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53" r:id="rId5"/>
    <p:sldMasterId id="2147484678" r:id="rId6"/>
  </p:sldMasterIdLst>
  <p:notesMasterIdLst>
    <p:notesMasterId r:id="rId41"/>
  </p:notesMasterIdLst>
  <p:handoutMasterIdLst>
    <p:handoutMasterId r:id="rId42"/>
  </p:handoutMasterIdLst>
  <p:sldIdLst>
    <p:sldId id="1720" r:id="rId7"/>
    <p:sldId id="1827" r:id="rId8"/>
    <p:sldId id="1834" r:id="rId9"/>
    <p:sldId id="1832" r:id="rId10"/>
    <p:sldId id="1831" r:id="rId11"/>
    <p:sldId id="3695" r:id="rId12"/>
    <p:sldId id="1836" r:id="rId13"/>
    <p:sldId id="3694" r:id="rId14"/>
    <p:sldId id="1654" r:id="rId15"/>
    <p:sldId id="1680" r:id="rId16"/>
    <p:sldId id="1681" r:id="rId17"/>
    <p:sldId id="1838" r:id="rId18"/>
    <p:sldId id="3696" r:id="rId19"/>
    <p:sldId id="1853" r:id="rId20"/>
    <p:sldId id="1856" r:id="rId21"/>
    <p:sldId id="256" r:id="rId22"/>
    <p:sldId id="3697" r:id="rId23"/>
    <p:sldId id="1839" r:id="rId24"/>
    <p:sldId id="1841" r:id="rId25"/>
    <p:sldId id="1843" r:id="rId26"/>
    <p:sldId id="1842" r:id="rId27"/>
    <p:sldId id="1844" r:id="rId28"/>
    <p:sldId id="1845" r:id="rId29"/>
    <p:sldId id="1866" r:id="rId30"/>
    <p:sldId id="3693" r:id="rId31"/>
    <p:sldId id="257" r:id="rId32"/>
    <p:sldId id="1661" r:id="rId33"/>
    <p:sldId id="3698" r:id="rId34"/>
    <p:sldId id="3704" r:id="rId35"/>
    <p:sldId id="3700" r:id="rId36"/>
    <p:sldId id="3701" r:id="rId37"/>
    <p:sldId id="3703" r:id="rId38"/>
    <p:sldId id="3699" r:id="rId39"/>
    <p:sldId id="1532" r:id="rId40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0000"/>
    <a:srgbClr val="FFFFFF"/>
    <a:srgbClr val="0D0D0D"/>
    <a:srgbClr val="232323"/>
    <a:srgbClr val="1A1A1A"/>
    <a:srgbClr val="0078D4"/>
    <a:srgbClr val="107C10"/>
    <a:srgbClr val="EAEAEA"/>
    <a:srgbClr val="004B50"/>
    <a:srgbClr val="0082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6" autoAdjust="0"/>
    <p:restoredTop sz="68821" autoAdjust="0"/>
  </p:normalViewPr>
  <p:slideViewPr>
    <p:cSldViewPr snapToGrid="0">
      <p:cViewPr varScale="1">
        <p:scale>
          <a:sx n="54" d="100"/>
          <a:sy n="54" d="100"/>
        </p:scale>
        <p:origin x="957" y="39"/>
      </p:cViewPr>
      <p:guideLst/>
    </p:cSldViewPr>
  </p:slideViewPr>
  <p:outlineViewPr>
    <p:cViewPr>
      <p:scale>
        <a:sx n="33" d="100"/>
        <a:sy n="33" d="100"/>
      </p:scale>
      <p:origin x="0" y="-651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76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presProps" Target="pres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tableStyles" Target="tableStyles.xml"/><Relationship Id="rId20" Type="http://schemas.openxmlformats.org/officeDocument/2006/relationships/slide" Target="slides/slide14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9/6/2018 9:50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svg>
</file>

<file path=ppt/media/image79.png>
</file>

<file path=ppt/media/image8.jpg>
</file>

<file path=ppt/media/image80.svg>
</file>

<file path=ppt/media/image81.png>
</file>

<file path=ppt/media/image82.sv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072DC8-D49D-432C-9D46-A7718B5F5490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106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9/6/2018 9:49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4617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9/6/2018 9:49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50627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025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2453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0664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6485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02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9/6/2018 10:21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48273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58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620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4180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5237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093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8147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036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5587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BC26C9-FADB-4B5C-B66A-127F907289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52549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9/6/2018 10:21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652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ECFDC7D-F4BE-4668-920D-08874925A5D7}" type="datetime8">
              <a:rPr lang="en-US" smtClean="0">
                <a:solidFill>
                  <a:prstClr val="black"/>
                </a:solidFill>
              </a:rPr>
              <a:t>9/6/2018 9:49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35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975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496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944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71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9/6/2018 9:49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952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9/6/2018 9:49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4083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38F91980-4640-4420-B101-C9BEC37A10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E379F3-BC61-44ED-8F9B-54F8B85025ED}"/>
              </a:ext>
            </a:extLst>
          </p:cNvPr>
          <p:cNvSpPr txBox="1"/>
          <p:nvPr userDrawn="1"/>
        </p:nvSpPr>
        <p:spPr>
          <a:xfrm>
            <a:off x="586581" y="4218495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ADB113-B00E-4752-81DB-AE332342DD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87" t="16931" r="33333" b="24211"/>
          <a:stretch/>
        </p:blipFill>
        <p:spPr bwMode="black">
          <a:xfrm>
            <a:off x="5098119" y="585788"/>
            <a:ext cx="7093880" cy="6272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AA312A-DD58-46FD-BCDC-F49B62DD9C5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2322537"/>
            <a:ext cx="3012187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766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2616517D-D5CD-4ABF-BB07-27B705B1ED45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0FA53395-9C25-4CB2-B341-C4A926CEFC07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E89C1FB2-6B75-46E5-9AA1-5BE3945FCA2E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16153781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FE5F5BCB-2E29-4CD6-911A-DE5C1CED1D5F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20216356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E4895D9-8662-4A4F-98D4-0B8BC8B959B8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4330334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12648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12648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57066C-5133-4E22-AE58-F2101DA24D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64E1D9FA-9E2F-48CB-9D5D-F452A17FA04F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126480" cy="498598"/>
          </a:xfrm>
          <a:noFill/>
        </p:spPr>
        <p:txBody>
          <a:bodyPr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C853EF-249B-4DEC-B679-038CCEA0B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E2C2C8D7-61A8-4984-AFD4-35DE8D9F804B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13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06A51A04-EF84-4B1B-9E21-8F15035DF979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540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5951E567-86DB-49D9-87EB-08DE2B1BC6D1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27829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2EF3E351-722F-45A0-BD85-698E055B98F1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in front of a crowd&#10;&#10;Description generated with very high confidence">
            <a:extLst>
              <a:ext uri="{FF2B5EF4-FFF2-40B4-BE49-F238E27FC236}">
                <a16:creationId xmlns:a16="http://schemas.microsoft.com/office/drawing/2014/main" id="{ADC57F9E-658E-424C-9EF1-3587089C95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583" t="10804" r="39161" b="19692"/>
          <a:stretch/>
        </p:blipFill>
        <p:spPr>
          <a:xfrm>
            <a:off x="5333998" y="0"/>
            <a:ext cx="6858001" cy="6858000"/>
          </a:xfrm>
          <a:prstGeom prst="rect">
            <a:avLst/>
          </a:prstGeom>
        </p:spPr>
      </p:pic>
      <p:pic>
        <p:nvPicPr>
          <p:cNvPr id="10" name="MS logo gray - EMF" descr="Microsoft logo, gray text version">
            <a:extLst>
              <a:ext uri="{FF2B5EF4-FFF2-40B4-BE49-F238E27FC236}">
                <a16:creationId xmlns:a16="http://schemas.microsoft.com/office/drawing/2014/main" id="{B802B7FF-9FAE-427A-B679-4364FE2DB5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31E8BB-BB76-41F9-856D-368DE9900663}"/>
              </a:ext>
            </a:extLst>
          </p:cNvPr>
          <p:cNvSpPr txBox="1"/>
          <p:nvPr userDrawn="1"/>
        </p:nvSpPr>
        <p:spPr>
          <a:xfrm>
            <a:off x="586581" y="4219064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3" name="Picture 1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29E6D70F-8056-4653-91E4-BE7FAAFEBA5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4200" y="2322537"/>
            <a:ext cx="3012188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930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2C852AFA-BC02-44DE-94C3-845604AD057E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ity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Confidentiality slide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D07666-5C5E-4C40-8C68-86D1F3CAB0C5}"/>
              </a:ext>
            </a:extLst>
          </p:cNvPr>
          <p:cNvSpPr txBox="1"/>
          <p:nvPr userDrawn="1"/>
        </p:nvSpPr>
        <p:spPr>
          <a:xfrm>
            <a:off x="584200" y="4173080"/>
            <a:ext cx="11022584" cy="2095958"/>
          </a:xfrm>
          <a:prstGeom prst="rect">
            <a:avLst/>
          </a:prstGeom>
          <a:noFill/>
        </p:spPr>
        <p:txBody>
          <a:bodyPr wrap="square" lIns="182880" tIns="146304" rIns="182880" bIns="146304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Ready content is </a:t>
            </a: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Microsoft Confidential – Internal only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DO NOT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post Microsoft Ready content to any blogs or external websites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DO NOT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take photos or video of sessions or slides throughout the Microsoft Ready event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Content will be available to internal audiences on-demand post-event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6B1A30E-72AA-4A8F-A97F-FD4B4989FC97}"/>
              </a:ext>
            </a:extLst>
          </p:cNvPr>
          <p:cNvSpPr/>
          <p:nvPr userDrawn="1"/>
        </p:nvSpPr>
        <p:spPr bwMode="gray">
          <a:xfrm>
            <a:off x="2697102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86F400F5-9FA0-4CE6-B207-5F2FF50C7927}"/>
              </a:ext>
            </a:extLst>
          </p:cNvPr>
          <p:cNvSpPr/>
          <p:nvPr userDrawn="1"/>
        </p:nvSpPr>
        <p:spPr bwMode="gray">
          <a:xfrm>
            <a:off x="5318069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932114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BA797159-0B2F-4995-81D8-EBFFD05AB617}"/>
              </a:ext>
            </a:extLst>
          </p:cNvPr>
          <p:cNvGrpSpPr/>
          <p:nvPr userDrawn="1"/>
        </p:nvGrpSpPr>
        <p:grpSpPr bwMode="gray">
          <a:xfrm flipH="1">
            <a:off x="5901486" y="2178437"/>
            <a:ext cx="436044" cy="827404"/>
            <a:chOff x="5200650" y="1722438"/>
            <a:chExt cx="1797050" cy="3409950"/>
          </a:xfrm>
        </p:grpSpPr>
        <p:sp>
          <p:nvSpPr>
            <p:cNvPr id="105" name="Freeform 26">
              <a:extLst>
                <a:ext uri="{FF2B5EF4-FFF2-40B4-BE49-F238E27FC236}">
                  <a16:creationId xmlns:a16="http://schemas.microsoft.com/office/drawing/2014/main" id="{D5EE552A-CFE9-4D35-BDE3-A939AA559C2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200650" y="1722438"/>
              <a:ext cx="1797050" cy="3409950"/>
            </a:xfrm>
            <a:custGeom>
              <a:avLst/>
              <a:gdLst>
                <a:gd name="T0" fmla="*/ 497 w 543"/>
                <a:gd name="T1" fmla="*/ 0 h 1030"/>
                <a:gd name="T2" fmla="*/ 46 w 543"/>
                <a:gd name="T3" fmla="*/ 0 h 1030"/>
                <a:gd name="T4" fmla="*/ 0 w 543"/>
                <a:gd name="T5" fmla="*/ 46 h 1030"/>
                <a:gd name="T6" fmla="*/ 0 w 543"/>
                <a:gd name="T7" fmla="*/ 983 h 1030"/>
                <a:gd name="T8" fmla="*/ 46 w 543"/>
                <a:gd name="T9" fmla="*/ 1030 h 1030"/>
                <a:gd name="T10" fmla="*/ 497 w 543"/>
                <a:gd name="T11" fmla="*/ 1030 h 1030"/>
                <a:gd name="T12" fmla="*/ 543 w 543"/>
                <a:gd name="T13" fmla="*/ 983 h 1030"/>
                <a:gd name="T14" fmla="*/ 543 w 543"/>
                <a:gd name="T15" fmla="*/ 46 h 1030"/>
                <a:gd name="T16" fmla="*/ 497 w 543"/>
                <a:gd name="T17" fmla="*/ 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3" h="1030">
                  <a:moveTo>
                    <a:pt x="497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1"/>
                    <a:pt x="0" y="46"/>
                  </a:cubicBezTo>
                  <a:cubicBezTo>
                    <a:pt x="0" y="983"/>
                    <a:pt x="0" y="983"/>
                    <a:pt x="0" y="983"/>
                  </a:cubicBezTo>
                  <a:cubicBezTo>
                    <a:pt x="0" y="1009"/>
                    <a:pt x="21" y="1030"/>
                    <a:pt x="46" y="1030"/>
                  </a:cubicBezTo>
                  <a:cubicBezTo>
                    <a:pt x="497" y="1030"/>
                    <a:pt x="497" y="1030"/>
                    <a:pt x="497" y="1030"/>
                  </a:cubicBezTo>
                  <a:cubicBezTo>
                    <a:pt x="522" y="1030"/>
                    <a:pt x="543" y="1009"/>
                    <a:pt x="543" y="983"/>
                  </a:cubicBezTo>
                  <a:cubicBezTo>
                    <a:pt x="543" y="46"/>
                    <a:pt x="543" y="46"/>
                    <a:pt x="543" y="46"/>
                  </a:cubicBezTo>
                  <a:cubicBezTo>
                    <a:pt x="543" y="21"/>
                    <a:pt x="522" y="0"/>
                    <a:pt x="497" y="0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Freeform 27">
              <a:extLst>
                <a:ext uri="{FF2B5EF4-FFF2-40B4-BE49-F238E27FC236}">
                  <a16:creationId xmlns:a16="http://schemas.microsoft.com/office/drawing/2014/main" id="{62561F91-9D8C-4635-B806-AE2D1119614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310188" y="2262188"/>
              <a:ext cx="1577975" cy="2433638"/>
            </a:xfrm>
            <a:custGeom>
              <a:avLst/>
              <a:gdLst>
                <a:gd name="T0" fmla="*/ 0 w 994"/>
                <a:gd name="T1" fmla="*/ 1533 h 1533"/>
                <a:gd name="T2" fmla="*/ 994 w 994"/>
                <a:gd name="T3" fmla="*/ 1533 h 1533"/>
                <a:gd name="T4" fmla="*/ 994 w 994"/>
                <a:gd name="T5" fmla="*/ 62 h 1533"/>
                <a:gd name="T6" fmla="*/ 498 w 994"/>
                <a:gd name="T7" fmla="*/ 0 h 1533"/>
                <a:gd name="T8" fmla="*/ 0 w 994"/>
                <a:gd name="T9" fmla="*/ 62 h 1533"/>
                <a:gd name="T10" fmla="*/ 0 w 994"/>
                <a:gd name="T11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4" h="1533">
                  <a:moveTo>
                    <a:pt x="0" y="1533"/>
                  </a:moveTo>
                  <a:lnTo>
                    <a:pt x="994" y="1533"/>
                  </a:lnTo>
                  <a:lnTo>
                    <a:pt x="994" y="62"/>
                  </a:lnTo>
                  <a:lnTo>
                    <a:pt x="498" y="0"/>
                  </a:lnTo>
                  <a:lnTo>
                    <a:pt x="0" y="62"/>
                  </a:lnTo>
                  <a:lnTo>
                    <a:pt x="0" y="1533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Rectangle 28">
              <a:extLst>
                <a:ext uri="{FF2B5EF4-FFF2-40B4-BE49-F238E27FC236}">
                  <a16:creationId xmlns:a16="http://schemas.microsoft.com/office/drawing/2014/main" id="{71C38A4E-A7CA-4FC4-B76A-394814BBAD3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310188" y="2006601"/>
              <a:ext cx="1577975" cy="3540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08" name="Rectangle 29">
              <a:extLst>
                <a:ext uri="{FF2B5EF4-FFF2-40B4-BE49-F238E27FC236}">
                  <a16:creationId xmlns:a16="http://schemas.microsoft.com/office/drawing/2014/main" id="{0EB3CFB9-1B4F-40C4-8527-07696A24C42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942013" y="3522663"/>
              <a:ext cx="804863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Rectangle 30">
              <a:extLst>
                <a:ext uri="{FF2B5EF4-FFF2-40B4-BE49-F238E27FC236}">
                  <a16:creationId xmlns:a16="http://schemas.microsoft.com/office/drawing/2014/main" id="{A6E51830-661E-42FF-A82A-D30745B76D1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3689351"/>
              <a:ext cx="1327150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Rectangle 31">
              <a:extLst>
                <a:ext uri="{FF2B5EF4-FFF2-40B4-BE49-F238E27FC236}">
                  <a16:creationId xmlns:a16="http://schemas.microsoft.com/office/drawing/2014/main" id="{95201EB4-D463-4472-9390-C70DD9F565C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3851276"/>
              <a:ext cx="1327150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Rectangle 32">
              <a:extLst>
                <a:ext uri="{FF2B5EF4-FFF2-40B4-BE49-F238E27FC236}">
                  <a16:creationId xmlns:a16="http://schemas.microsoft.com/office/drawing/2014/main" id="{B130CDDD-D0C4-4E72-B76C-DB984523826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4013201"/>
              <a:ext cx="730250" cy="4286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Rectangle 33">
              <a:extLst>
                <a:ext uri="{FF2B5EF4-FFF2-40B4-BE49-F238E27FC236}">
                  <a16:creationId xmlns:a16="http://schemas.microsoft.com/office/drawing/2014/main" id="{65FB6058-8B32-4371-95BE-A2B310C6B8F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4178301"/>
              <a:ext cx="1327150" cy="365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Rectangle 34">
              <a:extLst>
                <a:ext uri="{FF2B5EF4-FFF2-40B4-BE49-F238E27FC236}">
                  <a16:creationId xmlns:a16="http://schemas.microsoft.com/office/drawing/2014/main" id="{FB2303C7-0661-4CF0-B491-D2E9D47EE15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149975" y="4341813"/>
              <a:ext cx="596900" cy="365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Rectangle 35">
              <a:extLst>
                <a:ext uri="{FF2B5EF4-FFF2-40B4-BE49-F238E27FC236}">
                  <a16:creationId xmlns:a16="http://schemas.microsoft.com/office/drawing/2014/main" id="{C3FA6748-9371-4617-9A5E-AEF6112AB5D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932488" y="2509838"/>
              <a:ext cx="836613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5" name="Rectangle 36">
              <a:extLst>
                <a:ext uri="{FF2B5EF4-FFF2-40B4-BE49-F238E27FC236}">
                  <a16:creationId xmlns:a16="http://schemas.microsoft.com/office/drawing/2014/main" id="{22819134-DC28-4E40-9A2C-B052D6FE6E7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29250" y="2509838"/>
              <a:ext cx="171450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6" name="Rectangle 37">
              <a:extLst>
                <a:ext uri="{FF2B5EF4-FFF2-40B4-BE49-F238E27FC236}">
                  <a16:creationId xmlns:a16="http://schemas.microsoft.com/office/drawing/2014/main" id="{A8AB1BAE-A549-4C2D-90AE-29E7A84F30C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680075" y="2509838"/>
              <a:ext cx="173038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7" name="Rectangle 38">
              <a:extLst>
                <a:ext uri="{FF2B5EF4-FFF2-40B4-BE49-F238E27FC236}">
                  <a16:creationId xmlns:a16="http://schemas.microsoft.com/office/drawing/2014/main" id="{6BB21AAD-BEBD-464D-9425-DFCE1A81021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125663"/>
              <a:ext cx="152400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Rectangle 39">
              <a:extLst>
                <a:ext uri="{FF2B5EF4-FFF2-40B4-BE49-F238E27FC236}">
                  <a16:creationId xmlns:a16="http://schemas.microsoft.com/office/drawing/2014/main" id="{82C133A5-90DA-4452-B1C2-96A28D1B3B2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168526"/>
              <a:ext cx="152400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40">
              <a:extLst>
                <a:ext uri="{FF2B5EF4-FFF2-40B4-BE49-F238E27FC236}">
                  <a16:creationId xmlns:a16="http://schemas.microsoft.com/office/drawing/2014/main" id="{9EC959C0-2ED1-429D-9343-6B03D72EC2D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216151"/>
              <a:ext cx="152400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Rectangle 41">
              <a:extLst>
                <a:ext uri="{FF2B5EF4-FFF2-40B4-BE49-F238E27FC236}">
                  <a16:creationId xmlns:a16="http://schemas.microsoft.com/office/drawing/2014/main" id="{27EB350B-78EC-4CE4-9803-6981B8ABF25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027738" y="4837113"/>
              <a:ext cx="142875" cy="14605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19CD1BB-BAEF-4D84-8870-955840A2D73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783263" y="1841501"/>
              <a:ext cx="631825" cy="36513"/>
            </a:xfrm>
            <a:custGeom>
              <a:avLst/>
              <a:gdLst>
                <a:gd name="T0" fmla="*/ 185 w 191"/>
                <a:gd name="T1" fmla="*/ 11 h 11"/>
                <a:gd name="T2" fmla="*/ 6 w 191"/>
                <a:gd name="T3" fmla="*/ 11 h 11"/>
                <a:gd name="T4" fmla="*/ 0 w 191"/>
                <a:gd name="T5" fmla="*/ 6 h 11"/>
                <a:gd name="T6" fmla="*/ 6 w 191"/>
                <a:gd name="T7" fmla="*/ 0 h 11"/>
                <a:gd name="T8" fmla="*/ 185 w 191"/>
                <a:gd name="T9" fmla="*/ 0 h 11"/>
                <a:gd name="T10" fmla="*/ 191 w 191"/>
                <a:gd name="T11" fmla="*/ 6 h 11"/>
                <a:gd name="T12" fmla="*/ 185 w 191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1" h="11">
                  <a:moveTo>
                    <a:pt x="185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89" y="0"/>
                    <a:pt x="191" y="2"/>
                    <a:pt x="191" y="6"/>
                  </a:cubicBezTo>
                  <a:cubicBezTo>
                    <a:pt x="191" y="9"/>
                    <a:pt x="189" y="11"/>
                    <a:pt x="185" y="11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Rectangle 43">
              <a:extLst>
                <a:ext uri="{FF2B5EF4-FFF2-40B4-BE49-F238E27FC236}">
                  <a16:creationId xmlns:a16="http://schemas.microsoft.com/office/drawing/2014/main" id="{AB3A5491-F398-47CB-BBBC-35E96F4E414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29250" y="2722563"/>
              <a:ext cx="1339850" cy="62865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</p:grpSp>
      <p:sp>
        <p:nvSpPr>
          <p:cNvPr id="149" name="Oval 148">
            <a:extLst>
              <a:ext uri="{FF2B5EF4-FFF2-40B4-BE49-F238E27FC236}">
                <a16:creationId xmlns:a16="http://schemas.microsoft.com/office/drawing/2014/main" id="{88B05F2C-2F66-43AA-A9E2-803B1F843606}"/>
              </a:ext>
            </a:extLst>
          </p:cNvPr>
          <p:cNvSpPr/>
          <p:nvPr userDrawn="1"/>
        </p:nvSpPr>
        <p:spPr bwMode="gray">
          <a:xfrm>
            <a:off x="7892021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932114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</a:endParaRP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E88D9ECD-A4C6-4CFD-BE83-83D944C0F97B}"/>
              </a:ext>
            </a:extLst>
          </p:cNvPr>
          <p:cNvGrpSpPr/>
          <p:nvPr userDrawn="1"/>
        </p:nvGrpSpPr>
        <p:grpSpPr bwMode="gray">
          <a:xfrm>
            <a:off x="8118306" y="2286842"/>
            <a:ext cx="1150309" cy="610594"/>
            <a:chOff x="6151563" y="1584325"/>
            <a:chExt cx="4276725" cy="2270126"/>
          </a:xfrm>
        </p:grpSpPr>
        <p:sp>
          <p:nvSpPr>
            <p:cNvPr id="129" name="Rectangle 47">
              <a:extLst>
                <a:ext uri="{FF2B5EF4-FFF2-40B4-BE49-F238E27FC236}">
                  <a16:creationId xmlns:a16="http://schemas.microsoft.com/office/drawing/2014/main" id="{26C055B8-93FF-46DA-B415-D8D54497176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30988" y="1584325"/>
              <a:ext cx="3317875" cy="208438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30" name="Rectangle 48">
              <a:extLst>
                <a:ext uri="{FF2B5EF4-FFF2-40B4-BE49-F238E27FC236}">
                  <a16:creationId xmlns:a16="http://schemas.microsoft.com/office/drawing/2014/main" id="{CFE4BDC0-DE0F-4728-875B-177D4395AAE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848476" y="1785938"/>
              <a:ext cx="2879725" cy="17637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9">
              <a:extLst>
                <a:ext uri="{FF2B5EF4-FFF2-40B4-BE49-F238E27FC236}">
                  <a16:creationId xmlns:a16="http://schemas.microsoft.com/office/drawing/2014/main" id="{DF9925D4-DE10-40F0-8BA3-16B00AE6C44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51563" y="3668713"/>
              <a:ext cx="4276725" cy="185738"/>
            </a:xfrm>
            <a:custGeom>
              <a:avLst/>
              <a:gdLst>
                <a:gd name="T0" fmla="*/ 1265 w 1295"/>
                <a:gd name="T1" fmla="*/ 56 h 56"/>
                <a:gd name="T2" fmla="*/ 29 w 1295"/>
                <a:gd name="T3" fmla="*/ 56 h 56"/>
                <a:gd name="T4" fmla="*/ 0 w 1295"/>
                <a:gd name="T5" fmla="*/ 26 h 56"/>
                <a:gd name="T6" fmla="*/ 0 w 1295"/>
                <a:gd name="T7" fmla="*/ 0 h 56"/>
                <a:gd name="T8" fmla="*/ 1295 w 1295"/>
                <a:gd name="T9" fmla="*/ 0 h 56"/>
                <a:gd name="T10" fmla="*/ 1295 w 1295"/>
                <a:gd name="T11" fmla="*/ 26 h 56"/>
                <a:gd name="T12" fmla="*/ 1265 w 1295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5" h="56">
                  <a:moveTo>
                    <a:pt x="1265" y="56"/>
                  </a:moveTo>
                  <a:cubicBezTo>
                    <a:pt x="29" y="56"/>
                    <a:pt x="29" y="56"/>
                    <a:pt x="29" y="56"/>
                  </a:cubicBezTo>
                  <a:cubicBezTo>
                    <a:pt x="13" y="56"/>
                    <a:pt x="0" y="43"/>
                    <a:pt x="0" y="2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95" y="0"/>
                    <a:pt x="1295" y="0"/>
                    <a:pt x="1295" y="0"/>
                  </a:cubicBezTo>
                  <a:cubicBezTo>
                    <a:pt x="1295" y="26"/>
                    <a:pt x="1295" y="26"/>
                    <a:pt x="1295" y="26"/>
                  </a:cubicBezTo>
                  <a:cubicBezTo>
                    <a:pt x="1295" y="43"/>
                    <a:pt x="1282" y="56"/>
                    <a:pt x="1265" y="56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2" name="Rectangle 50">
              <a:extLst>
                <a:ext uri="{FF2B5EF4-FFF2-40B4-BE49-F238E27FC236}">
                  <a16:creationId xmlns:a16="http://schemas.microsoft.com/office/drawing/2014/main" id="{E95E9909-20A7-4A13-8FBC-BB76A4AAD52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353301" y="2098675"/>
              <a:ext cx="865188" cy="3302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3" name="Rectangle 51">
              <a:extLst>
                <a:ext uri="{FF2B5EF4-FFF2-40B4-BE49-F238E27FC236}">
                  <a16:creationId xmlns:a16="http://schemas.microsoft.com/office/drawing/2014/main" id="{2FD4C439-4658-45FA-AB12-5252FC20915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098675"/>
              <a:ext cx="266700" cy="330200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4" name="Rectangle 52">
              <a:extLst>
                <a:ext uri="{FF2B5EF4-FFF2-40B4-BE49-F238E27FC236}">
                  <a16:creationId xmlns:a16="http://schemas.microsoft.com/office/drawing/2014/main" id="{D9CFF0E1-0AE6-43B7-BC45-CB587EB544A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559050"/>
              <a:ext cx="1131888" cy="1016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5" name="Rectangle 53">
              <a:extLst>
                <a:ext uri="{FF2B5EF4-FFF2-40B4-BE49-F238E27FC236}">
                  <a16:creationId xmlns:a16="http://schemas.microsoft.com/office/drawing/2014/main" id="{E57A2468-B3CA-4D73-B693-76A85B0F761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744788"/>
              <a:ext cx="1131888" cy="1016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6" name="Rectangle 54">
              <a:extLst>
                <a:ext uri="{FF2B5EF4-FFF2-40B4-BE49-F238E27FC236}">
                  <a16:creationId xmlns:a16="http://schemas.microsoft.com/office/drawing/2014/main" id="{590B34AA-176F-4A9B-8492-C9062CEEB0A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925763"/>
              <a:ext cx="1131888" cy="10636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7" name="Rectangle 55">
              <a:extLst>
                <a:ext uri="{FF2B5EF4-FFF2-40B4-BE49-F238E27FC236}">
                  <a16:creationId xmlns:a16="http://schemas.microsoft.com/office/drawing/2014/main" id="{B478D54E-B6DE-4ACF-B271-59436F9D78D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3111500"/>
              <a:ext cx="1131888" cy="1031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8" name="Rectangle 56">
              <a:extLst>
                <a:ext uri="{FF2B5EF4-FFF2-40B4-BE49-F238E27FC236}">
                  <a16:creationId xmlns:a16="http://schemas.microsoft.com/office/drawing/2014/main" id="{10E94144-47B6-4CC4-8ACA-8555C206329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3297238"/>
              <a:ext cx="1131888" cy="1031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9" name="Rectangle 57">
              <a:extLst>
                <a:ext uri="{FF2B5EF4-FFF2-40B4-BE49-F238E27FC236}">
                  <a16:creationId xmlns:a16="http://schemas.microsoft.com/office/drawing/2014/main" id="{884B7082-B3DA-41C6-888E-340C61D061D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2098675"/>
              <a:ext cx="314325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0" name="Rectangle 58">
              <a:extLst>
                <a:ext uri="{FF2B5EF4-FFF2-40B4-BE49-F238E27FC236}">
                  <a16:creationId xmlns:a16="http://schemas.microsoft.com/office/drawing/2014/main" id="{EAB98FDB-F070-4FD8-8674-449941060C9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2098675"/>
              <a:ext cx="312738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1" name="Rectangle 59">
              <a:extLst>
                <a:ext uri="{FF2B5EF4-FFF2-40B4-BE49-F238E27FC236}">
                  <a16:creationId xmlns:a16="http://schemas.microsoft.com/office/drawing/2014/main" id="{B045539F-5CE5-47A9-A17E-1643D4CD9B2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2098675"/>
              <a:ext cx="314325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2" name="Rectangle 60">
              <a:extLst>
                <a:ext uri="{FF2B5EF4-FFF2-40B4-BE49-F238E27FC236}">
                  <a16:creationId xmlns:a16="http://schemas.microsoft.com/office/drawing/2014/main" id="{C0C7BB4D-3B48-4D4F-B494-4C1EE0FD7C1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2581275"/>
              <a:ext cx="314325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3" name="Rectangle 61">
              <a:extLst>
                <a:ext uri="{FF2B5EF4-FFF2-40B4-BE49-F238E27FC236}">
                  <a16:creationId xmlns:a16="http://schemas.microsoft.com/office/drawing/2014/main" id="{0BFA0E04-B61F-491E-8CEE-28213247876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2581275"/>
              <a:ext cx="312738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4" name="Rectangle 62">
              <a:extLst>
                <a:ext uri="{FF2B5EF4-FFF2-40B4-BE49-F238E27FC236}">
                  <a16:creationId xmlns:a16="http://schemas.microsoft.com/office/drawing/2014/main" id="{AFB42A0A-BD91-43E7-988D-573EEC53456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2581275"/>
              <a:ext cx="314325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5" name="Rectangle 63">
              <a:extLst>
                <a:ext uri="{FF2B5EF4-FFF2-40B4-BE49-F238E27FC236}">
                  <a16:creationId xmlns:a16="http://schemas.microsoft.com/office/drawing/2014/main" id="{BA15039E-DBE6-4F6E-80B1-70B510D54B0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3062288"/>
              <a:ext cx="314325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6" name="Rectangle 64">
              <a:extLst>
                <a:ext uri="{FF2B5EF4-FFF2-40B4-BE49-F238E27FC236}">
                  <a16:creationId xmlns:a16="http://schemas.microsoft.com/office/drawing/2014/main" id="{265A4B65-72CE-4B68-9D58-5199411F4C9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3062288"/>
              <a:ext cx="312738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7" name="Rectangle 65">
              <a:extLst>
                <a:ext uri="{FF2B5EF4-FFF2-40B4-BE49-F238E27FC236}">
                  <a16:creationId xmlns:a16="http://schemas.microsoft.com/office/drawing/2014/main" id="{9602881A-C071-4CA3-9947-55E1E8A8C5B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3062288"/>
              <a:ext cx="314325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05" name="Multiplication Sign 204">
            <a:extLst>
              <a:ext uri="{FF2B5EF4-FFF2-40B4-BE49-F238E27FC236}">
                <a16:creationId xmlns:a16="http://schemas.microsoft.com/office/drawing/2014/main" id="{464A0F58-5D65-499E-8280-34A9DFF27F4A}"/>
              </a:ext>
            </a:extLst>
          </p:cNvPr>
          <p:cNvSpPr/>
          <p:nvPr userDrawn="1"/>
        </p:nvSpPr>
        <p:spPr bwMode="ltGray">
          <a:xfrm>
            <a:off x="3643244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1" name="Multiplication Sign 210">
            <a:extLst>
              <a:ext uri="{FF2B5EF4-FFF2-40B4-BE49-F238E27FC236}">
                <a16:creationId xmlns:a16="http://schemas.microsoft.com/office/drawing/2014/main" id="{69338860-60E4-44A3-B6C1-0BC1315BA942}"/>
              </a:ext>
            </a:extLst>
          </p:cNvPr>
          <p:cNvSpPr/>
          <p:nvPr userDrawn="1"/>
        </p:nvSpPr>
        <p:spPr bwMode="ltGray">
          <a:xfrm>
            <a:off x="6271892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4" name="Multiplication Sign 213">
            <a:extLst>
              <a:ext uri="{FF2B5EF4-FFF2-40B4-BE49-F238E27FC236}">
                <a16:creationId xmlns:a16="http://schemas.microsoft.com/office/drawing/2014/main" id="{DFD379AB-2220-4E7F-85FE-EBBE910DB5C2}"/>
              </a:ext>
            </a:extLst>
          </p:cNvPr>
          <p:cNvSpPr/>
          <p:nvPr userDrawn="1"/>
        </p:nvSpPr>
        <p:spPr bwMode="ltGray">
          <a:xfrm>
            <a:off x="8826629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971C9C6-D4A9-4DFA-9E2D-9E501DB092DC}"/>
              </a:ext>
            </a:extLst>
          </p:cNvPr>
          <p:cNvGrpSpPr/>
          <p:nvPr userDrawn="1"/>
        </p:nvGrpSpPr>
        <p:grpSpPr bwMode="gray">
          <a:xfrm>
            <a:off x="3132278" y="2298246"/>
            <a:ext cx="718204" cy="544549"/>
            <a:chOff x="3132278" y="2298246"/>
            <a:chExt cx="718204" cy="544549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19123BC5-D4FA-46FE-A2AC-4D6533EA9AB2}"/>
                </a:ext>
              </a:extLst>
            </p:cNvPr>
            <p:cNvSpPr/>
            <p:nvPr/>
          </p:nvSpPr>
          <p:spPr bwMode="gray">
            <a:xfrm>
              <a:off x="3194451" y="2298246"/>
              <a:ext cx="107195" cy="171511"/>
            </a:xfrm>
            <a:custGeom>
              <a:avLst/>
              <a:gdLst/>
              <a:ahLst/>
              <a:cxnLst/>
              <a:rect l="0" t="0" r="0" b="0"/>
              <a:pathLst>
                <a:path w="95250" h="152400">
                  <a:moveTo>
                    <a:pt x="81439" y="147161"/>
                  </a:moveTo>
                  <a:lnTo>
                    <a:pt x="20479" y="147161"/>
                  </a:lnTo>
                  <a:cubicBezTo>
                    <a:pt x="13811" y="147161"/>
                    <a:pt x="7144" y="141446"/>
                    <a:pt x="7144" y="133826"/>
                  </a:cubicBezTo>
                  <a:lnTo>
                    <a:pt x="7144" y="19526"/>
                  </a:lnTo>
                  <a:cubicBezTo>
                    <a:pt x="7144" y="12859"/>
                    <a:pt x="12859" y="7144"/>
                    <a:pt x="20479" y="7144"/>
                  </a:cubicBezTo>
                  <a:lnTo>
                    <a:pt x="81439" y="7144"/>
                  </a:lnTo>
                  <a:cubicBezTo>
                    <a:pt x="88106" y="7144"/>
                    <a:pt x="94774" y="12859"/>
                    <a:pt x="94774" y="20479"/>
                  </a:cubicBezTo>
                  <a:lnTo>
                    <a:pt x="94774" y="134779"/>
                  </a:lnTo>
                  <a:cubicBezTo>
                    <a:pt x="94774" y="141446"/>
                    <a:pt x="88106" y="147161"/>
                    <a:pt x="81439" y="147161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711D87E-2859-4301-A153-9C62DB528E0B}"/>
                </a:ext>
              </a:extLst>
            </p:cNvPr>
            <p:cNvSpPr/>
            <p:nvPr/>
          </p:nvSpPr>
          <p:spPr bwMode="gray">
            <a:xfrm>
              <a:off x="3293070" y="2417233"/>
              <a:ext cx="557412" cy="407339"/>
            </a:xfrm>
            <a:custGeom>
              <a:avLst/>
              <a:gdLst/>
              <a:ahLst/>
              <a:cxnLst/>
              <a:rect l="0" t="0" r="0" b="0"/>
              <a:pathLst>
                <a:path w="495300" h="361950">
                  <a:moveTo>
                    <a:pt x="488156" y="31909"/>
                  </a:moveTo>
                  <a:lnTo>
                    <a:pt x="439579" y="7144"/>
                  </a:lnTo>
                  <a:lnTo>
                    <a:pt x="7144" y="7144"/>
                  </a:lnTo>
                  <a:lnTo>
                    <a:pt x="7144" y="356711"/>
                  </a:lnTo>
                  <a:lnTo>
                    <a:pt x="433864" y="356711"/>
                  </a:lnTo>
                  <a:lnTo>
                    <a:pt x="488156" y="328136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4F64010-C37F-4B0B-8C4B-E5CD5398E636}"/>
                </a:ext>
              </a:extLst>
            </p:cNvPr>
            <p:cNvSpPr/>
            <p:nvPr/>
          </p:nvSpPr>
          <p:spPr bwMode="gray">
            <a:xfrm>
              <a:off x="3293070" y="2392577"/>
              <a:ext cx="557412" cy="64317"/>
            </a:xfrm>
            <a:custGeom>
              <a:avLst/>
              <a:gdLst/>
              <a:ahLst/>
              <a:cxnLst/>
              <a:rect l="0" t="0" r="0" b="0"/>
              <a:pathLst>
                <a:path w="495300" h="57150">
                  <a:moveTo>
                    <a:pt x="488156" y="53816"/>
                  </a:moveTo>
                  <a:lnTo>
                    <a:pt x="488156" y="49054"/>
                  </a:lnTo>
                  <a:cubicBezTo>
                    <a:pt x="488156" y="26194"/>
                    <a:pt x="469106" y="7144"/>
                    <a:pt x="446246" y="7144"/>
                  </a:cubicBezTo>
                  <a:lnTo>
                    <a:pt x="7144" y="7144"/>
                  </a:lnTo>
                  <a:lnTo>
                    <a:pt x="7144" y="53816"/>
                  </a:lnTo>
                  <a:lnTo>
                    <a:pt x="488156" y="53816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F5111A6-FF13-4B86-9A02-4968F86EFDFC}"/>
                </a:ext>
              </a:extLst>
            </p:cNvPr>
            <p:cNvSpPr/>
            <p:nvPr/>
          </p:nvSpPr>
          <p:spPr bwMode="gray">
            <a:xfrm>
              <a:off x="3293070" y="2778478"/>
              <a:ext cx="557412" cy="64317"/>
            </a:xfrm>
            <a:custGeom>
              <a:avLst/>
              <a:gdLst/>
              <a:ahLst/>
              <a:cxnLst/>
              <a:rect l="0" t="0" r="0" b="0"/>
              <a:pathLst>
                <a:path w="495300" h="57150">
                  <a:moveTo>
                    <a:pt x="7144" y="7144"/>
                  </a:moveTo>
                  <a:lnTo>
                    <a:pt x="7144" y="57626"/>
                  </a:lnTo>
                  <a:lnTo>
                    <a:pt x="446246" y="57626"/>
                  </a:lnTo>
                  <a:cubicBezTo>
                    <a:pt x="469106" y="57626"/>
                    <a:pt x="488156" y="38576"/>
                    <a:pt x="488156" y="15716"/>
                  </a:cubicBezTo>
                  <a:lnTo>
                    <a:pt x="488156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46C1B4E-7932-4411-ADEE-738D4EB9AB4F}"/>
                </a:ext>
              </a:extLst>
            </p:cNvPr>
            <p:cNvSpPr/>
            <p:nvPr/>
          </p:nvSpPr>
          <p:spPr bwMode="gray">
            <a:xfrm>
              <a:off x="3132278" y="2346484"/>
              <a:ext cx="235828" cy="482376"/>
            </a:xfrm>
            <a:custGeom>
              <a:avLst/>
              <a:gdLst/>
              <a:ahLst/>
              <a:cxnLst/>
              <a:rect l="0" t="0" r="0" b="0"/>
              <a:pathLst>
                <a:path w="209550" h="428625">
                  <a:moveTo>
                    <a:pt x="205264" y="391001"/>
                  </a:moveTo>
                  <a:lnTo>
                    <a:pt x="109061" y="428149"/>
                  </a:lnTo>
                  <a:lnTo>
                    <a:pt x="7144" y="391001"/>
                  </a:lnTo>
                  <a:lnTo>
                    <a:pt x="7144" y="48101"/>
                  </a:lnTo>
                  <a:lnTo>
                    <a:pt x="106204" y="7144"/>
                  </a:lnTo>
                  <a:lnTo>
                    <a:pt x="205264" y="48101"/>
                  </a:ln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03E67C2-61A7-4327-B9AE-EB39024D08C9}"/>
                </a:ext>
              </a:extLst>
            </p:cNvPr>
            <p:cNvSpPr/>
            <p:nvPr/>
          </p:nvSpPr>
          <p:spPr bwMode="gray">
            <a:xfrm>
              <a:off x="3132278" y="2327189"/>
              <a:ext cx="235828" cy="75036"/>
            </a:xfrm>
            <a:custGeom>
              <a:avLst/>
              <a:gdLst/>
              <a:ahLst/>
              <a:cxnLst/>
              <a:rect l="0" t="0" r="0" b="0"/>
              <a:pathLst>
                <a:path w="209550" h="66675">
                  <a:moveTo>
                    <a:pt x="205264" y="65246"/>
                  </a:moveTo>
                  <a:lnTo>
                    <a:pt x="205264" y="44291"/>
                  </a:lnTo>
                  <a:cubicBezTo>
                    <a:pt x="205264" y="23336"/>
                    <a:pt x="188119" y="7144"/>
                    <a:pt x="168116" y="7144"/>
                  </a:cubicBezTo>
                  <a:lnTo>
                    <a:pt x="44291" y="7144"/>
                  </a:lnTo>
                  <a:cubicBezTo>
                    <a:pt x="24289" y="7144"/>
                    <a:pt x="7144" y="24289"/>
                    <a:pt x="7144" y="44291"/>
                  </a:cubicBezTo>
                  <a:lnTo>
                    <a:pt x="7144" y="65246"/>
                  </a:lnTo>
                  <a:lnTo>
                    <a:pt x="205264" y="65246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D3A9CA2-5D0F-4251-A1DB-C27B4C28C03D}"/>
                </a:ext>
              </a:extLst>
            </p:cNvPr>
            <p:cNvSpPr/>
            <p:nvPr/>
          </p:nvSpPr>
          <p:spPr bwMode="gray">
            <a:xfrm>
              <a:off x="3132278" y="2778478"/>
              <a:ext cx="235828" cy="64317"/>
            </a:xfrm>
            <a:custGeom>
              <a:avLst/>
              <a:gdLst/>
              <a:ahLst/>
              <a:cxnLst/>
              <a:rect l="0" t="0" r="0" b="0"/>
              <a:pathLst>
                <a:path w="209550" h="57150">
                  <a:moveTo>
                    <a:pt x="7144" y="7144"/>
                  </a:moveTo>
                  <a:lnTo>
                    <a:pt x="7144" y="19526"/>
                  </a:lnTo>
                  <a:cubicBezTo>
                    <a:pt x="7144" y="40481"/>
                    <a:pt x="24289" y="56674"/>
                    <a:pt x="44291" y="56674"/>
                  </a:cubicBezTo>
                  <a:lnTo>
                    <a:pt x="167164" y="56674"/>
                  </a:lnTo>
                  <a:cubicBezTo>
                    <a:pt x="188119" y="56674"/>
                    <a:pt x="204311" y="39529"/>
                    <a:pt x="204311" y="19526"/>
                  </a:cubicBezTo>
                  <a:lnTo>
                    <a:pt x="204311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39DA858-1E17-41E2-A370-09FD78386FD7}"/>
                </a:ext>
              </a:extLst>
            </p:cNvPr>
            <p:cNvSpPr/>
            <p:nvPr/>
          </p:nvSpPr>
          <p:spPr bwMode="gray">
            <a:xfrm>
              <a:off x="3407769" y="2427952"/>
              <a:ext cx="375181" cy="375181"/>
            </a:xfrm>
            <a:custGeom>
              <a:avLst/>
              <a:gdLst/>
              <a:ahLst/>
              <a:cxnLst/>
              <a:rect l="0" t="0" r="0" b="0"/>
              <a:pathLst>
                <a:path w="333375" h="333375">
                  <a:moveTo>
                    <a:pt x="329089" y="168116"/>
                  </a:moveTo>
                  <a:cubicBezTo>
                    <a:pt x="329089" y="257019"/>
                    <a:pt x="257019" y="329089"/>
                    <a:pt x="168116" y="329089"/>
                  </a:cubicBezTo>
                  <a:cubicBezTo>
                    <a:pt x="79214" y="329089"/>
                    <a:pt x="7144" y="257019"/>
                    <a:pt x="7144" y="168116"/>
                  </a:cubicBezTo>
                  <a:cubicBezTo>
                    <a:pt x="7144" y="79214"/>
                    <a:pt x="79214" y="7144"/>
                    <a:pt x="168116" y="7144"/>
                  </a:cubicBezTo>
                  <a:cubicBezTo>
                    <a:pt x="257019" y="7144"/>
                    <a:pt x="329089" y="79214"/>
                    <a:pt x="329089" y="168116"/>
                  </a:cubicBez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82D7D2-16E2-4E71-A0C9-3E8F510C3D69}"/>
                </a:ext>
              </a:extLst>
            </p:cNvPr>
            <p:cNvSpPr/>
            <p:nvPr/>
          </p:nvSpPr>
          <p:spPr bwMode="gray">
            <a:xfrm>
              <a:off x="3436711" y="2456894"/>
              <a:ext cx="310864" cy="310864"/>
            </a:xfrm>
            <a:custGeom>
              <a:avLst/>
              <a:gdLst/>
              <a:ahLst/>
              <a:cxnLst/>
              <a:rect l="0" t="0" r="0" b="0"/>
              <a:pathLst>
                <a:path w="276225" h="276225">
                  <a:moveTo>
                    <a:pt x="277654" y="142399"/>
                  </a:moveTo>
                  <a:cubicBezTo>
                    <a:pt x="277654" y="217098"/>
                    <a:pt x="217098" y="277654"/>
                    <a:pt x="142399" y="277654"/>
                  </a:cubicBezTo>
                  <a:cubicBezTo>
                    <a:pt x="67699" y="277654"/>
                    <a:pt x="7144" y="217098"/>
                    <a:pt x="7144" y="142399"/>
                  </a:cubicBezTo>
                  <a:cubicBezTo>
                    <a:pt x="7144" y="67699"/>
                    <a:pt x="67699" y="7144"/>
                    <a:pt x="142399" y="7144"/>
                  </a:cubicBezTo>
                  <a:cubicBezTo>
                    <a:pt x="217098" y="7144"/>
                    <a:pt x="277654" y="67699"/>
                    <a:pt x="277654" y="142399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6D67E79-9064-4B8F-BA3E-B5213A78A1AD}"/>
                </a:ext>
              </a:extLst>
            </p:cNvPr>
            <p:cNvSpPr/>
            <p:nvPr/>
          </p:nvSpPr>
          <p:spPr bwMode="gray">
            <a:xfrm>
              <a:off x="3588927" y="2609110"/>
              <a:ext cx="160792" cy="160792"/>
            </a:xfrm>
            <a:custGeom>
              <a:avLst/>
              <a:gdLst/>
              <a:ahLst/>
              <a:cxnLst/>
              <a:rect l="0" t="0" r="0" b="0"/>
              <a:pathLst>
                <a:path w="142875" h="142875">
                  <a:moveTo>
                    <a:pt x="7144" y="141446"/>
                  </a:moveTo>
                  <a:lnTo>
                    <a:pt x="7144" y="7144"/>
                  </a:lnTo>
                  <a:lnTo>
                    <a:pt x="142399" y="7144"/>
                  </a:lnTo>
                  <a:lnTo>
                    <a:pt x="142399" y="7144"/>
                  </a:lnTo>
                  <a:cubicBezTo>
                    <a:pt x="142399" y="81439"/>
                    <a:pt x="82391" y="141446"/>
                    <a:pt x="7144" y="141446"/>
                  </a:cubicBezTo>
                  <a:lnTo>
                    <a:pt x="7144" y="141446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881B2B0-E706-40DB-902E-6B6B6D6A4E6C}"/>
                </a:ext>
              </a:extLst>
            </p:cNvPr>
            <p:cNvSpPr/>
            <p:nvPr/>
          </p:nvSpPr>
          <p:spPr bwMode="gray">
            <a:xfrm>
              <a:off x="3497812" y="2517996"/>
              <a:ext cx="192950" cy="192950"/>
            </a:xfrm>
            <a:custGeom>
              <a:avLst/>
              <a:gdLst/>
              <a:ahLst/>
              <a:cxnLst/>
              <a:rect l="0" t="0" r="0" b="0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A2AA46AB-18A0-4251-B4B2-A28EA46FABC6}"/>
                </a:ext>
              </a:extLst>
            </p:cNvPr>
            <p:cNvSpPr/>
            <p:nvPr/>
          </p:nvSpPr>
          <p:spPr bwMode="gray">
            <a:xfrm>
              <a:off x="3528898" y="2549081"/>
              <a:ext cx="75036" cy="75036"/>
            </a:xfrm>
            <a:custGeom>
              <a:avLst/>
              <a:gdLst/>
              <a:ahLst/>
              <a:cxnLst/>
              <a:rect l="0" t="0" r="0" b="0"/>
              <a:pathLst>
                <a:path w="66675" h="66675">
                  <a:moveTo>
                    <a:pt x="68104" y="37624"/>
                  </a:moveTo>
                  <a:cubicBezTo>
                    <a:pt x="68104" y="54457"/>
                    <a:pt x="54457" y="68104"/>
                    <a:pt x="37624" y="68104"/>
                  </a:cubicBezTo>
                  <a:cubicBezTo>
                    <a:pt x="20790" y="68104"/>
                    <a:pt x="7144" y="54457"/>
                    <a:pt x="7144" y="37624"/>
                  </a:cubicBezTo>
                  <a:cubicBezTo>
                    <a:pt x="7144" y="20790"/>
                    <a:pt x="20790" y="7144"/>
                    <a:pt x="37624" y="7144"/>
                  </a:cubicBezTo>
                  <a:cubicBezTo>
                    <a:pt x="54457" y="7144"/>
                    <a:pt x="68104" y="20790"/>
                    <a:pt x="68104" y="376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F43424F-38F4-432B-AE52-7BC0881813F7}"/>
                </a:ext>
              </a:extLst>
            </p:cNvPr>
            <p:cNvSpPr/>
            <p:nvPr/>
          </p:nvSpPr>
          <p:spPr bwMode="gray">
            <a:xfrm>
              <a:off x="3388474" y="2416160"/>
              <a:ext cx="64317" cy="64317"/>
            </a:xfrm>
            <a:custGeom>
              <a:avLst/>
              <a:gdLst/>
              <a:ahLst/>
              <a:cxnLst/>
              <a:rect l="0" t="0" r="0" b="0"/>
              <a:pathLst>
                <a:path w="57150" h="57150">
                  <a:moveTo>
                    <a:pt x="58579" y="32861"/>
                  </a:moveTo>
                  <a:cubicBezTo>
                    <a:pt x="58579" y="47065"/>
                    <a:pt x="47065" y="58579"/>
                    <a:pt x="32861" y="58579"/>
                  </a:cubicBezTo>
                  <a:cubicBezTo>
                    <a:pt x="18658" y="58579"/>
                    <a:pt x="7144" y="47065"/>
                    <a:pt x="7144" y="32861"/>
                  </a:cubicBezTo>
                  <a:cubicBezTo>
                    <a:pt x="7144" y="18658"/>
                    <a:pt x="18658" y="7144"/>
                    <a:pt x="32861" y="7144"/>
                  </a:cubicBezTo>
                  <a:cubicBezTo>
                    <a:pt x="47065" y="7144"/>
                    <a:pt x="58579" y="18658"/>
                    <a:pt x="58579" y="32861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A05F177-6194-465B-BE2A-800E5ED64142}"/>
                </a:ext>
              </a:extLst>
            </p:cNvPr>
            <p:cNvSpPr/>
            <p:nvPr/>
          </p:nvSpPr>
          <p:spPr bwMode="gray">
            <a:xfrm>
              <a:off x="3132278" y="2392577"/>
              <a:ext cx="96475" cy="396620"/>
            </a:xfrm>
            <a:custGeom>
              <a:avLst/>
              <a:gdLst/>
              <a:ahLst/>
              <a:cxnLst/>
              <a:rect l="0" t="0" r="0" b="0"/>
              <a:pathLst>
                <a:path w="85725" h="352425">
                  <a:moveTo>
                    <a:pt x="7144" y="7144"/>
                  </a:moveTo>
                  <a:lnTo>
                    <a:pt x="83344" y="7144"/>
                  </a:lnTo>
                  <a:lnTo>
                    <a:pt x="83344" y="350044"/>
                  </a:lnTo>
                  <a:lnTo>
                    <a:pt x="7144" y="350044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3D552AA-E188-4FE9-820E-7624D3B5EABD}"/>
                </a:ext>
              </a:extLst>
            </p:cNvPr>
            <p:cNvSpPr/>
            <p:nvPr/>
          </p:nvSpPr>
          <p:spPr bwMode="gray">
            <a:xfrm>
              <a:off x="3451718" y="2316470"/>
              <a:ext cx="289425" cy="85756"/>
            </a:xfrm>
            <a:custGeom>
              <a:avLst/>
              <a:gdLst/>
              <a:ahLst/>
              <a:cxnLst/>
              <a:rect l="0" t="0" r="0" b="0"/>
              <a:pathLst>
                <a:path w="257175" h="76200">
                  <a:moveTo>
                    <a:pt x="251936" y="75724"/>
                  </a:moveTo>
                  <a:lnTo>
                    <a:pt x="7144" y="75724"/>
                  </a:lnTo>
                  <a:lnTo>
                    <a:pt x="41434" y="17621"/>
                  </a:lnTo>
                  <a:cubicBezTo>
                    <a:pt x="45244" y="10954"/>
                    <a:pt x="52864" y="7144"/>
                    <a:pt x="60484" y="7144"/>
                  </a:cubicBezTo>
                  <a:lnTo>
                    <a:pt x="198596" y="7144"/>
                  </a:lnTo>
                  <a:cubicBezTo>
                    <a:pt x="206216" y="7144"/>
                    <a:pt x="213836" y="10954"/>
                    <a:pt x="217646" y="17621"/>
                  </a:cubicBezTo>
                  <a:lnTo>
                    <a:pt x="251936" y="75724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1263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ABC7-129D-47C6-96F3-28B8B36EE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97B9E-0A7E-47DD-B730-3AA8235B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9/6/2018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532B9A-E113-4982-BE6C-60B08CC0C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AE4064-82C8-48C6-82A7-7E28ACA25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48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38F91980-4640-4420-B101-C9BEC37A10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E379F3-BC61-44ED-8F9B-54F8B85025ED}"/>
              </a:ext>
            </a:extLst>
          </p:cNvPr>
          <p:cNvSpPr txBox="1"/>
          <p:nvPr userDrawn="1"/>
        </p:nvSpPr>
        <p:spPr>
          <a:xfrm>
            <a:off x="586581" y="4218495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ADB113-B00E-4752-81DB-AE332342DD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87" t="16931" r="33333" b="24211"/>
          <a:stretch/>
        </p:blipFill>
        <p:spPr bwMode="black">
          <a:xfrm>
            <a:off x="5098119" y="585788"/>
            <a:ext cx="7093880" cy="6272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AA312A-DD58-46FD-BCDC-F49B62DD9C5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2322537"/>
            <a:ext cx="3012187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17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in front of a crowd&#10;&#10;Description generated with very high confidence">
            <a:extLst>
              <a:ext uri="{FF2B5EF4-FFF2-40B4-BE49-F238E27FC236}">
                <a16:creationId xmlns:a16="http://schemas.microsoft.com/office/drawing/2014/main" id="{ADC57F9E-658E-424C-9EF1-3587089C95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583" t="10804" r="39161" b="19692"/>
          <a:stretch/>
        </p:blipFill>
        <p:spPr>
          <a:xfrm>
            <a:off x="5333998" y="0"/>
            <a:ext cx="6858001" cy="6858000"/>
          </a:xfrm>
          <a:prstGeom prst="rect">
            <a:avLst/>
          </a:prstGeom>
        </p:spPr>
      </p:pic>
      <p:pic>
        <p:nvPicPr>
          <p:cNvPr id="10" name="MS logo gray - EMF" descr="Microsoft logo, gray text version">
            <a:extLst>
              <a:ext uri="{FF2B5EF4-FFF2-40B4-BE49-F238E27FC236}">
                <a16:creationId xmlns:a16="http://schemas.microsoft.com/office/drawing/2014/main" id="{B802B7FF-9FAE-427A-B679-4364FE2DB5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31E8BB-BB76-41F9-856D-368DE9900663}"/>
              </a:ext>
            </a:extLst>
          </p:cNvPr>
          <p:cNvSpPr txBox="1"/>
          <p:nvPr userDrawn="1"/>
        </p:nvSpPr>
        <p:spPr>
          <a:xfrm>
            <a:off x="586581" y="4219064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3" name="Picture 1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29E6D70F-8056-4653-91E4-BE7FAAFEBA5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4200" y="2322537"/>
            <a:ext cx="3012188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281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76BBF407-647E-4A0E-932C-4B9EBA6AC9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08988" y="589607"/>
            <a:ext cx="3200400" cy="457200"/>
          </a:xfrm>
        </p:spPr>
        <p:txBody>
          <a:bodyPr lIns="0" tIns="0" rIns="0" bIns="0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</a:t>
            </a:r>
          </a:p>
        </p:txBody>
      </p:sp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F4DDC873-B78F-4A52-9091-6AB1225F43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10" name="TextBox 7">
            <a:extLst>
              <a:ext uri="{FF2B5EF4-FFF2-40B4-BE49-F238E27FC236}">
                <a16:creationId xmlns:a16="http://schemas.microsoft.com/office/drawing/2014/main" id="{159B70CA-162C-4108-ACA6-CEEA047F6AE6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8517394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F9C77CE-6642-4EB3-964C-4757236312B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28918264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76BBF407-647E-4A0E-932C-4B9EBA6AC9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08988" y="589607"/>
            <a:ext cx="3200400" cy="457200"/>
          </a:xfrm>
        </p:spPr>
        <p:txBody>
          <a:bodyPr lIns="0" tIns="0" rIns="0" bIns="0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</a:t>
            </a:r>
          </a:p>
        </p:txBody>
      </p:sp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F4DDC873-B78F-4A52-9091-6AB1225F43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10" name="TextBox 7">
            <a:extLst>
              <a:ext uri="{FF2B5EF4-FFF2-40B4-BE49-F238E27FC236}">
                <a16:creationId xmlns:a16="http://schemas.microsoft.com/office/drawing/2014/main" id="{159B70CA-162C-4108-ACA6-CEEA047F6AE6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849598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F799E92C-66C0-42AC-B537-87624873AE0F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72527872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43FF8C8-7F5A-4421-9447-1B05BF103B20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6604752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7A7BB0F-782C-4D9F-9090-0EA61980C6A3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55856892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19AF4754-F11E-4E8F-BBFA-9E489F861B0D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85547921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A4A6C387-0A1F-4F01-A189-777EA61C60E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737726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2616517D-D5CD-4ABF-BB07-27B705B1ED45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00228303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0FA53395-9C25-4CB2-B341-C4A926CEFC07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72908409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E89C1FB2-6B75-46E5-9AA1-5BE3945FCA2E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79712655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FE5F5BCB-2E29-4CD6-911A-DE5C1CED1D5F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77236054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E4895D9-8662-4A4F-98D4-0B8BC8B959B8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95686713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F9C77CE-6642-4EB3-964C-4757236312B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12648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12648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57066C-5133-4E22-AE58-F2101DA24D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64E1D9FA-9E2F-48CB-9D5D-F452A17FA04F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655341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126480" cy="498598"/>
          </a:xfrm>
          <a:noFill/>
        </p:spPr>
        <p:txBody>
          <a:bodyPr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C853EF-249B-4DEC-B679-038CCEA0B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E2C2C8D7-61A8-4984-AFD4-35DE8D9F804B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6305590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13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06A51A04-EF84-4B1B-9E21-8F15035DF979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0545890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540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5951E567-86DB-49D9-87EB-08DE2B1BC6D1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9164866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2EF3E351-722F-45A0-BD85-698E055B98F1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6785191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2C852AFA-BC02-44DE-94C3-845604AD057E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494622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ity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Confidentiality slide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D07666-5C5E-4C40-8C68-86D1F3CAB0C5}"/>
              </a:ext>
            </a:extLst>
          </p:cNvPr>
          <p:cNvSpPr txBox="1"/>
          <p:nvPr userDrawn="1"/>
        </p:nvSpPr>
        <p:spPr>
          <a:xfrm>
            <a:off x="584200" y="4173080"/>
            <a:ext cx="11022584" cy="2095958"/>
          </a:xfrm>
          <a:prstGeom prst="rect">
            <a:avLst/>
          </a:prstGeom>
          <a:noFill/>
        </p:spPr>
        <p:txBody>
          <a:bodyPr wrap="square" lIns="182880" tIns="146304" rIns="182880" bIns="146304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Ready content is </a:t>
            </a: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Microsoft Confidential – Internal only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DO NOT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post Microsoft Ready content to any blogs or external websites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DO NOT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take photos or video of sessions or slides throughout the Microsoft Ready event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Content will be available to internal audiences on-demand post-event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6B1A30E-72AA-4A8F-A97F-FD4B4989FC97}"/>
              </a:ext>
            </a:extLst>
          </p:cNvPr>
          <p:cNvSpPr/>
          <p:nvPr userDrawn="1"/>
        </p:nvSpPr>
        <p:spPr bwMode="gray">
          <a:xfrm>
            <a:off x="2697102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86F400F5-9FA0-4CE6-B207-5F2FF50C7927}"/>
              </a:ext>
            </a:extLst>
          </p:cNvPr>
          <p:cNvSpPr/>
          <p:nvPr userDrawn="1"/>
        </p:nvSpPr>
        <p:spPr bwMode="gray">
          <a:xfrm>
            <a:off x="5318069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932114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BA797159-0B2F-4995-81D8-EBFFD05AB617}"/>
              </a:ext>
            </a:extLst>
          </p:cNvPr>
          <p:cNvGrpSpPr/>
          <p:nvPr userDrawn="1"/>
        </p:nvGrpSpPr>
        <p:grpSpPr bwMode="gray">
          <a:xfrm flipH="1">
            <a:off x="5901486" y="2178437"/>
            <a:ext cx="436044" cy="827404"/>
            <a:chOff x="5200650" y="1722438"/>
            <a:chExt cx="1797050" cy="3409950"/>
          </a:xfrm>
        </p:grpSpPr>
        <p:sp>
          <p:nvSpPr>
            <p:cNvPr id="105" name="Freeform 26">
              <a:extLst>
                <a:ext uri="{FF2B5EF4-FFF2-40B4-BE49-F238E27FC236}">
                  <a16:creationId xmlns:a16="http://schemas.microsoft.com/office/drawing/2014/main" id="{D5EE552A-CFE9-4D35-BDE3-A939AA559C2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200650" y="1722438"/>
              <a:ext cx="1797050" cy="3409950"/>
            </a:xfrm>
            <a:custGeom>
              <a:avLst/>
              <a:gdLst>
                <a:gd name="T0" fmla="*/ 497 w 543"/>
                <a:gd name="T1" fmla="*/ 0 h 1030"/>
                <a:gd name="T2" fmla="*/ 46 w 543"/>
                <a:gd name="T3" fmla="*/ 0 h 1030"/>
                <a:gd name="T4" fmla="*/ 0 w 543"/>
                <a:gd name="T5" fmla="*/ 46 h 1030"/>
                <a:gd name="T6" fmla="*/ 0 w 543"/>
                <a:gd name="T7" fmla="*/ 983 h 1030"/>
                <a:gd name="T8" fmla="*/ 46 w 543"/>
                <a:gd name="T9" fmla="*/ 1030 h 1030"/>
                <a:gd name="T10" fmla="*/ 497 w 543"/>
                <a:gd name="T11" fmla="*/ 1030 h 1030"/>
                <a:gd name="T12" fmla="*/ 543 w 543"/>
                <a:gd name="T13" fmla="*/ 983 h 1030"/>
                <a:gd name="T14" fmla="*/ 543 w 543"/>
                <a:gd name="T15" fmla="*/ 46 h 1030"/>
                <a:gd name="T16" fmla="*/ 497 w 543"/>
                <a:gd name="T17" fmla="*/ 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3" h="1030">
                  <a:moveTo>
                    <a:pt x="497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1"/>
                    <a:pt x="0" y="46"/>
                  </a:cubicBezTo>
                  <a:cubicBezTo>
                    <a:pt x="0" y="983"/>
                    <a:pt x="0" y="983"/>
                    <a:pt x="0" y="983"/>
                  </a:cubicBezTo>
                  <a:cubicBezTo>
                    <a:pt x="0" y="1009"/>
                    <a:pt x="21" y="1030"/>
                    <a:pt x="46" y="1030"/>
                  </a:cubicBezTo>
                  <a:cubicBezTo>
                    <a:pt x="497" y="1030"/>
                    <a:pt x="497" y="1030"/>
                    <a:pt x="497" y="1030"/>
                  </a:cubicBezTo>
                  <a:cubicBezTo>
                    <a:pt x="522" y="1030"/>
                    <a:pt x="543" y="1009"/>
                    <a:pt x="543" y="983"/>
                  </a:cubicBezTo>
                  <a:cubicBezTo>
                    <a:pt x="543" y="46"/>
                    <a:pt x="543" y="46"/>
                    <a:pt x="543" y="46"/>
                  </a:cubicBezTo>
                  <a:cubicBezTo>
                    <a:pt x="543" y="21"/>
                    <a:pt x="522" y="0"/>
                    <a:pt x="497" y="0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Freeform 27">
              <a:extLst>
                <a:ext uri="{FF2B5EF4-FFF2-40B4-BE49-F238E27FC236}">
                  <a16:creationId xmlns:a16="http://schemas.microsoft.com/office/drawing/2014/main" id="{62561F91-9D8C-4635-B806-AE2D1119614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310188" y="2262188"/>
              <a:ext cx="1577975" cy="2433638"/>
            </a:xfrm>
            <a:custGeom>
              <a:avLst/>
              <a:gdLst>
                <a:gd name="T0" fmla="*/ 0 w 994"/>
                <a:gd name="T1" fmla="*/ 1533 h 1533"/>
                <a:gd name="T2" fmla="*/ 994 w 994"/>
                <a:gd name="T3" fmla="*/ 1533 h 1533"/>
                <a:gd name="T4" fmla="*/ 994 w 994"/>
                <a:gd name="T5" fmla="*/ 62 h 1533"/>
                <a:gd name="T6" fmla="*/ 498 w 994"/>
                <a:gd name="T7" fmla="*/ 0 h 1533"/>
                <a:gd name="T8" fmla="*/ 0 w 994"/>
                <a:gd name="T9" fmla="*/ 62 h 1533"/>
                <a:gd name="T10" fmla="*/ 0 w 994"/>
                <a:gd name="T11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4" h="1533">
                  <a:moveTo>
                    <a:pt x="0" y="1533"/>
                  </a:moveTo>
                  <a:lnTo>
                    <a:pt x="994" y="1533"/>
                  </a:lnTo>
                  <a:lnTo>
                    <a:pt x="994" y="62"/>
                  </a:lnTo>
                  <a:lnTo>
                    <a:pt x="498" y="0"/>
                  </a:lnTo>
                  <a:lnTo>
                    <a:pt x="0" y="62"/>
                  </a:lnTo>
                  <a:lnTo>
                    <a:pt x="0" y="1533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Rectangle 28">
              <a:extLst>
                <a:ext uri="{FF2B5EF4-FFF2-40B4-BE49-F238E27FC236}">
                  <a16:creationId xmlns:a16="http://schemas.microsoft.com/office/drawing/2014/main" id="{71C38A4E-A7CA-4FC4-B76A-394814BBAD3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310188" y="2006601"/>
              <a:ext cx="1577975" cy="3540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08" name="Rectangle 29">
              <a:extLst>
                <a:ext uri="{FF2B5EF4-FFF2-40B4-BE49-F238E27FC236}">
                  <a16:creationId xmlns:a16="http://schemas.microsoft.com/office/drawing/2014/main" id="{0EB3CFB9-1B4F-40C4-8527-07696A24C42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942013" y="3522663"/>
              <a:ext cx="804863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Rectangle 30">
              <a:extLst>
                <a:ext uri="{FF2B5EF4-FFF2-40B4-BE49-F238E27FC236}">
                  <a16:creationId xmlns:a16="http://schemas.microsoft.com/office/drawing/2014/main" id="{A6E51830-661E-42FF-A82A-D30745B76D1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3689351"/>
              <a:ext cx="1327150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Rectangle 31">
              <a:extLst>
                <a:ext uri="{FF2B5EF4-FFF2-40B4-BE49-F238E27FC236}">
                  <a16:creationId xmlns:a16="http://schemas.microsoft.com/office/drawing/2014/main" id="{95201EB4-D463-4472-9390-C70DD9F565C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3851276"/>
              <a:ext cx="1327150" cy="396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Rectangle 32">
              <a:extLst>
                <a:ext uri="{FF2B5EF4-FFF2-40B4-BE49-F238E27FC236}">
                  <a16:creationId xmlns:a16="http://schemas.microsoft.com/office/drawing/2014/main" id="{B130CDDD-D0C4-4E72-B76C-DB984523826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4013201"/>
              <a:ext cx="730250" cy="4286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Rectangle 33">
              <a:extLst>
                <a:ext uri="{FF2B5EF4-FFF2-40B4-BE49-F238E27FC236}">
                  <a16:creationId xmlns:a16="http://schemas.microsoft.com/office/drawing/2014/main" id="{65FB6058-8B32-4371-95BE-A2B310C6B8F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19725" y="4178301"/>
              <a:ext cx="1327150" cy="365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Rectangle 34">
              <a:extLst>
                <a:ext uri="{FF2B5EF4-FFF2-40B4-BE49-F238E27FC236}">
                  <a16:creationId xmlns:a16="http://schemas.microsoft.com/office/drawing/2014/main" id="{FB2303C7-0661-4CF0-B491-D2E9D47EE15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149975" y="4341813"/>
              <a:ext cx="596900" cy="3651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Rectangle 35">
              <a:extLst>
                <a:ext uri="{FF2B5EF4-FFF2-40B4-BE49-F238E27FC236}">
                  <a16:creationId xmlns:a16="http://schemas.microsoft.com/office/drawing/2014/main" id="{C3FA6748-9371-4617-9A5E-AEF6112AB5D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932488" y="2509838"/>
              <a:ext cx="836613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5" name="Rectangle 36">
              <a:extLst>
                <a:ext uri="{FF2B5EF4-FFF2-40B4-BE49-F238E27FC236}">
                  <a16:creationId xmlns:a16="http://schemas.microsoft.com/office/drawing/2014/main" id="{22819134-DC28-4E40-9A2C-B052D6FE6E7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29250" y="2509838"/>
              <a:ext cx="171450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6" name="Rectangle 37">
              <a:extLst>
                <a:ext uri="{FF2B5EF4-FFF2-40B4-BE49-F238E27FC236}">
                  <a16:creationId xmlns:a16="http://schemas.microsoft.com/office/drawing/2014/main" id="{A8AB1BAE-A549-4C2D-90AE-29E7A84F30C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680075" y="2509838"/>
              <a:ext cx="173038" cy="49213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17" name="Rectangle 38">
              <a:extLst>
                <a:ext uri="{FF2B5EF4-FFF2-40B4-BE49-F238E27FC236}">
                  <a16:creationId xmlns:a16="http://schemas.microsoft.com/office/drawing/2014/main" id="{6BB21AAD-BEBD-464D-9425-DFCE1A81021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125663"/>
              <a:ext cx="152400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Rectangle 39">
              <a:extLst>
                <a:ext uri="{FF2B5EF4-FFF2-40B4-BE49-F238E27FC236}">
                  <a16:creationId xmlns:a16="http://schemas.microsoft.com/office/drawing/2014/main" id="{82C133A5-90DA-4452-B1C2-96A28D1B3B2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168526"/>
              <a:ext cx="152400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40">
              <a:extLst>
                <a:ext uri="{FF2B5EF4-FFF2-40B4-BE49-F238E27FC236}">
                  <a16:creationId xmlns:a16="http://schemas.microsoft.com/office/drawing/2014/main" id="{9EC959C0-2ED1-429D-9343-6B03D72EC2D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0038" y="2216151"/>
              <a:ext cx="152400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Rectangle 41">
              <a:extLst>
                <a:ext uri="{FF2B5EF4-FFF2-40B4-BE49-F238E27FC236}">
                  <a16:creationId xmlns:a16="http://schemas.microsoft.com/office/drawing/2014/main" id="{27EB350B-78EC-4CE4-9803-6981B8ABF25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027738" y="4837113"/>
              <a:ext cx="142875" cy="14605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19CD1BB-BAEF-4D84-8870-955840A2D73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783263" y="1841501"/>
              <a:ext cx="631825" cy="36513"/>
            </a:xfrm>
            <a:custGeom>
              <a:avLst/>
              <a:gdLst>
                <a:gd name="T0" fmla="*/ 185 w 191"/>
                <a:gd name="T1" fmla="*/ 11 h 11"/>
                <a:gd name="T2" fmla="*/ 6 w 191"/>
                <a:gd name="T3" fmla="*/ 11 h 11"/>
                <a:gd name="T4" fmla="*/ 0 w 191"/>
                <a:gd name="T5" fmla="*/ 6 h 11"/>
                <a:gd name="T6" fmla="*/ 6 w 191"/>
                <a:gd name="T7" fmla="*/ 0 h 11"/>
                <a:gd name="T8" fmla="*/ 185 w 191"/>
                <a:gd name="T9" fmla="*/ 0 h 11"/>
                <a:gd name="T10" fmla="*/ 191 w 191"/>
                <a:gd name="T11" fmla="*/ 6 h 11"/>
                <a:gd name="T12" fmla="*/ 185 w 191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1" h="11">
                  <a:moveTo>
                    <a:pt x="185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89" y="0"/>
                    <a:pt x="191" y="2"/>
                    <a:pt x="191" y="6"/>
                  </a:cubicBezTo>
                  <a:cubicBezTo>
                    <a:pt x="191" y="9"/>
                    <a:pt x="189" y="11"/>
                    <a:pt x="185" y="11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Rectangle 43">
              <a:extLst>
                <a:ext uri="{FF2B5EF4-FFF2-40B4-BE49-F238E27FC236}">
                  <a16:creationId xmlns:a16="http://schemas.microsoft.com/office/drawing/2014/main" id="{AB3A5491-F398-47CB-BBBC-35E96F4E414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29250" y="2722563"/>
              <a:ext cx="1339850" cy="62865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</p:grpSp>
      <p:sp>
        <p:nvSpPr>
          <p:cNvPr id="149" name="Oval 148">
            <a:extLst>
              <a:ext uri="{FF2B5EF4-FFF2-40B4-BE49-F238E27FC236}">
                <a16:creationId xmlns:a16="http://schemas.microsoft.com/office/drawing/2014/main" id="{88B05F2C-2F66-43AA-A9E2-803B1F843606}"/>
              </a:ext>
            </a:extLst>
          </p:cNvPr>
          <p:cNvSpPr/>
          <p:nvPr userDrawn="1"/>
        </p:nvSpPr>
        <p:spPr bwMode="gray">
          <a:xfrm>
            <a:off x="7892021" y="1790700"/>
            <a:ext cx="1602879" cy="1602878"/>
          </a:xfrm>
          <a:prstGeom prst="ellipse">
            <a:avLst/>
          </a:prstGeom>
          <a:solidFill>
            <a:srgbClr val="232323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35000"/>
              </a:prstClr>
            </a:outerShdw>
          </a:effectLst>
        </p:spPr>
        <p:txBody>
          <a:bodyPr vert="horz" wrap="square" lIns="0" tIns="46623" rIns="0" bIns="46623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932114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</a:endParaRP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E88D9ECD-A4C6-4CFD-BE83-83D944C0F97B}"/>
              </a:ext>
            </a:extLst>
          </p:cNvPr>
          <p:cNvGrpSpPr/>
          <p:nvPr userDrawn="1"/>
        </p:nvGrpSpPr>
        <p:grpSpPr bwMode="gray">
          <a:xfrm>
            <a:off x="8118306" y="2286842"/>
            <a:ext cx="1150309" cy="610594"/>
            <a:chOff x="6151563" y="1584325"/>
            <a:chExt cx="4276725" cy="2270126"/>
          </a:xfrm>
        </p:grpSpPr>
        <p:sp>
          <p:nvSpPr>
            <p:cNvPr id="129" name="Rectangle 47">
              <a:extLst>
                <a:ext uri="{FF2B5EF4-FFF2-40B4-BE49-F238E27FC236}">
                  <a16:creationId xmlns:a16="http://schemas.microsoft.com/office/drawing/2014/main" id="{26C055B8-93FF-46DA-B415-D8D54497176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30988" y="1584325"/>
              <a:ext cx="3317875" cy="208438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30" name="Rectangle 48">
              <a:extLst>
                <a:ext uri="{FF2B5EF4-FFF2-40B4-BE49-F238E27FC236}">
                  <a16:creationId xmlns:a16="http://schemas.microsoft.com/office/drawing/2014/main" id="{CFE4BDC0-DE0F-4728-875B-177D4395AAE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848476" y="1785938"/>
              <a:ext cx="2879725" cy="17637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9">
              <a:extLst>
                <a:ext uri="{FF2B5EF4-FFF2-40B4-BE49-F238E27FC236}">
                  <a16:creationId xmlns:a16="http://schemas.microsoft.com/office/drawing/2014/main" id="{DF9925D4-DE10-40F0-8BA3-16B00AE6C44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51563" y="3668713"/>
              <a:ext cx="4276725" cy="185738"/>
            </a:xfrm>
            <a:custGeom>
              <a:avLst/>
              <a:gdLst>
                <a:gd name="T0" fmla="*/ 1265 w 1295"/>
                <a:gd name="T1" fmla="*/ 56 h 56"/>
                <a:gd name="T2" fmla="*/ 29 w 1295"/>
                <a:gd name="T3" fmla="*/ 56 h 56"/>
                <a:gd name="T4" fmla="*/ 0 w 1295"/>
                <a:gd name="T5" fmla="*/ 26 h 56"/>
                <a:gd name="T6" fmla="*/ 0 w 1295"/>
                <a:gd name="T7" fmla="*/ 0 h 56"/>
                <a:gd name="T8" fmla="*/ 1295 w 1295"/>
                <a:gd name="T9" fmla="*/ 0 h 56"/>
                <a:gd name="T10" fmla="*/ 1295 w 1295"/>
                <a:gd name="T11" fmla="*/ 26 h 56"/>
                <a:gd name="T12" fmla="*/ 1265 w 1295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5" h="56">
                  <a:moveTo>
                    <a:pt x="1265" y="56"/>
                  </a:moveTo>
                  <a:cubicBezTo>
                    <a:pt x="29" y="56"/>
                    <a:pt x="29" y="56"/>
                    <a:pt x="29" y="56"/>
                  </a:cubicBezTo>
                  <a:cubicBezTo>
                    <a:pt x="13" y="56"/>
                    <a:pt x="0" y="43"/>
                    <a:pt x="0" y="2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95" y="0"/>
                    <a:pt x="1295" y="0"/>
                    <a:pt x="1295" y="0"/>
                  </a:cubicBezTo>
                  <a:cubicBezTo>
                    <a:pt x="1295" y="26"/>
                    <a:pt x="1295" y="26"/>
                    <a:pt x="1295" y="26"/>
                  </a:cubicBezTo>
                  <a:cubicBezTo>
                    <a:pt x="1295" y="43"/>
                    <a:pt x="1282" y="56"/>
                    <a:pt x="1265" y="56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2" name="Rectangle 50">
              <a:extLst>
                <a:ext uri="{FF2B5EF4-FFF2-40B4-BE49-F238E27FC236}">
                  <a16:creationId xmlns:a16="http://schemas.microsoft.com/office/drawing/2014/main" id="{E95E9909-20A7-4A13-8FBC-BB76A4AAD52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353301" y="2098675"/>
              <a:ext cx="865188" cy="3302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3" name="Rectangle 51">
              <a:extLst>
                <a:ext uri="{FF2B5EF4-FFF2-40B4-BE49-F238E27FC236}">
                  <a16:creationId xmlns:a16="http://schemas.microsoft.com/office/drawing/2014/main" id="{2FD4C439-4658-45FA-AB12-5252FC20915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098675"/>
              <a:ext cx="266700" cy="330200"/>
            </a:xfrm>
            <a:prstGeom prst="rect">
              <a:avLst/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4" name="Rectangle 52">
              <a:extLst>
                <a:ext uri="{FF2B5EF4-FFF2-40B4-BE49-F238E27FC236}">
                  <a16:creationId xmlns:a16="http://schemas.microsoft.com/office/drawing/2014/main" id="{D9CFF0E1-0AE6-43B7-BC45-CB587EB544A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559050"/>
              <a:ext cx="1131888" cy="1016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5" name="Rectangle 53">
              <a:extLst>
                <a:ext uri="{FF2B5EF4-FFF2-40B4-BE49-F238E27FC236}">
                  <a16:creationId xmlns:a16="http://schemas.microsoft.com/office/drawing/2014/main" id="{E57A2468-B3CA-4D73-B693-76A85B0F761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744788"/>
              <a:ext cx="1131888" cy="101600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6" name="Rectangle 54">
              <a:extLst>
                <a:ext uri="{FF2B5EF4-FFF2-40B4-BE49-F238E27FC236}">
                  <a16:creationId xmlns:a16="http://schemas.microsoft.com/office/drawing/2014/main" id="{590B34AA-176F-4A9B-8492-C9062CEEB0A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2925763"/>
              <a:ext cx="1131888" cy="106363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7" name="Rectangle 55">
              <a:extLst>
                <a:ext uri="{FF2B5EF4-FFF2-40B4-BE49-F238E27FC236}">
                  <a16:creationId xmlns:a16="http://schemas.microsoft.com/office/drawing/2014/main" id="{B478D54E-B6DE-4ACF-B271-59436F9D78D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3111500"/>
              <a:ext cx="1131888" cy="1031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8" name="Rectangle 56">
              <a:extLst>
                <a:ext uri="{FF2B5EF4-FFF2-40B4-BE49-F238E27FC236}">
                  <a16:creationId xmlns:a16="http://schemas.microsoft.com/office/drawing/2014/main" id="{10E94144-47B6-4CC4-8ACA-8555C206329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086601" y="3297238"/>
              <a:ext cx="1131888" cy="103188"/>
            </a:xfrm>
            <a:prstGeom prst="rect">
              <a:avLst/>
            </a:pr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/>
              <a:endParaRPr lang="en-US"/>
            </a:p>
          </p:txBody>
        </p:sp>
        <p:sp>
          <p:nvSpPr>
            <p:cNvPr id="139" name="Rectangle 57">
              <a:extLst>
                <a:ext uri="{FF2B5EF4-FFF2-40B4-BE49-F238E27FC236}">
                  <a16:creationId xmlns:a16="http://schemas.microsoft.com/office/drawing/2014/main" id="{884B7082-B3DA-41C6-888E-340C61D061D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2098675"/>
              <a:ext cx="314325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0" name="Rectangle 58">
              <a:extLst>
                <a:ext uri="{FF2B5EF4-FFF2-40B4-BE49-F238E27FC236}">
                  <a16:creationId xmlns:a16="http://schemas.microsoft.com/office/drawing/2014/main" id="{EAB98FDB-F070-4FD8-8674-449941060C9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2098675"/>
              <a:ext cx="312738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1" name="Rectangle 59">
              <a:extLst>
                <a:ext uri="{FF2B5EF4-FFF2-40B4-BE49-F238E27FC236}">
                  <a16:creationId xmlns:a16="http://schemas.microsoft.com/office/drawing/2014/main" id="{B045539F-5CE5-47A9-A17E-1643D4CD9B2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2098675"/>
              <a:ext cx="314325" cy="336550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2" name="Rectangle 60">
              <a:extLst>
                <a:ext uri="{FF2B5EF4-FFF2-40B4-BE49-F238E27FC236}">
                  <a16:creationId xmlns:a16="http://schemas.microsoft.com/office/drawing/2014/main" id="{C0C7BB4D-3B48-4D4F-B494-4C1EE0FD7C1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2581275"/>
              <a:ext cx="314325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3" name="Rectangle 61">
              <a:extLst>
                <a:ext uri="{FF2B5EF4-FFF2-40B4-BE49-F238E27FC236}">
                  <a16:creationId xmlns:a16="http://schemas.microsoft.com/office/drawing/2014/main" id="{0BFA0E04-B61F-491E-8CEE-28213247876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2581275"/>
              <a:ext cx="312738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4" name="Rectangle 62">
              <a:extLst>
                <a:ext uri="{FF2B5EF4-FFF2-40B4-BE49-F238E27FC236}">
                  <a16:creationId xmlns:a16="http://schemas.microsoft.com/office/drawing/2014/main" id="{AFB42A0A-BD91-43E7-988D-573EEC53456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2581275"/>
              <a:ext cx="314325" cy="334963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5" name="Rectangle 63">
              <a:extLst>
                <a:ext uri="{FF2B5EF4-FFF2-40B4-BE49-F238E27FC236}">
                  <a16:creationId xmlns:a16="http://schemas.microsoft.com/office/drawing/2014/main" id="{BA15039E-DBE6-4F6E-80B1-70B510D54B0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7551" y="3062288"/>
              <a:ext cx="314325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6" name="Rectangle 64">
              <a:extLst>
                <a:ext uri="{FF2B5EF4-FFF2-40B4-BE49-F238E27FC236}">
                  <a16:creationId xmlns:a16="http://schemas.microsoft.com/office/drawing/2014/main" id="{265A4B65-72CE-4B68-9D58-5199411F4C9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764588" y="3062288"/>
              <a:ext cx="312738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147" name="Rectangle 65">
              <a:extLst>
                <a:ext uri="{FF2B5EF4-FFF2-40B4-BE49-F238E27FC236}">
                  <a16:creationId xmlns:a16="http://schemas.microsoft.com/office/drawing/2014/main" id="{9602881A-C071-4CA3-9947-55E1E8A8C5B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93213" y="3062288"/>
              <a:ext cx="314325" cy="338138"/>
            </a:xfrm>
            <a:prstGeom prst="rect">
              <a:avLst/>
            </a:pr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05" name="Multiplication Sign 204">
            <a:extLst>
              <a:ext uri="{FF2B5EF4-FFF2-40B4-BE49-F238E27FC236}">
                <a16:creationId xmlns:a16="http://schemas.microsoft.com/office/drawing/2014/main" id="{464A0F58-5D65-499E-8280-34A9DFF27F4A}"/>
              </a:ext>
            </a:extLst>
          </p:cNvPr>
          <p:cNvSpPr/>
          <p:nvPr userDrawn="1"/>
        </p:nvSpPr>
        <p:spPr bwMode="ltGray">
          <a:xfrm>
            <a:off x="3643244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1" name="Multiplication Sign 210">
            <a:extLst>
              <a:ext uri="{FF2B5EF4-FFF2-40B4-BE49-F238E27FC236}">
                <a16:creationId xmlns:a16="http://schemas.microsoft.com/office/drawing/2014/main" id="{69338860-60E4-44A3-B6C1-0BC1315BA942}"/>
              </a:ext>
            </a:extLst>
          </p:cNvPr>
          <p:cNvSpPr/>
          <p:nvPr userDrawn="1"/>
        </p:nvSpPr>
        <p:spPr bwMode="ltGray">
          <a:xfrm>
            <a:off x="6271892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4" name="Multiplication Sign 213">
            <a:extLst>
              <a:ext uri="{FF2B5EF4-FFF2-40B4-BE49-F238E27FC236}">
                <a16:creationId xmlns:a16="http://schemas.microsoft.com/office/drawing/2014/main" id="{DFD379AB-2220-4E7F-85FE-EBBE910DB5C2}"/>
              </a:ext>
            </a:extLst>
          </p:cNvPr>
          <p:cNvSpPr/>
          <p:nvPr userDrawn="1"/>
        </p:nvSpPr>
        <p:spPr bwMode="ltGray">
          <a:xfrm>
            <a:off x="8826629" y="2831053"/>
            <a:ext cx="715234" cy="715230"/>
          </a:xfrm>
          <a:prstGeom prst="mathMultiply">
            <a:avLst>
              <a:gd name="adj1" fmla="val 16854"/>
            </a:avLst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971C9C6-D4A9-4DFA-9E2D-9E501DB092DC}"/>
              </a:ext>
            </a:extLst>
          </p:cNvPr>
          <p:cNvGrpSpPr/>
          <p:nvPr userDrawn="1"/>
        </p:nvGrpSpPr>
        <p:grpSpPr bwMode="gray">
          <a:xfrm>
            <a:off x="3132278" y="2298246"/>
            <a:ext cx="718204" cy="544549"/>
            <a:chOff x="3132278" y="2298246"/>
            <a:chExt cx="718204" cy="544549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19123BC5-D4FA-46FE-A2AC-4D6533EA9AB2}"/>
                </a:ext>
              </a:extLst>
            </p:cNvPr>
            <p:cNvSpPr/>
            <p:nvPr/>
          </p:nvSpPr>
          <p:spPr bwMode="gray">
            <a:xfrm>
              <a:off x="3194451" y="2298246"/>
              <a:ext cx="107195" cy="171511"/>
            </a:xfrm>
            <a:custGeom>
              <a:avLst/>
              <a:gdLst/>
              <a:ahLst/>
              <a:cxnLst/>
              <a:rect l="0" t="0" r="0" b="0"/>
              <a:pathLst>
                <a:path w="95250" h="152400">
                  <a:moveTo>
                    <a:pt x="81439" y="147161"/>
                  </a:moveTo>
                  <a:lnTo>
                    <a:pt x="20479" y="147161"/>
                  </a:lnTo>
                  <a:cubicBezTo>
                    <a:pt x="13811" y="147161"/>
                    <a:pt x="7144" y="141446"/>
                    <a:pt x="7144" y="133826"/>
                  </a:cubicBezTo>
                  <a:lnTo>
                    <a:pt x="7144" y="19526"/>
                  </a:lnTo>
                  <a:cubicBezTo>
                    <a:pt x="7144" y="12859"/>
                    <a:pt x="12859" y="7144"/>
                    <a:pt x="20479" y="7144"/>
                  </a:cubicBezTo>
                  <a:lnTo>
                    <a:pt x="81439" y="7144"/>
                  </a:lnTo>
                  <a:cubicBezTo>
                    <a:pt x="88106" y="7144"/>
                    <a:pt x="94774" y="12859"/>
                    <a:pt x="94774" y="20479"/>
                  </a:cubicBezTo>
                  <a:lnTo>
                    <a:pt x="94774" y="134779"/>
                  </a:lnTo>
                  <a:cubicBezTo>
                    <a:pt x="94774" y="141446"/>
                    <a:pt x="88106" y="147161"/>
                    <a:pt x="81439" y="147161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711D87E-2859-4301-A153-9C62DB528E0B}"/>
                </a:ext>
              </a:extLst>
            </p:cNvPr>
            <p:cNvSpPr/>
            <p:nvPr/>
          </p:nvSpPr>
          <p:spPr bwMode="gray">
            <a:xfrm>
              <a:off x="3293070" y="2417233"/>
              <a:ext cx="557412" cy="407339"/>
            </a:xfrm>
            <a:custGeom>
              <a:avLst/>
              <a:gdLst/>
              <a:ahLst/>
              <a:cxnLst/>
              <a:rect l="0" t="0" r="0" b="0"/>
              <a:pathLst>
                <a:path w="495300" h="361950">
                  <a:moveTo>
                    <a:pt x="488156" y="31909"/>
                  </a:moveTo>
                  <a:lnTo>
                    <a:pt x="439579" y="7144"/>
                  </a:lnTo>
                  <a:lnTo>
                    <a:pt x="7144" y="7144"/>
                  </a:lnTo>
                  <a:lnTo>
                    <a:pt x="7144" y="356711"/>
                  </a:lnTo>
                  <a:lnTo>
                    <a:pt x="433864" y="356711"/>
                  </a:lnTo>
                  <a:lnTo>
                    <a:pt x="488156" y="328136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4F64010-C37F-4B0B-8C4B-E5CD5398E636}"/>
                </a:ext>
              </a:extLst>
            </p:cNvPr>
            <p:cNvSpPr/>
            <p:nvPr/>
          </p:nvSpPr>
          <p:spPr bwMode="gray">
            <a:xfrm>
              <a:off x="3293070" y="2392577"/>
              <a:ext cx="557412" cy="64317"/>
            </a:xfrm>
            <a:custGeom>
              <a:avLst/>
              <a:gdLst/>
              <a:ahLst/>
              <a:cxnLst/>
              <a:rect l="0" t="0" r="0" b="0"/>
              <a:pathLst>
                <a:path w="495300" h="57150">
                  <a:moveTo>
                    <a:pt x="488156" y="53816"/>
                  </a:moveTo>
                  <a:lnTo>
                    <a:pt x="488156" y="49054"/>
                  </a:lnTo>
                  <a:cubicBezTo>
                    <a:pt x="488156" y="26194"/>
                    <a:pt x="469106" y="7144"/>
                    <a:pt x="446246" y="7144"/>
                  </a:cubicBezTo>
                  <a:lnTo>
                    <a:pt x="7144" y="7144"/>
                  </a:lnTo>
                  <a:lnTo>
                    <a:pt x="7144" y="53816"/>
                  </a:lnTo>
                  <a:lnTo>
                    <a:pt x="488156" y="53816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F5111A6-FF13-4B86-9A02-4968F86EFDFC}"/>
                </a:ext>
              </a:extLst>
            </p:cNvPr>
            <p:cNvSpPr/>
            <p:nvPr/>
          </p:nvSpPr>
          <p:spPr bwMode="gray">
            <a:xfrm>
              <a:off x="3293070" y="2778478"/>
              <a:ext cx="557412" cy="64317"/>
            </a:xfrm>
            <a:custGeom>
              <a:avLst/>
              <a:gdLst/>
              <a:ahLst/>
              <a:cxnLst/>
              <a:rect l="0" t="0" r="0" b="0"/>
              <a:pathLst>
                <a:path w="495300" h="57150">
                  <a:moveTo>
                    <a:pt x="7144" y="7144"/>
                  </a:moveTo>
                  <a:lnTo>
                    <a:pt x="7144" y="57626"/>
                  </a:lnTo>
                  <a:lnTo>
                    <a:pt x="446246" y="57626"/>
                  </a:lnTo>
                  <a:cubicBezTo>
                    <a:pt x="469106" y="57626"/>
                    <a:pt x="488156" y="38576"/>
                    <a:pt x="488156" y="15716"/>
                  </a:cubicBezTo>
                  <a:lnTo>
                    <a:pt x="488156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46C1B4E-7932-4411-ADEE-738D4EB9AB4F}"/>
                </a:ext>
              </a:extLst>
            </p:cNvPr>
            <p:cNvSpPr/>
            <p:nvPr/>
          </p:nvSpPr>
          <p:spPr bwMode="gray">
            <a:xfrm>
              <a:off x="3132278" y="2346484"/>
              <a:ext cx="235828" cy="482376"/>
            </a:xfrm>
            <a:custGeom>
              <a:avLst/>
              <a:gdLst/>
              <a:ahLst/>
              <a:cxnLst/>
              <a:rect l="0" t="0" r="0" b="0"/>
              <a:pathLst>
                <a:path w="209550" h="428625">
                  <a:moveTo>
                    <a:pt x="205264" y="391001"/>
                  </a:moveTo>
                  <a:lnTo>
                    <a:pt x="109061" y="428149"/>
                  </a:lnTo>
                  <a:lnTo>
                    <a:pt x="7144" y="391001"/>
                  </a:lnTo>
                  <a:lnTo>
                    <a:pt x="7144" y="48101"/>
                  </a:lnTo>
                  <a:lnTo>
                    <a:pt x="106204" y="7144"/>
                  </a:lnTo>
                  <a:lnTo>
                    <a:pt x="205264" y="48101"/>
                  </a:ln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03E67C2-61A7-4327-B9AE-EB39024D08C9}"/>
                </a:ext>
              </a:extLst>
            </p:cNvPr>
            <p:cNvSpPr/>
            <p:nvPr/>
          </p:nvSpPr>
          <p:spPr bwMode="gray">
            <a:xfrm>
              <a:off x="3132278" y="2327189"/>
              <a:ext cx="235828" cy="75036"/>
            </a:xfrm>
            <a:custGeom>
              <a:avLst/>
              <a:gdLst/>
              <a:ahLst/>
              <a:cxnLst/>
              <a:rect l="0" t="0" r="0" b="0"/>
              <a:pathLst>
                <a:path w="209550" h="66675">
                  <a:moveTo>
                    <a:pt x="205264" y="65246"/>
                  </a:moveTo>
                  <a:lnTo>
                    <a:pt x="205264" y="44291"/>
                  </a:lnTo>
                  <a:cubicBezTo>
                    <a:pt x="205264" y="23336"/>
                    <a:pt x="188119" y="7144"/>
                    <a:pt x="168116" y="7144"/>
                  </a:cubicBezTo>
                  <a:lnTo>
                    <a:pt x="44291" y="7144"/>
                  </a:lnTo>
                  <a:cubicBezTo>
                    <a:pt x="24289" y="7144"/>
                    <a:pt x="7144" y="24289"/>
                    <a:pt x="7144" y="44291"/>
                  </a:cubicBezTo>
                  <a:lnTo>
                    <a:pt x="7144" y="65246"/>
                  </a:lnTo>
                  <a:lnTo>
                    <a:pt x="205264" y="65246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D3A9CA2-5D0F-4251-A1DB-C27B4C28C03D}"/>
                </a:ext>
              </a:extLst>
            </p:cNvPr>
            <p:cNvSpPr/>
            <p:nvPr/>
          </p:nvSpPr>
          <p:spPr bwMode="gray">
            <a:xfrm>
              <a:off x="3132278" y="2778478"/>
              <a:ext cx="235828" cy="64317"/>
            </a:xfrm>
            <a:custGeom>
              <a:avLst/>
              <a:gdLst/>
              <a:ahLst/>
              <a:cxnLst/>
              <a:rect l="0" t="0" r="0" b="0"/>
              <a:pathLst>
                <a:path w="209550" h="57150">
                  <a:moveTo>
                    <a:pt x="7144" y="7144"/>
                  </a:moveTo>
                  <a:lnTo>
                    <a:pt x="7144" y="19526"/>
                  </a:lnTo>
                  <a:cubicBezTo>
                    <a:pt x="7144" y="40481"/>
                    <a:pt x="24289" y="56674"/>
                    <a:pt x="44291" y="56674"/>
                  </a:cubicBezTo>
                  <a:lnTo>
                    <a:pt x="167164" y="56674"/>
                  </a:lnTo>
                  <a:cubicBezTo>
                    <a:pt x="188119" y="56674"/>
                    <a:pt x="204311" y="39529"/>
                    <a:pt x="204311" y="19526"/>
                  </a:cubicBezTo>
                  <a:lnTo>
                    <a:pt x="204311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39DA858-1E17-41E2-A370-09FD78386FD7}"/>
                </a:ext>
              </a:extLst>
            </p:cNvPr>
            <p:cNvSpPr/>
            <p:nvPr/>
          </p:nvSpPr>
          <p:spPr bwMode="gray">
            <a:xfrm>
              <a:off x="3407769" y="2427952"/>
              <a:ext cx="375181" cy="375181"/>
            </a:xfrm>
            <a:custGeom>
              <a:avLst/>
              <a:gdLst/>
              <a:ahLst/>
              <a:cxnLst/>
              <a:rect l="0" t="0" r="0" b="0"/>
              <a:pathLst>
                <a:path w="333375" h="333375">
                  <a:moveTo>
                    <a:pt x="329089" y="168116"/>
                  </a:moveTo>
                  <a:cubicBezTo>
                    <a:pt x="329089" y="257019"/>
                    <a:pt x="257019" y="329089"/>
                    <a:pt x="168116" y="329089"/>
                  </a:cubicBezTo>
                  <a:cubicBezTo>
                    <a:pt x="79214" y="329089"/>
                    <a:pt x="7144" y="257019"/>
                    <a:pt x="7144" y="168116"/>
                  </a:cubicBezTo>
                  <a:cubicBezTo>
                    <a:pt x="7144" y="79214"/>
                    <a:pt x="79214" y="7144"/>
                    <a:pt x="168116" y="7144"/>
                  </a:cubicBezTo>
                  <a:cubicBezTo>
                    <a:pt x="257019" y="7144"/>
                    <a:pt x="329089" y="79214"/>
                    <a:pt x="329089" y="168116"/>
                  </a:cubicBez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82D7D2-16E2-4E71-A0C9-3E8F510C3D69}"/>
                </a:ext>
              </a:extLst>
            </p:cNvPr>
            <p:cNvSpPr/>
            <p:nvPr/>
          </p:nvSpPr>
          <p:spPr bwMode="gray">
            <a:xfrm>
              <a:off x="3436711" y="2456894"/>
              <a:ext cx="310864" cy="310864"/>
            </a:xfrm>
            <a:custGeom>
              <a:avLst/>
              <a:gdLst/>
              <a:ahLst/>
              <a:cxnLst/>
              <a:rect l="0" t="0" r="0" b="0"/>
              <a:pathLst>
                <a:path w="276225" h="276225">
                  <a:moveTo>
                    <a:pt x="277654" y="142399"/>
                  </a:moveTo>
                  <a:cubicBezTo>
                    <a:pt x="277654" y="217098"/>
                    <a:pt x="217098" y="277654"/>
                    <a:pt x="142399" y="277654"/>
                  </a:cubicBezTo>
                  <a:cubicBezTo>
                    <a:pt x="67699" y="277654"/>
                    <a:pt x="7144" y="217098"/>
                    <a:pt x="7144" y="142399"/>
                  </a:cubicBezTo>
                  <a:cubicBezTo>
                    <a:pt x="7144" y="67699"/>
                    <a:pt x="67699" y="7144"/>
                    <a:pt x="142399" y="7144"/>
                  </a:cubicBezTo>
                  <a:cubicBezTo>
                    <a:pt x="217098" y="7144"/>
                    <a:pt x="277654" y="67699"/>
                    <a:pt x="277654" y="142399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6D67E79-9064-4B8F-BA3E-B5213A78A1AD}"/>
                </a:ext>
              </a:extLst>
            </p:cNvPr>
            <p:cNvSpPr/>
            <p:nvPr/>
          </p:nvSpPr>
          <p:spPr bwMode="gray">
            <a:xfrm>
              <a:off x="3588927" y="2609110"/>
              <a:ext cx="160792" cy="160792"/>
            </a:xfrm>
            <a:custGeom>
              <a:avLst/>
              <a:gdLst/>
              <a:ahLst/>
              <a:cxnLst/>
              <a:rect l="0" t="0" r="0" b="0"/>
              <a:pathLst>
                <a:path w="142875" h="142875">
                  <a:moveTo>
                    <a:pt x="7144" y="141446"/>
                  </a:moveTo>
                  <a:lnTo>
                    <a:pt x="7144" y="7144"/>
                  </a:lnTo>
                  <a:lnTo>
                    <a:pt x="142399" y="7144"/>
                  </a:lnTo>
                  <a:lnTo>
                    <a:pt x="142399" y="7144"/>
                  </a:lnTo>
                  <a:cubicBezTo>
                    <a:pt x="142399" y="81439"/>
                    <a:pt x="82391" y="141446"/>
                    <a:pt x="7144" y="141446"/>
                  </a:cubicBezTo>
                  <a:lnTo>
                    <a:pt x="7144" y="141446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881B2B0-E706-40DB-902E-6B6B6D6A4E6C}"/>
                </a:ext>
              </a:extLst>
            </p:cNvPr>
            <p:cNvSpPr/>
            <p:nvPr/>
          </p:nvSpPr>
          <p:spPr bwMode="gray">
            <a:xfrm>
              <a:off x="3497812" y="2517996"/>
              <a:ext cx="192950" cy="192950"/>
            </a:xfrm>
            <a:custGeom>
              <a:avLst/>
              <a:gdLst/>
              <a:ahLst/>
              <a:cxnLst/>
              <a:rect l="0" t="0" r="0" b="0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505050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A2AA46AB-18A0-4251-B4B2-A28EA46FABC6}"/>
                </a:ext>
              </a:extLst>
            </p:cNvPr>
            <p:cNvSpPr/>
            <p:nvPr/>
          </p:nvSpPr>
          <p:spPr bwMode="gray">
            <a:xfrm>
              <a:off x="3528898" y="2549081"/>
              <a:ext cx="75036" cy="75036"/>
            </a:xfrm>
            <a:custGeom>
              <a:avLst/>
              <a:gdLst/>
              <a:ahLst/>
              <a:cxnLst/>
              <a:rect l="0" t="0" r="0" b="0"/>
              <a:pathLst>
                <a:path w="66675" h="66675">
                  <a:moveTo>
                    <a:pt x="68104" y="37624"/>
                  </a:moveTo>
                  <a:cubicBezTo>
                    <a:pt x="68104" y="54457"/>
                    <a:pt x="54457" y="68104"/>
                    <a:pt x="37624" y="68104"/>
                  </a:cubicBezTo>
                  <a:cubicBezTo>
                    <a:pt x="20790" y="68104"/>
                    <a:pt x="7144" y="54457"/>
                    <a:pt x="7144" y="37624"/>
                  </a:cubicBezTo>
                  <a:cubicBezTo>
                    <a:pt x="7144" y="20790"/>
                    <a:pt x="20790" y="7144"/>
                    <a:pt x="37624" y="7144"/>
                  </a:cubicBezTo>
                  <a:cubicBezTo>
                    <a:pt x="54457" y="7144"/>
                    <a:pt x="68104" y="20790"/>
                    <a:pt x="68104" y="376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F43424F-38F4-432B-AE52-7BC0881813F7}"/>
                </a:ext>
              </a:extLst>
            </p:cNvPr>
            <p:cNvSpPr/>
            <p:nvPr/>
          </p:nvSpPr>
          <p:spPr bwMode="gray">
            <a:xfrm>
              <a:off x="3388474" y="2416160"/>
              <a:ext cx="64317" cy="64317"/>
            </a:xfrm>
            <a:custGeom>
              <a:avLst/>
              <a:gdLst/>
              <a:ahLst/>
              <a:cxnLst/>
              <a:rect l="0" t="0" r="0" b="0"/>
              <a:pathLst>
                <a:path w="57150" h="57150">
                  <a:moveTo>
                    <a:pt x="58579" y="32861"/>
                  </a:moveTo>
                  <a:cubicBezTo>
                    <a:pt x="58579" y="47065"/>
                    <a:pt x="47065" y="58579"/>
                    <a:pt x="32861" y="58579"/>
                  </a:cubicBezTo>
                  <a:cubicBezTo>
                    <a:pt x="18658" y="58579"/>
                    <a:pt x="7144" y="47065"/>
                    <a:pt x="7144" y="32861"/>
                  </a:cubicBezTo>
                  <a:cubicBezTo>
                    <a:pt x="7144" y="18658"/>
                    <a:pt x="18658" y="7144"/>
                    <a:pt x="32861" y="7144"/>
                  </a:cubicBezTo>
                  <a:cubicBezTo>
                    <a:pt x="47065" y="7144"/>
                    <a:pt x="58579" y="18658"/>
                    <a:pt x="58579" y="32861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A05F177-6194-465B-BE2A-800E5ED64142}"/>
                </a:ext>
              </a:extLst>
            </p:cNvPr>
            <p:cNvSpPr/>
            <p:nvPr/>
          </p:nvSpPr>
          <p:spPr bwMode="gray">
            <a:xfrm>
              <a:off x="3132278" y="2392577"/>
              <a:ext cx="96475" cy="396620"/>
            </a:xfrm>
            <a:custGeom>
              <a:avLst/>
              <a:gdLst/>
              <a:ahLst/>
              <a:cxnLst/>
              <a:rect l="0" t="0" r="0" b="0"/>
              <a:pathLst>
                <a:path w="85725" h="352425">
                  <a:moveTo>
                    <a:pt x="7144" y="7144"/>
                  </a:moveTo>
                  <a:lnTo>
                    <a:pt x="83344" y="7144"/>
                  </a:lnTo>
                  <a:lnTo>
                    <a:pt x="83344" y="350044"/>
                  </a:lnTo>
                  <a:lnTo>
                    <a:pt x="7144" y="350044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3D552AA-E188-4FE9-820E-7624D3B5EABD}"/>
                </a:ext>
              </a:extLst>
            </p:cNvPr>
            <p:cNvSpPr/>
            <p:nvPr/>
          </p:nvSpPr>
          <p:spPr bwMode="gray">
            <a:xfrm>
              <a:off x="3451718" y="2316470"/>
              <a:ext cx="289425" cy="85756"/>
            </a:xfrm>
            <a:custGeom>
              <a:avLst/>
              <a:gdLst/>
              <a:ahLst/>
              <a:cxnLst/>
              <a:rect l="0" t="0" r="0" b="0"/>
              <a:pathLst>
                <a:path w="257175" h="76200">
                  <a:moveTo>
                    <a:pt x="251936" y="75724"/>
                  </a:moveTo>
                  <a:lnTo>
                    <a:pt x="7144" y="75724"/>
                  </a:lnTo>
                  <a:lnTo>
                    <a:pt x="41434" y="17621"/>
                  </a:lnTo>
                  <a:cubicBezTo>
                    <a:pt x="45244" y="10954"/>
                    <a:pt x="52864" y="7144"/>
                    <a:pt x="60484" y="7144"/>
                  </a:cubicBezTo>
                  <a:lnTo>
                    <a:pt x="198596" y="7144"/>
                  </a:lnTo>
                  <a:cubicBezTo>
                    <a:pt x="206216" y="7144"/>
                    <a:pt x="213836" y="10954"/>
                    <a:pt x="217646" y="17621"/>
                  </a:cubicBezTo>
                  <a:lnTo>
                    <a:pt x="251936" y="75724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1449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01175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60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8807956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F799E92C-66C0-42AC-B537-87624873AE0F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F3ECB-1BEC-4EC6-853C-6892D6B12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20404F-F8B4-496A-BB91-074FDABD8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250C1-9D40-46CF-89C0-6CDE3CAA9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9/6/2018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D91B4-00C3-4A00-BE49-4A6C3B5D8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39A69-A2E6-4465-880C-AF8667C1D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4922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59E53-0FDB-4EE9-A691-54E8A671A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757EC-2C65-4657-8E9D-BFAB89BA4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6C974-161E-4054-9606-FD2488B0D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9/6/2018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48E24-2D9D-4836-AD1A-45FA1DA97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34302-FC6C-483C-B095-0801035BB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8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BB94D-75AC-469E-936C-8C3CE7D23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261BB-9E6E-4A55-A25B-99E4B1F2D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2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7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9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03C9D-1EB4-4C9A-9548-7C9D30BDC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9/6/2018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D9898-0DE1-4A52-8AD0-80BDFC1D7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86A9D-3584-4930-A879-107785453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0560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7DDB-203A-421D-A781-5CF936D7C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31955-177C-462B-AD7F-2060234059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6680D0-5D46-44C4-BBEC-51AE0FF47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97B11-569A-471F-84F6-1B9C69A94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9/6/2018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33B08-B43B-4E56-A9CE-DC8BD77AB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E071FC-CD03-469A-9820-93B4BCB45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36033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DC7BC-5AF9-47F5-9340-859C1A819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7B96CE-715B-4D37-B1BD-13BC6623B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665B6-C8BA-4979-AA99-8C3178C861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4D2F6-D76A-4453-B88B-2543F3260D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1641D1-730C-43F4-92DB-B6722B4717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5CFA2-2833-489B-86D9-D2F0F7C8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9/6/2018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103FFF-C87F-424F-9186-32032C82E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AFB703-FBED-41AE-8FA2-2A58B9E13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6386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ABC7-129D-47C6-96F3-28B8B36EE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97B9E-0A7E-47DD-B730-3AA8235B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9/6/2018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532B9A-E113-4982-BE6C-60B08CC0C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AE4064-82C8-48C6-82A7-7E28ACA25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40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72DB11-85A1-455B-BAB3-77ECEE64F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9/6/2018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D67037-9E67-4340-8518-8F5F85D80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DFA1D4-63EC-4FA0-800B-7B98DF99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76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AA68F-DC19-4571-8F32-F517806E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7AD20-CA66-4D70-84DB-577D8995B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4DC98C-5B04-48A1-B973-BD6006C4C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12" indent="0">
              <a:buNone/>
              <a:defRPr sz="1400"/>
            </a:lvl2pPr>
            <a:lvl3pPr marL="914225" indent="0">
              <a:buNone/>
              <a:defRPr sz="1200"/>
            </a:lvl3pPr>
            <a:lvl4pPr marL="1371337" indent="0">
              <a:buNone/>
              <a:defRPr sz="1000"/>
            </a:lvl4pPr>
            <a:lvl5pPr marL="1828449" indent="0">
              <a:buNone/>
              <a:defRPr sz="1000"/>
            </a:lvl5pPr>
            <a:lvl6pPr marL="2285561" indent="0">
              <a:buNone/>
              <a:defRPr sz="1000"/>
            </a:lvl6pPr>
            <a:lvl7pPr marL="2742674" indent="0">
              <a:buNone/>
              <a:defRPr sz="1000"/>
            </a:lvl7pPr>
            <a:lvl8pPr marL="3199785" indent="0">
              <a:buNone/>
              <a:defRPr sz="1000"/>
            </a:lvl8pPr>
            <a:lvl9pPr marL="3656897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E65A-C74C-4C3F-926E-474B224C7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9/6/2018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4D8D4-D124-4D98-BEA1-DA59DBEE5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7E29B-9D44-422F-9B75-D373792B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5419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B4164-1099-4CDE-85BE-45FF6F35D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133902-D608-457C-AA23-BEE2F2B519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12" indent="0">
              <a:buNone/>
              <a:defRPr sz="2800"/>
            </a:lvl2pPr>
            <a:lvl3pPr marL="914225" indent="0">
              <a:buNone/>
              <a:defRPr sz="2400"/>
            </a:lvl3pPr>
            <a:lvl4pPr marL="1371337" indent="0">
              <a:buNone/>
              <a:defRPr sz="2000"/>
            </a:lvl4pPr>
            <a:lvl5pPr marL="1828449" indent="0">
              <a:buNone/>
              <a:defRPr sz="2000"/>
            </a:lvl5pPr>
            <a:lvl6pPr marL="2285561" indent="0">
              <a:buNone/>
              <a:defRPr sz="2000"/>
            </a:lvl6pPr>
            <a:lvl7pPr marL="2742674" indent="0">
              <a:buNone/>
              <a:defRPr sz="2000"/>
            </a:lvl7pPr>
            <a:lvl8pPr marL="3199785" indent="0">
              <a:buNone/>
              <a:defRPr sz="2000"/>
            </a:lvl8pPr>
            <a:lvl9pPr marL="3656897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B6788-DEFE-448B-BF9C-A982FF62F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12" indent="0">
              <a:buNone/>
              <a:defRPr sz="1400"/>
            </a:lvl2pPr>
            <a:lvl3pPr marL="914225" indent="0">
              <a:buNone/>
              <a:defRPr sz="1200"/>
            </a:lvl3pPr>
            <a:lvl4pPr marL="1371337" indent="0">
              <a:buNone/>
              <a:defRPr sz="1000"/>
            </a:lvl4pPr>
            <a:lvl5pPr marL="1828449" indent="0">
              <a:buNone/>
              <a:defRPr sz="1000"/>
            </a:lvl5pPr>
            <a:lvl6pPr marL="2285561" indent="0">
              <a:buNone/>
              <a:defRPr sz="1000"/>
            </a:lvl6pPr>
            <a:lvl7pPr marL="2742674" indent="0">
              <a:buNone/>
              <a:defRPr sz="1000"/>
            </a:lvl7pPr>
            <a:lvl8pPr marL="3199785" indent="0">
              <a:buNone/>
              <a:defRPr sz="1000"/>
            </a:lvl8pPr>
            <a:lvl9pPr marL="3656897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CBDF4B-29E5-447C-8825-372A96C4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9/6/2018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24D9E-A93E-448D-9FD2-8365B7AC0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91C682-3665-4E2F-8B83-35025C189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72755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EAD3-470F-41B2-B374-A8BC0CFB9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2FCD96-A54C-4E5E-A4D7-5BC753DC74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2D06F-1415-41AE-9FB7-567B37697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9/6/2018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A0B1-0A53-4D8F-B9C7-6CF804E7B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5026C-306A-4D27-9153-5FAB2D581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987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43FF8C8-7F5A-4421-9447-1B05BF103B20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5BC28F-1011-42E7-B84E-66769AACB5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6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0A6D0F-3D07-44A1-8387-BCF113EBD6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1B64F-2B70-4A90-844A-7028AB5FC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9/6/2018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E747D-E703-452C-856C-750AB5675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912FF-D152-4569-9436-809A08201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87720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7729077" y="6356690"/>
            <a:ext cx="4023333" cy="25650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CA" sz="1667" dirty="0">
                <a:solidFill>
                  <a:srgbClr val="000000">
                    <a:alpha val="60000"/>
                  </a:srgb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2017 Microsoft Cloud and Hosting Summit</a:t>
            </a:r>
          </a:p>
        </p:txBody>
      </p:sp>
    </p:spTree>
    <p:extLst>
      <p:ext uri="{BB962C8B-B14F-4D97-AF65-F5344CB8AC3E}">
        <p14:creationId xmlns:p14="http://schemas.microsoft.com/office/powerpoint/2010/main" val="2113551220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24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065782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1338405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731181"/>
            <a:ext cx="4795873" cy="1395638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65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Master: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2" y="265175"/>
            <a:ext cx="3931920" cy="1182625"/>
          </a:xfrm>
        </p:spPr>
        <p:txBody>
          <a:bodyPr>
            <a:noAutofit/>
          </a:bodyPr>
          <a:lstStyle>
            <a:lvl1pPr marL="0" indent="1588">
              <a:lnSpc>
                <a:spcPct val="70000"/>
              </a:lnSpc>
              <a:defRPr sz="4000" b="0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marL="55540" indent="0">
              <a:lnSpc>
                <a:spcPct val="80000"/>
              </a:lnSpc>
              <a:spcAft>
                <a:spcPts val="0"/>
              </a:spcAft>
              <a:defRPr sz="2400" b="0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2pPr>
            <a:lvl3pPr marL="55540" indent="0">
              <a:lnSpc>
                <a:spcPct val="80000"/>
              </a:lnSpc>
              <a:spcAft>
                <a:spcPts val="0"/>
              </a:spcAft>
              <a:defRPr sz="1800" b="0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3pPr>
            <a:lvl4pPr marL="55540" indent="0">
              <a:lnSpc>
                <a:spcPct val="80000"/>
              </a:lnSpc>
              <a:buNone/>
              <a:defRPr sz="1800" b="0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4pPr>
            <a:lvl5pPr marL="55540" indent="0">
              <a:lnSpc>
                <a:spcPct val="80000"/>
              </a:lnSpc>
              <a:buNone/>
              <a:defRPr sz="1800" b="0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5pPr>
            <a:lvl6pPr marL="339586" indent="0">
              <a:buNone/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/>
              <a:t>First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8001000" y="1524000"/>
            <a:ext cx="3962400" cy="1447800"/>
          </a:xfrm>
        </p:spPr>
        <p:txBody>
          <a:bodyPr>
            <a:normAutofit/>
          </a:bodyPr>
          <a:lstStyle>
            <a:lvl1pPr marL="0" indent="0">
              <a:defRPr sz="16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0" indent="0">
              <a:spcAft>
                <a:spcPts val="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0" indent="0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0" indent="0"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  <a:lvl6pPr marL="344347" indent="-172967">
              <a:buFont typeface="Graphik" panose="020B0503030202060203" pitchFamily="34" charset="0"/>
              <a:buChar char="–"/>
              <a:defRPr sz="1600">
                <a:solidFill>
                  <a:schemeClr val="tx1"/>
                </a:solidFill>
              </a:defRPr>
            </a:lvl6pPr>
            <a:lvl7pPr marL="0" indent="0">
              <a:defRPr sz="1400" b="1">
                <a:solidFill>
                  <a:schemeClr val="tx1"/>
                </a:solidFill>
                <a:latin typeface="+mj-lt"/>
              </a:defRPr>
            </a:lvl7pPr>
            <a:lvl8pPr marL="0" indent="0">
              <a:defRPr sz="1400" baseline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Aft>
                <a:spcPts val="800"/>
              </a:spcAft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04" y="6519011"/>
            <a:ext cx="5714999" cy="20637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Copyright © 2017 Accenture. All rights reserved.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6204" y="6519011"/>
            <a:ext cx="304799" cy="20637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defRPr>
            </a:lvl1pPr>
          </a:lstStyle>
          <a:p>
            <a:fld id="{4F9AC08D-23A9-440E-BCB9-AA1E9877CC3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19001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2 Titles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1" y="284726"/>
            <a:ext cx="5715000" cy="694446"/>
          </a:xfrm>
        </p:spPr>
        <p:txBody>
          <a:bodyPr/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defRPr sz="1600" b="1" cap="all" baseline="0"/>
            </a:lvl1pPr>
            <a:lvl2pPr marL="0" indent="0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None/>
              <a:defRPr sz="2600" b="0" cap="all" baseline="0">
                <a:latin typeface="Arial Black" panose="020B0A04020102020204" pitchFamily="34" charset="0"/>
              </a:defRPr>
            </a:lvl2pPr>
            <a:lvl3pPr>
              <a:lnSpc>
                <a:spcPct val="75000"/>
              </a:lnSpc>
              <a:spcAft>
                <a:spcPts val="0"/>
              </a:spcAft>
              <a:defRPr sz="2400" cap="all" baseline="0">
                <a:latin typeface="+mj-lt"/>
              </a:defRPr>
            </a:lvl3pPr>
          </a:lstStyle>
          <a:p>
            <a:pPr lvl="0"/>
            <a:r>
              <a:rPr lang="en-US"/>
              <a:t>First subtitle</a:t>
            </a:r>
          </a:p>
          <a:p>
            <a:pPr lvl="1"/>
            <a:r>
              <a:rPr lang="en-US"/>
              <a:t>Second SUBTITLE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3" y="381001"/>
            <a:ext cx="5715001" cy="9906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/>
          </p:nvPr>
        </p:nvSpPr>
        <p:spPr>
          <a:xfrm>
            <a:off x="381001" y="1828804"/>
            <a:ext cx="8572500" cy="1532987"/>
          </a:xfrm>
        </p:spPr>
        <p:txBody>
          <a:bodyPr/>
          <a:lstStyle>
            <a:lvl3pPr marL="514140" indent="-230094">
              <a:buFont typeface="Graphik" panose="020B0503030202060203" pitchFamily="34" charset="0"/>
              <a:buChar char="–"/>
              <a:defRPr/>
            </a:lvl3pPr>
            <a:lvl5pPr marL="856901" indent="-177727">
              <a:buFont typeface="Graphik" panose="020B0503030202060203" pitchFamily="34" charset="0"/>
              <a:buChar char="–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04" y="6519011"/>
            <a:ext cx="5714999" cy="20637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Copyright © 2017 Accenture. All rights reserved.</a:t>
            </a: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6204" y="6519011"/>
            <a:ext cx="304799" cy="20637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defRPr>
            </a:lvl1pPr>
          </a:lstStyle>
          <a:p>
            <a:fld id="{4F9AC08D-23A9-440E-BCB9-AA1E9877CC3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12955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15542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7A7BB0F-782C-4D9F-9090-0EA61980C6A3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19AF4754-F11E-4E8F-BBFA-9E489F861B0D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A4A6C387-0A1F-4F01-A189-777EA61C60E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320557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48" r:id="rId1"/>
    <p:sldLayoutId id="2147484649" r:id="rId2"/>
    <p:sldLayoutId id="2147484610" r:id="rId3"/>
    <p:sldLayoutId id="2147484240" r:id="rId4"/>
    <p:sldLayoutId id="2147484241" r:id="rId5"/>
    <p:sldLayoutId id="2147484474" r:id="rId6"/>
    <p:sldLayoutId id="2147484245" r:id="rId7"/>
    <p:sldLayoutId id="2147484247" r:id="rId8"/>
    <p:sldLayoutId id="2147484652" r:id="rId9"/>
    <p:sldLayoutId id="2147484639" r:id="rId10"/>
    <p:sldLayoutId id="2147484603" r:id="rId11"/>
    <p:sldLayoutId id="2147484645" r:id="rId12"/>
    <p:sldLayoutId id="2147484646" r:id="rId13"/>
    <p:sldLayoutId id="2147484647" r:id="rId14"/>
    <p:sldLayoutId id="2147484249" r:id="rId15"/>
    <p:sldLayoutId id="2147484582" r:id="rId16"/>
    <p:sldLayoutId id="2147484584" r:id="rId17"/>
    <p:sldLayoutId id="2147484583" r:id="rId18"/>
    <p:sldLayoutId id="2147484256" r:id="rId19"/>
    <p:sldLayoutId id="2147484257" r:id="rId20"/>
    <p:sldLayoutId id="2147484651" r:id="rId21"/>
    <p:sldLayoutId id="2147484585" r:id="rId22"/>
    <p:sldLayoutId id="2147484299" r:id="rId23"/>
    <p:sldLayoutId id="2147484263" r:id="rId24"/>
    <p:sldLayoutId id="2147484698" r:id="rId2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108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54" r:id="rId1"/>
    <p:sldLayoutId id="2147484655" r:id="rId2"/>
    <p:sldLayoutId id="2147484656" r:id="rId3"/>
    <p:sldLayoutId id="2147484657" r:id="rId4"/>
    <p:sldLayoutId id="2147484658" r:id="rId5"/>
    <p:sldLayoutId id="2147484659" r:id="rId6"/>
    <p:sldLayoutId id="2147484660" r:id="rId7"/>
    <p:sldLayoutId id="2147484661" r:id="rId8"/>
    <p:sldLayoutId id="2147484662" r:id="rId9"/>
    <p:sldLayoutId id="2147484663" r:id="rId10"/>
    <p:sldLayoutId id="2147484664" r:id="rId11"/>
    <p:sldLayoutId id="2147484665" r:id="rId12"/>
    <p:sldLayoutId id="2147484666" r:id="rId13"/>
    <p:sldLayoutId id="2147484667" r:id="rId14"/>
    <p:sldLayoutId id="2147484668" r:id="rId15"/>
    <p:sldLayoutId id="2147484669" r:id="rId16"/>
    <p:sldLayoutId id="2147484670" r:id="rId17"/>
    <p:sldLayoutId id="2147484671" r:id="rId18"/>
    <p:sldLayoutId id="2147484672" r:id="rId19"/>
    <p:sldLayoutId id="2147484673" r:id="rId20"/>
    <p:sldLayoutId id="2147484674" r:id="rId21"/>
    <p:sldLayoutId id="2147484675" r:id="rId22"/>
    <p:sldLayoutId id="2147484676" r:id="rId23"/>
    <p:sldLayoutId id="2147484677" r:id="rId24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ECBD4F-158E-4765-9938-6EB9502F7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C0110-FACE-482E-A3E0-F184CAA45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64E81-CE0E-4EFB-9660-8F2F894068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E12E1-68FB-4F84-84EF-CBB8B2A129D1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F49FF-DDB4-4B46-858B-F97FDF2D5E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1CE9B-7CD3-49FC-810A-FE81321E7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AC2A9-08FE-41A6-BDDE-E08ACECE1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267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79" r:id="rId1"/>
    <p:sldLayoutId id="2147484680" r:id="rId2"/>
    <p:sldLayoutId id="2147484681" r:id="rId3"/>
    <p:sldLayoutId id="2147484682" r:id="rId4"/>
    <p:sldLayoutId id="2147484683" r:id="rId5"/>
    <p:sldLayoutId id="2147484684" r:id="rId6"/>
    <p:sldLayoutId id="2147484685" r:id="rId7"/>
    <p:sldLayoutId id="2147484686" r:id="rId8"/>
    <p:sldLayoutId id="2147484687" r:id="rId9"/>
    <p:sldLayoutId id="2147484688" r:id="rId10"/>
    <p:sldLayoutId id="2147484689" r:id="rId11"/>
    <p:sldLayoutId id="2147484690" r:id="rId12"/>
    <p:sldLayoutId id="2147484691" r:id="rId13"/>
    <p:sldLayoutId id="2147484692" r:id="rId14"/>
    <p:sldLayoutId id="2147484693" r:id="rId15"/>
    <p:sldLayoutId id="2147484694" r:id="rId16"/>
    <p:sldLayoutId id="2147484695" r:id="rId17"/>
    <p:sldLayoutId id="2147484696" r:id="rId18"/>
    <p:sldLayoutId id="2147484697" r:id="rId19"/>
  </p:sldLayoutIdLst>
  <p:transition>
    <p:fade/>
  </p:transition>
  <p:txStyles>
    <p:titleStyle>
      <a:lvl1pPr algn="l" defTabSz="91422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6" indent="-228556" algn="l" defTabSz="91422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68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81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93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05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18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30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41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53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12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25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37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49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61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74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85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97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azure.com/migration/partners" TargetMode="External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azure.com/migration/partners" TargetMode="External"/><Relationship Id="rId3" Type="http://schemas.openxmlformats.org/officeDocument/2006/relationships/hyperlink" Target="https://www.google.com/url?sa=i&amp;rct=j&amp;q=&amp;esrc=s&amp;source=images&amp;cd=&amp;cad=rja&amp;uact=8&amp;ved=2ahUKEwip3IvskYHcAhU6CDQIHcvtDXUQjRx6BAgBEAU&amp;url=https://azure.microsoft.com/en-us/services/azure-migrate/&amp;psig=AOvVaw0JIBeNFwAE1a00L17tZ2Yh&amp;ust=1530645730861736" TargetMode="External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0.png"/><Relationship Id="rId9" Type="http://schemas.openxmlformats.org/officeDocument/2006/relationships/image" Target="../media/image5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svg"/><Relationship Id="rId13" Type="http://schemas.openxmlformats.org/officeDocument/2006/relationships/image" Target="../media/image5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12" Type="http://schemas.openxmlformats.org/officeDocument/2006/relationships/image" Target="../media/image5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2.svg"/><Relationship Id="rId11" Type="http://schemas.openxmlformats.org/officeDocument/2006/relationships/image" Target="../media/image52.png"/><Relationship Id="rId5" Type="http://schemas.openxmlformats.org/officeDocument/2006/relationships/image" Target="../media/image61.png"/><Relationship Id="rId10" Type="http://schemas.openxmlformats.org/officeDocument/2006/relationships/image" Target="../media/image51.png"/><Relationship Id="rId4" Type="http://schemas.openxmlformats.org/officeDocument/2006/relationships/image" Target="../media/image60.svg"/><Relationship Id="rId9" Type="http://schemas.openxmlformats.org/officeDocument/2006/relationships/image" Target="../media/image5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asr_videos" TargetMode="External"/><Relationship Id="rId3" Type="http://schemas.openxmlformats.org/officeDocument/2006/relationships/image" Target="../media/image65.png"/><Relationship Id="rId7" Type="http://schemas.openxmlformats.org/officeDocument/2006/relationships/hyperlink" Target="https://aka.ms/asr_hyperv" TargetMode="External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8.png"/><Relationship Id="rId11" Type="http://schemas.openxmlformats.org/officeDocument/2006/relationships/image" Target="../media/image71.png"/><Relationship Id="rId5" Type="http://schemas.openxmlformats.org/officeDocument/2006/relationships/image" Target="../media/image67.png"/><Relationship Id="rId10" Type="http://schemas.openxmlformats.org/officeDocument/2006/relationships/image" Target="../media/image70.png"/><Relationship Id="rId4" Type="http://schemas.openxmlformats.org/officeDocument/2006/relationships/image" Target="../media/image66.png"/><Relationship Id="rId9" Type="http://schemas.openxmlformats.org/officeDocument/2006/relationships/image" Target="../media/image6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13" Type="http://schemas.openxmlformats.org/officeDocument/2006/relationships/image" Target="../media/image68.png"/><Relationship Id="rId3" Type="http://schemas.openxmlformats.org/officeDocument/2006/relationships/image" Target="../media/image65.png"/><Relationship Id="rId7" Type="http://schemas.openxmlformats.org/officeDocument/2006/relationships/image" Target="../media/image69.png"/><Relationship Id="rId12" Type="http://schemas.openxmlformats.org/officeDocument/2006/relationships/image" Target="../media/image72.png"/><Relationship Id="rId17" Type="http://schemas.openxmlformats.org/officeDocument/2006/relationships/image" Target="../media/image76.png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7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6.png"/><Relationship Id="rId11" Type="http://schemas.openxmlformats.org/officeDocument/2006/relationships/image" Target="../media/image42.png"/><Relationship Id="rId5" Type="http://schemas.openxmlformats.org/officeDocument/2006/relationships/hyperlink" Target="https://aka.ms/asr_videos" TargetMode="External"/><Relationship Id="rId15" Type="http://schemas.openxmlformats.org/officeDocument/2006/relationships/image" Target="../media/image74.png"/><Relationship Id="rId10" Type="http://schemas.openxmlformats.org/officeDocument/2006/relationships/image" Target="../media/image71.png"/><Relationship Id="rId4" Type="http://schemas.openxmlformats.org/officeDocument/2006/relationships/hyperlink" Target="http://aka.ms/asr_vmware" TargetMode="External"/><Relationship Id="rId9" Type="http://schemas.openxmlformats.org/officeDocument/2006/relationships/image" Target="../media/image70.png"/><Relationship Id="rId14" Type="http://schemas.openxmlformats.org/officeDocument/2006/relationships/image" Target="../media/image7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svg"/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0.svg"/><Relationship Id="rId5" Type="http://schemas.openxmlformats.org/officeDocument/2006/relationships/image" Target="../media/image79.png"/><Relationship Id="rId4" Type="http://schemas.openxmlformats.org/officeDocument/2006/relationships/image" Target="../media/image78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6" Type="http://schemas.openxmlformats.org/officeDocument/2006/relationships/hyperlink" Target="azure.com/migration/partners" TargetMode="Externa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hyperlink" Target="azure.com/migration/partners" TargetMode="External"/><Relationship Id="rId5" Type="http://schemas.openxmlformats.org/officeDocument/2006/relationships/image" Target="../media/image87.png"/><Relationship Id="rId4" Type="http://schemas.openxmlformats.org/officeDocument/2006/relationships/image" Target="../media/image86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sv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2.svg"/><Relationship Id="rId11" Type="http://schemas.openxmlformats.org/officeDocument/2006/relationships/image" Target="../media/image85.png"/><Relationship Id="rId5" Type="http://schemas.openxmlformats.org/officeDocument/2006/relationships/image" Target="../media/image61.png"/><Relationship Id="rId10" Type="http://schemas.openxmlformats.org/officeDocument/2006/relationships/image" Target="../media/image84.png"/><Relationship Id="rId4" Type="http://schemas.openxmlformats.org/officeDocument/2006/relationships/image" Target="../media/image60.svg"/><Relationship Id="rId9" Type="http://schemas.openxmlformats.org/officeDocument/2006/relationships/image" Target="../media/image8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site-recovery/hyper-v-deployment-planner-overview" TargetMode="Externa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en-us/download/details.aspx?id=7826" TargetMode="External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sv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aka.ms/azuremigrate/documentation" TargetMode="External"/><Relationship Id="rId3" Type="http://schemas.openxmlformats.org/officeDocument/2006/relationships/image" Target="../media/image41.emf"/><Relationship Id="rId7" Type="http://schemas.openxmlformats.org/officeDocument/2006/relationships/image" Target="../media/image45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hyperlink" Target="https://aka.ms/migrate/vide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2425780"/>
            <a:ext cx="10120152" cy="1107996"/>
          </a:xfrm>
        </p:spPr>
        <p:txBody>
          <a:bodyPr/>
          <a:lstStyle/>
          <a:p>
            <a:r>
              <a:rPr lang="en-US" dirty="0"/>
              <a:t>Azure Migration Tools Deep-Dive and Roadmap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B9A18-4647-4386-B7C7-5D4F18803C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Mohamed Garrana</a:t>
            </a:r>
          </a:p>
        </p:txBody>
      </p:sp>
    </p:spTree>
    <p:extLst>
      <p:ext uri="{BB962C8B-B14F-4D97-AF65-F5344CB8AC3E}">
        <p14:creationId xmlns:p14="http://schemas.microsoft.com/office/powerpoint/2010/main" val="318228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6="http://schemas.microsoft.com/office/drawing/2014/main"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BC0A-6478-4642-A47D-1592E3FB8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Migration to Azure with Cloudamize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D0497C-E0A2-4B19-A840-209B588AAD26}"/>
              </a:ext>
            </a:extLst>
          </p:cNvPr>
          <p:cNvSpPr txBox="1"/>
          <p:nvPr/>
        </p:nvSpPr>
        <p:spPr>
          <a:xfrm>
            <a:off x="6992425" y="1347729"/>
            <a:ext cx="4361178" cy="5191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>
              <a:solidFill>
                <a:srgbClr val="535353"/>
              </a:solidFill>
              <a:latin typeface="Segoe UI Light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Integration with ASR allows seamless migration via Cloudamize Platform</a:t>
            </a: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Download ASR Readiness Report to identify and reconcile potential blockers</a:t>
            </a: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Prepare infrastructure for ASR migration including setting up ASR configuration server and mobility service in just a few clicks</a:t>
            </a: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Execute tests and replication via the Cloudamize Platform and track migration status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2B693A-5AEB-4FAD-9B1B-453183D045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1" r="2381" b="2525"/>
          <a:stretch/>
        </p:blipFill>
        <p:spPr>
          <a:xfrm>
            <a:off x="568047" y="1347729"/>
            <a:ext cx="6125570" cy="53598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2" name="Picture 2" descr="http://www.aws-partner-directory.com/PartnerDirectory/servlet/servlet.FileDownload?retURL=%2FPartnerDirectory%2Fapex%2FPartnerDetail%3FName%3Dcloudamize&amp;file=00PE00000079OYUMA2">
            <a:extLst>
              <a:ext uri="{FF2B5EF4-FFF2-40B4-BE49-F238E27FC236}">
                <a16:creationId xmlns:a16="http://schemas.microsoft.com/office/drawing/2014/main" id="{3486C73E-E65F-4439-BF45-F214A1A24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0224" y="246379"/>
            <a:ext cx="2584857" cy="134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3629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BC0A-6478-4642-A47D-1592E3FB8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Migration to Azure with </a:t>
            </a:r>
            <a:r>
              <a:rPr lang="en-US" err="1"/>
              <a:t>BitTitan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D0497C-E0A2-4B19-A840-209B588AAD26}"/>
              </a:ext>
            </a:extLst>
          </p:cNvPr>
          <p:cNvSpPr txBox="1"/>
          <p:nvPr/>
        </p:nvSpPr>
        <p:spPr>
          <a:xfrm>
            <a:off x="6992425" y="1347729"/>
            <a:ext cx="4361178" cy="3982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>
              <a:solidFill>
                <a:srgbClr val="535353"/>
              </a:solidFill>
              <a:latin typeface="Segoe UI Light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Support for discovery, assessment and planning using </a:t>
            </a:r>
            <a:r>
              <a:rPr lang="en-US" sz="1961" err="1">
                <a:solidFill>
                  <a:srgbClr val="353535"/>
                </a:solidFill>
                <a:latin typeface="Segoe UI Semilight"/>
              </a:rPr>
              <a:t>BitTitan</a:t>
            </a:r>
            <a:r>
              <a:rPr lang="en-US" sz="1961">
                <a:solidFill>
                  <a:srgbClr val="353535"/>
                </a:solidFill>
                <a:latin typeface="Segoe UI Semilight"/>
              </a:rPr>
              <a:t> capabilities </a:t>
            </a:r>
          </a:p>
          <a:p>
            <a:pPr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Prepare infrastructure for ASR migration including setting up ASR configuration server and mobility service in just a few clicks</a:t>
            </a: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endParaRPr lang="en-US" sz="1961">
              <a:solidFill>
                <a:srgbClr val="353535"/>
              </a:solidFill>
              <a:latin typeface="Segoe UI Semilight"/>
            </a:endParaRPr>
          </a:p>
          <a:p>
            <a:pPr marL="280121" indent="-280121">
              <a:buFont typeface="Arial" panose="020B0604020202020204" pitchFamily="34" charset="0"/>
              <a:buChar char="•"/>
              <a:defRPr/>
            </a:pPr>
            <a:r>
              <a:rPr lang="en-US" sz="1961">
                <a:solidFill>
                  <a:srgbClr val="353535"/>
                </a:solidFill>
                <a:latin typeface="Segoe UI Semilight"/>
              </a:rPr>
              <a:t>Migration and cutover to Azure using Azure Site Recovery integration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2B693A-5AEB-4FAD-9B1B-453183D04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46" y="1212602"/>
            <a:ext cx="6266093" cy="44574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http://www.channelpronetwork.com/sites/default/files/company/logos/bittitan.png">
            <a:extLst>
              <a:ext uri="{FF2B5EF4-FFF2-40B4-BE49-F238E27FC236}">
                <a16:creationId xmlns:a16="http://schemas.microsoft.com/office/drawing/2014/main" id="{BAA954FA-320A-4287-B608-D75D7476B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2956" y="750237"/>
            <a:ext cx="3406726" cy="887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515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B7CFD21D-1B25-4677-ABC0-F2E989763C99}"/>
              </a:ext>
            </a:extLst>
          </p:cNvPr>
          <p:cNvGrpSpPr/>
          <p:nvPr/>
        </p:nvGrpSpPr>
        <p:grpSpPr>
          <a:xfrm>
            <a:off x="5769661" y="1423598"/>
            <a:ext cx="6369734" cy="4342783"/>
            <a:chOff x="6294438" y="2125663"/>
            <a:chExt cx="5684837" cy="3300412"/>
          </a:xfrm>
        </p:grpSpPr>
        <p:sp>
          <p:nvSpPr>
            <p:cNvPr id="64" name="AutoShape 3">
              <a:extLst>
                <a:ext uri="{FF2B5EF4-FFF2-40B4-BE49-F238E27FC236}">
                  <a16:creationId xmlns:a16="http://schemas.microsoft.com/office/drawing/2014/main" id="{F56DBCD0-7556-4B91-8A8B-DC22DFBF915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294438" y="2125663"/>
              <a:ext cx="5684837" cy="3300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8AE7748F-3950-409D-B4A5-1D8E2A393E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6025" y="2127250"/>
              <a:ext cx="5683250" cy="329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6" name="Freeform 7">
              <a:extLst>
                <a:ext uri="{FF2B5EF4-FFF2-40B4-BE49-F238E27FC236}">
                  <a16:creationId xmlns:a16="http://schemas.microsoft.com/office/drawing/2014/main" id="{D9CB72C4-A003-4846-AD00-8016E7678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9725" y="2486025"/>
              <a:ext cx="1160462" cy="636587"/>
            </a:xfrm>
            <a:custGeom>
              <a:avLst/>
              <a:gdLst>
                <a:gd name="T0" fmla="*/ 58 w 784"/>
                <a:gd name="T1" fmla="*/ 317 h 432"/>
                <a:gd name="T2" fmla="*/ 123 w 784"/>
                <a:gd name="T3" fmla="*/ 317 h 432"/>
                <a:gd name="T4" fmla="*/ 111 w 784"/>
                <a:gd name="T5" fmla="*/ 263 h 432"/>
                <a:gd name="T6" fmla="*/ 231 w 784"/>
                <a:gd name="T7" fmla="*/ 142 h 432"/>
                <a:gd name="T8" fmla="*/ 281 w 784"/>
                <a:gd name="T9" fmla="*/ 153 h 432"/>
                <a:gd name="T10" fmla="*/ 443 w 784"/>
                <a:gd name="T11" fmla="*/ 0 h 432"/>
                <a:gd name="T12" fmla="*/ 606 w 784"/>
                <a:gd name="T13" fmla="*/ 162 h 432"/>
                <a:gd name="T14" fmla="*/ 606 w 784"/>
                <a:gd name="T15" fmla="*/ 162 h 432"/>
                <a:gd name="T16" fmla="*/ 727 w 784"/>
                <a:gd name="T17" fmla="*/ 283 h 432"/>
                <a:gd name="T18" fmla="*/ 722 w 784"/>
                <a:gd name="T19" fmla="*/ 317 h 432"/>
                <a:gd name="T20" fmla="*/ 727 w 784"/>
                <a:gd name="T21" fmla="*/ 317 h 432"/>
                <a:gd name="T22" fmla="*/ 784 w 784"/>
                <a:gd name="T23" fmla="*/ 374 h 432"/>
                <a:gd name="T24" fmla="*/ 727 w 784"/>
                <a:gd name="T25" fmla="*/ 432 h 432"/>
                <a:gd name="T26" fmla="*/ 58 w 784"/>
                <a:gd name="T27" fmla="*/ 432 h 432"/>
                <a:gd name="T28" fmla="*/ 0 w 784"/>
                <a:gd name="T29" fmla="*/ 374 h 432"/>
                <a:gd name="T30" fmla="*/ 58 w 784"/>
                <a:gd name="T31" fmla="*/ 317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84" h="432">
                  <a:moveTo>
                    <a:pt x="58" y="317"/>
                  </a:moveTo>
                  <a:cubicBezTo>
                    <a:pt x="123" y="317"/>
                    <a:pt x="123" y="317"/>
                    <a:pt x="123" y="317"/>
                  </a:cubicBezTo>
                  <a:cubicBezTo>
                    <a:pt x="115" y="300"/>
                    <a:pt x="111" y="282"/>
                    <a:pt x="111" y="263"/>
                  </a:cubicBezTo>
                  <a:cubicBezTo>
                    <a:pt x="111" y="196"/>
                    <a:pt x="165" y="142"/>
                    <a:pt x="231" y="142"/>
                  </a:cubicBezTo>
                  <a:cubicBezTo>
                    <a:pt x="249" y="142"/>
                    <a:pt x="266" y="146"/>
                    <a:pt x="281" y="153"/>
                  </a:cubicBezTo>
                  <a:cubicBezTo>
                    <a:pt x="286" y="67"/>
                    <a:pt x="357" y="0"/>
                    <a:pt x="443" y="0"/>
                  </a:cubicBezTo>
                  <a:cubicBezTo>
                    <a:pt x="533" y="0"/>
                    <a:pt x="606" y="72"/>
                    <a:pt x="606" y="162"/>
                  </a:cubicBezTo>
                  <a:cubicBezTo>
                    <a:pt x="606" y="162"/>
                    <a:pt x="606" y="162"/>
                    <a:pt x="606" y="162"/>
                  </a:cubicBezTo>
                  <a:cubicBezTo>
                    <a:pt x="673" y="162"/>
                    <a:pt x="727" y="216"/>
                    <a:pt x="727" y="283"/>
                  </a:cubicBezTo>
                  <a:cubicBezTo>
                    <a:pt x="727" y="295"/>
                    <a:pt x="725" y="306"/>
                    <a:pt x="722" y="317"/>
                  </a:cubicBezTo>
                  <a:cubicBezTo>
                    <a:pt x="727" y="317"/>
                    <a:pt x="727" y="317"/>
                    <a:pt x="727" y="317"/>
                  </a:cubicBezTo>
                  <a:cubicBezTo>
                    <a:pt x="758" y="317"/>
                    <a:pt x="784" y="342"/>
                    <a:pt x="784" y="374"/>
                  </a:cubicBezTo>
                  <a:cubicBezTo>
                    <a:pt x="784" y="406"/>
                    <a:pt x="758" y="432"/>
                    <a:pt x="727" y="432"/>
                  </a:cubicBezTo>
                  <a:cubicBezTo>
                    <a:pt x="58" y="432"/>
                    <a:pt x="58" y="432"/>
                    <a:pt x="58" y="432"/>
                  </a:cubicBezTo>
                  <a:cubicBezTo>
                    <a:pt x="26" y="432"/>
                    <a:pt x="0" y="406"/>
                    <a:pt x="0" y="374"/>
                  </a:cubicBezTo>
                  <a:cubicBezTo>
                    <a:pt x="0" y="342"/>
                    <a:pt x="26" y="317"/>
                    <a:pt x="58" y="317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920D6718-816A-4A01-B8B5-82D735955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4988" y="2536825"/>
              <a:ext cx="1069975" cy="585787"/>
            </a:xfrm>
            <a:custGeom>
              <a:avLst/>
              <a:gdLst>
                <a:gd name="T0" fmla="*/ 53 w 722"/>
                <a:gd name="T1" fmla="*/ 292 h 398"/>
                <a:gd name="T2" fmla="*/ 114 w 722"/>
                <a:gd name="T3" fmla="*/ 292 h 398"/>
                <a:gd name="T4" fmla="*/ 102 w 722"/>
                <a:gd name="T5" fmla="*/ 242 h 398"/>
                <a:gd name="T6" fmla="*/ 213 w 722"/>
                <a:gd name="T7" fmla="*/ 131 h 398"/>
                <a:gd name="T8" fmla="*/ 259 w 722"/>
                <a:gd name="T9" fmla="*/ 141 h 398"/>
                <a:gd name="T10" fmla="*/ 408 w 722"/>
                <a:gd name="T11" fmla="*/ 0 h 398"/>
                <a:gd name="T12" fmla="*/ 558 w 722"/>
                <a:gd name="T13" fmla="*/ 150 h 398"/>
                <a:gd name="T14" fmla="*/ 558 w 722"/>
                <a:gd name="T15" fmla="*/ 150 h 398"/>
                <a:gd name="T16" fmla="*/ 669 w 722"/>
                <a:gd name="T17" fmla="*/ 261 h 398"/>
                <a:gd name="T18" fmla="*/ 665 w 722"/>
                <a:gd name="T19" fmla="*/ 292 h 398"/>
                <a:gd name="T20" fmla="*/ 669 w 722"/>
                <a:gd name="T21" fmla="*/ 292 h 398"/>
                <a:gd name="T22" fmla="*/ 722 w 722"/>
                <a:gd name="T23" fmla="*/ 345 h 398"/>
                <a:gd name="T24" fmla="*/ 669 w 722"/>
                <a:gd name="T25" fmla="*/ 398 h 398"/>
                <a:gd name="T26" fmla="*/ 53 w 722"/>
                <a:gd name="T27" fmla="*/ 398 h 398"/>
                <a:gd name="T28" fmla="*/ 0 w 722"/>
                <a:gd name="T29" fmla="*/ 345 h 398"/>
                <a:gd name="T30" fmla="*/ 53 w 722"/>
                <a:gd name="T31" fmla="*/ 292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22" h="398">
                  <a:moveTo>
                    <a:pt x="53" y="292"/>
                  </a:moveTo>
                  <a:cubicBezTo>
                    <a:pt x="114" y="292"/>
                    <a:pt x="114" y="292"/>
                    <a:pt x="114" y="292"/>
                  </a:cubicBezTo>
                  <a:cubicBezTo>
                    <a:pt x="106" y="277"/>
                    <a:pt x="102" y="260"/>
                    <a:pt x="102" y="242"/>
                  </a:cubicBezTo>
                  <a:cubicBezTo>
                    <a:pt x="102" y="181"/>
                    <a:pt x="152" y="131"/>
                    <a:pt x="213" y="131"/>
                  </a:cubicBezTo>
                  <a:cubicBezTo>
                    <a:pt x="229" y="131"/>
                    <a:pt x="245" y="135"/>
                    <a:pt x="259" y="141"/>
                  </a:cubicBezTo>
                  <a:cubicBezTo>
                    <a:pt x="263" y="62"/>
                    <a:pt x="328" y="0"/>
                    <a:pt x="408" y="0"/>
                  </a:cubicBezTo>
                  <a:cubicBezTo>
                    <a:pt x="491" y="0"/>
                    <a:pt x="558" y="67"/>
                    <a:pt x="558" y="150"/>
                  </a:cubicBezTo>
                  <a:cubicBezTo>
                    <a:pt x="558" y="150"/>
                    <a:pt x="558" y="150"/>
                    <a:pt x="558" y="150"/>
                  </a:cubicBezTo>
                  <a:cubicBezTo>
                    <a:pt x="619" y="150"/>
                    <a:pt x="669" y="199"/>
                    <a:pt x="669" y="261"/>
                  </a:cubicBezTo>
                  <a:cubicBezTo>
                    <a:pt x="669" y="272"/>
                    <a:pt x="667" y="282"/>
                    <a:pt x="665" y="292"/>
                  </a:cubicBezTo>
                  <a:cubicBezTo>
                    <a:pt x="669" y="292"/>
                    <a:pt x="669" y="292"/>
                    <a:pt x="669" y="292"/>
                  </a:cubicBezTo>
                  <a:cubicBezTo>
                    <a:pt x="698" y="292"/>
                    <a:pt x="722" y="316"/>
                    <a:pt x="722" y="345"/>
                  </a:cubicBezTo>
                  <a:cubicBezTo>
                    <a:pt x="722" y="374"/>
                    <a:pt x="698" y="398"/>
                    <a:pt x="669" y="398"/>
                  </a:cubicBezTo>
                  <a:cubicBezTo>
                    <a:pt x="53" y="398"/>
                    <a:pt x="53" y="398"/>
                    <a:pt x="53" y="398"/>
                  </a:cubicBezTo>
                  <a:cubicBezTo>
                    <a:pt x="24" y="398"/>
                    <a:pt x="0" y="374"/>
                    <a:pt x="0" y="345"/>
                  </a:cubicBezTo>
                  <a:cubicBezTo>
                    <a:pt x="0" y="316"/>
                    <a:pt x="24" y="292"/>
                    <a:pt x="53" y="2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8" name="Oval 9">
              <a:extLst>
                <a:ext uri="{FF2B5EF4-FFF2-40B4-BE49-F238E27FC236}">
                  <a16:creationId xmlns:a16="http://schemas.microsoft.com/office/drawing/2014/main" id="{8577C99D-15F7-401F-A32E-5022B569FE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5225" y="4229100"/>
              <a:ext cx="50800" cy="4762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9" name="Oval 10">
              <a:extLst>
                <a:ext uri="{FF2B5EF4-FFF2-40B4-BE49-F238E27FC236}">
                  <a16:creationId xmlns:a16="http://schemas.microsoft.com/office/drawing/2014/main" id="{F9EB3043-8ABB-43A7-8198-6DC0601F5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3350" y="3340100"/>
              <a:ext cx="34925" cy="36512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0" name="Oval 11">
              <a:extLst>
                <a:ext uri="{FF2B5EF4-FFF2-40B4-BE49-F238E27FC236}">
                  <a16:creationId xmlns:a16="http://schemas.microsoft.com/office/drawing/2014/main" id="{D39A2014-93D9-48E3-9AD3-7C664DDE58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7950" y="4862513"/>
              <a:ext cx="47625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1" name="Oval 12">
              <a:extLst>
                <a:ext uri="{FF2B5EF4-FFF2-40B4-BE49-F238E27FC236}">
                  <a16:creationId xmlns:a16="http://schemas.microsoft.com/office/drawing/2014/main" id="{30868B86-893F-47DA-8B8A-51C6D956F7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48675" y="2911475"/>
              <a:ext cx="50800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2" name="Oval 13">
              <a:extLst>
                <a:ext uri="{FF2B5EF4-FFF2-40B4-BE49-F238E27FC236}">
                  <a16:creationId xmlns:a16="http://schemas.microsoft.com/office/drawing/2014/main" id="{2AA0FAB4-2AA4-456B-BC19-B05ED1F6F3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63" y="3859213"/>
              <a:ext cx="34925" cy="33337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3" name="Oval 14">
              <a:extLst>
                <a:ext uri="{FF2B5EF4-FFF2-40B4-BE49-F238E27FC236}">
                  <a16:creationId xmlns:a16="http://schemas.microsoft.com/office/drawing/2014/main" id="{C8190AF4-5B55-4268-BB20-3B18816A6F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7713" y="2305050"/>
              <a:ext cx="34925" cy="36512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4" name="Oval 15">
              <a:extLst>
                <a:ext uri="{FF2B5EF4-FFF2-40B4-BE49-F238E27FC236}">
                  <a16:creationId xmlns:a16="http://schemas.microsoft.com/office/drawing/2014/main" id="{F984A856-5AE1-470E-B874-3B67A7ABF2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20325" y="4570413"/>
              <a:ext cx="73025" cy="71437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5" name="Oval 16">
              <a:extLst>
                <a:ext uri="{FF2B5EF4-FFF2-40B4-BE49-F238E27FC236}">
                  <a16:creationId xmlns:a16="http://schemas.microsoft.com/office/drawing/2014/main" id="{AA3418E4-AA53-485C-9455-4633D4CB6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3289300"/>
              <a:ext cx="28575" cy="3016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6" name="Oval 17">
              <a:extLst>
                <a:ext uri="{FF2B5EF4-FFF2-40B4-BE49-F238E27FC236}">
                  <a16:creationId xmlns:a16="http://schemas.microsoft.com/office/drawing/2014/main" id="{7FB0608E-4937-4548-B03B-E69D5646D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39450" y="4443413"/>
              <a:ext cx="30162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7" name="Oval 18">
              <a:extLst>
                <a:ext uri="{FF2B5EF4-FFF2-40B4-BE49-F238E27FC236}">
                  <a16:creationId xmlns:a16="http://schemas.microsoft.com/office/drawing/2014/main" id="{2267E7AA-6258-45DE-A433-73CBB6D472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3738" y="4872038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8" name="Oval 19">
              <a:extLst>
                <a:ext uri="{FF2B5EF4-FFF2-40B4-BE49-F238E27FC236}">
                  <a16:creationId xmlns:a16="http://schemas.microsoft.com/office/drawing/2014/main" id="{FE538AEB-11B4-44BA-B3D4-F15D90A77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9713" y="407670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9" name="Oval 20">
              <a:extLst>
                <a:ext uri="{FF2B5EF4-FFF2-40B4-BE49-F238E27FC236}">
                  <a16:creationId xmlns:a16="http://schemas.microsoft.com/office/drawing/2014/main" id="{8E643444-3BF1-4516-994D-E312B1A5B0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01238" y="4306888"/>
              <a:ext cx="26987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0" name="Oval 21">
              <a:extLst>
                <a:ext uri="{FF2B5EF4-FFF2-40B4-BE49-F238E27FC236}">
                  <a16:creationId xmlns:a16="http://schemas.microsoft.com/office/drawing/2014/main" id="{75AB60A2-E9C8-4462-8151-8E3DB847C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8238" y="4537075"/>
              <a:ext cx="28575" cy="26987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1" name="Oval 22">
              <a:extLst>
                <a:ext uri="{FF2B5EF4-FFF2-40B4-BE49-F238E27FC236}">
                  <a16:creationId xmlns:a16="http://schemas.microsoft.com/office/drawing/2014/main" id="{29B21993-3978-49CA-A9B7-93ACBF984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0125" y="3810000"/>
              <a:ext cx="28575" cy="2857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2" name="Oval 23">
              <a:extLst>
                <a:ext uri="{FF2B5EF4-FFF2-40B4-BE49-F238E27FC236}">
                  <a16:creationId xmlns:a16="http://schemas.microsoft.com/office/drawing/2014/main" id="{572FBB47-2337-4CC2-8593-76AB88472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2125" y="3317875"/>
              <a:ext cx="30162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3" name="Oval 24">
              <a:extLst>
                <a:ext uri="{FF2B5EF4-FFF2-40B4-BE49-F238E27FC236}">
                  <a16:creationId xmlns:a16="http://schemas.microsoft.com/office/drawing/2014/main" id="{2FB2AD0A-823B-4569-9355-3D53F7858C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6413" y="4478338"/>
              <a:ext cx="28575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4" name="Oval 25">
              <a:extLst>
                <a:ext uri="{FF2B5EF4-FFF2-40B4-BE49-F238E27FC236}">
                  <a16:creationId xmlns:a16="http://schemas.microsoft.com/office/drawing/2014/main" id="{58C0E4CB-FD15-4C7A-B569-E118F9598C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97725" y="467360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5" name="Oval 26">
              <a:extLst>
                <a:ext uri="{FF2B5EF4-FFF2-40B4-BE49-F238E27FC236}">
                  <a16:creationId xmlns:a16="http://schemas.microsoft.com/office/drawing/2014/main" id="{E4A70BD5-1147-44C8-A1FA-6C4F7DD3D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88400" y="485775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6" name="Oval 27">
              <a:extLst>
                <a:ext uri="{FF2B5EF4-FFF2-40B4-BE49-F238E27FC236}">
                  <a16:creationId xmlns:a16="http://schemas.microsoft.com/office/drawing/2014/main" id="{E06F3E4C-A518-4EB7-B52F-5F4449ED0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2113" y="4775200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7" name="Oval 28">
              <a:extLst>
                <a:ext uri="{FF2B5EF4-FFF2-40B4-BE49-F238E27FC236}">
                  <a16:creationId xmlns:a16="http://schemas.microsoft.com/office/drawing/2014/main" id="{ACB1CFC1-73D0-484B-A6C0-D3BCD2C15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4394200"/>
              <a:ext cx="28575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8" name="Oval 29">
              <a:extLst>
                <a:ext uri="{FF2B5EF4-FFF2-40B4-BE49-F238E27FC236}">
                  <a16:creationId xmlns:a16="http://schemas.microsoft.com/office/drawing/2014/main" id="{FD7197F2-D292-432C-A171-0CBEB6466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6375" y="2727325"/>
              <a:ext cx="28575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9" name="Oval 30">
              <a:extLst>
                <a:ext uri="{FF2B5EF4-FFF2-40B4-BE49-F238E27FC236}">
                  <a16:creationId xmlns:a16="http://schemas.microsoft.com/office/drawing/2014/main" id="{6707ED87-88FD-4A8E-A5EE-002F5F772D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5575" y="2525713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0" name="Oval 31">
              <a:extLst>
                <a:ext uri="{FF2B5EF4-FFF2-40B4-BE49-F238E27FC236}">
                  <a16:creationId xmlns:a16="http://schemas.microsoft.com/office/drawing/2014/main" id="{B5610129-766D-432D-8D33-027DCD9B65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2113" y="254000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1" name="Oval 32">
              <a:extLst>
                <a:ext uri="{FF2B5EF4-FFF2-40B4-BE49-F238E27FC236}">
                  <a16:creationId xmlns:a16="http://schemas.microsoft.com/office/drawing/2014/main" id="{9F440B68-750F-45E2-B698-6152C6604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4500" y="2682875"/>
              <a:ext cx="26987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2" name="Oval 33">
              <a:extLst>
                <a:ext uri="{FF2B5EF4-FFF2-40B4-BE49-F238E27FC236}">
                  <a16:creationId xmlns:a16="http://schemas.microsoft.com/office/drawing/2014/main" id="{F49B883B-4B74-4EF1-9EBB-C7F07FAD82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0113" y="2554288"/>
              <a:ext cx="63500" cy="61912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3" name="Oval 34">
              <a:extLst>
                <a:ext uri="{FF2B5EF4-FFF2-40B4-BE49-F238E27FC236}">
                  <a16:creationId xmlns:a16="http://schemas.microsoft.com/office/drawing/2014/main" id="{3F45798D-F34A-4723-BAE1-0D1B607E4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2838" y="3683000"/>
              <a:ext cx="42862" cy="42862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E7924931-0732-48ED-9D67-56A23D1BC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5525" y="3379788"/>
              <a:ext cx="128587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6 h 80"/>
                <a:gd name="T4" fmla="*/ 81 w 81"/>
                <a:gd name="T5" fmla="*/ 40 h 80"/>
                <a:gd name="T6" fmla="*/ 45 w 81"/>
                <a:gd name="T7" fmla="*/ 45 h 80"/>
                <a:gd name="T8" fmla="*/ 40 w 81"/>
                <a:gd name="T9" fmla="*/ 80 h 80"/>
                <a:gd name="T10" fmla="*/ 35 w 81"/>
                <a:gd name="T11" fmla="*/ 45 h 80"/>
                <a:gd name="T12" fmla="*/ 0 w 81"/>
                <a:gd name="T13" fmla="*/ 40 h 80"/>
                <a:gd name="T14" fmla="*/ 35 w 81"/>
                <a:gd name="T15" fmla="*/ 36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6"/>
                  </a:lnTo>
                  <a:lnTo>
                    <a:pt x="81" y="40"/>
                  </a:lnTo>
                  <a:lnTo>
                    <a:pt x="45" y="45"/>
                  </a:lnTo>
                  <a:lnTo>
                    <a:pt x="40" y="80"/>
                  </a:lnTo>
                  <a:lnTo>
                    <a:pt x="35" y="45"/>
                  </a:lnTo>
                  <a:lnTo>
                    <a:pt x="0" y="40"/>
                  </a:lnTo>
                  <a:lnTo>
                    <a:pt x="35" y="36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0F4DC2FE-D5FD-4476-99E7-A81AFFD73C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50" y="3425825"/>
              <a:ext cx="128587" cy="128587"/>
            </a:xfrm>
            <a:custGeom>
              <a:avLst/>
              <a:gdLst>
                <a:gd name="T0" fmla="*/ 40 w 81"/>
                <a:gd name="T1" fmla="*/ 0 h 81"/>
                <a:gd name="T2" fmla="*/ 46 w 81"/>
                <a:gd name="T3" fmla="*/ 35 h 81"/>
                <a:gd name="T4" fmla="*/ 81 w 81"/>
                <a:gd name="T5" fmla="*/ 41 h 81"/>
                <a:gd name="T6" fmla="*/ 46 w 81"/>
                <a:gd name="T7" fmla="*/ 46 h 81"/>
                <a:gd name="T8" fmla="*/ 40 w 81"/>
                <a:gd name="T9" fmla="*/ 81 h 81"/>
                <a:gd name="T10" fmla="*/ 35 w 81"/>
                <a:gd name="T11" fmla="*/ 46 h 81"/>
                <a:gd name="T12" fmla="*/ 0 w 81"/>
                <a:gd name="T13" fmla="*/ 41 h 81"/>
                <a:gd name="T14" fmla="*/ 35 w 81"/>
                <a:gd name="T15" fmla="*/ 35 h 81"/>
                <a:gd name="T16" fmla="*/ 40 w 81"/>
                <a:gd name="T1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1">
                  <a:moveTo>
                    <a:pt x="40" y="0"/>
                  </a:moveTo>
                  <a:lnTo>
                    <a:pt x="46" y="35"/>
                  </a:lnTo>
                  <a:lnTo>
                    <a:pt x="81" y="41"/>
                  </a:lnTo>
                  <a:lnTo>
                    <a:pt x="46" y="46"/>
                  </a:lnTo>
                  <a:lnTo>
                    <a:pt x="40" y="81"/>
                  </a:lnTo>
                  <a:lnTo>
                    <a:pt x="35" y="46"/>
                  </a:lnTo>
                  <a:lnTo>
                    <a:pt x="0" y="41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71AA32D0-B76E-4D76-A1F3-0382E3F1A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5875" y="2740025"/>
              <a:ext cx="128587" cy="128587"/>
            </a:xfrm>
            <a:custGeom>
              <a:avLst/>
              <a:gdLst>
                <a:gd name="T0" fmla="*/ 40 w 81"/>
                <a:gd name="T1" fmla="*/ 0 h 81"/>
                <a:gd name="T2" fmla="*/ 46 w 81"/>
                <a:gd name="T3" fmla="*/ 35 h 81"/>
                <a:gd name="T4" fmla="*/ 81 w 81"/>
                <a:gd name="T5" fmla="*/ 41 h 81"/>
                <a:gd name="T6" fmla="*/ 46 w 81"/>
                <a:gd name="T7" fmla="*/ 45 h 81"/>
                <a:gd name="T8" fmla="*/ 40 w 81"/>
                <a:gd name="T9" fmla="*/ 81 h 81"/>
                <a:gd name="T10" fmla="*/ 35 w 81"/>
                <a:gd name="T11" fmla="*/ 45 h 81"/>
                <a:gd name="T12" fmla="*/ 0 w 81"/>
                <a:gd name="T13" fmla="*/ 41 h 81"/>
                <a:gd name="T14" fmla="*/ 35 w 81"/>
                <a:gd name="T15" fmla="*/ 35 h 81"/>
                <a:gd name="T16" fmla="*/ 40 w 81"/>
                <a:gd name="T1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1">
                  <a:moveTo>
                    <a:pt x="40" y="0"/>
                  </a:moveTo>
                  <a:lnTo>
                    <a:pt x="46" y="35"/>
                  </a:lnTo>
                  <a:lnTo>
                    <a:pt x="81" y="41"/>
                  </a:lnTo>
                  <a:lnTo>
                    <a:pt x="46" y="45"/>
                  </a:lnTo>
                  <a:lnTo>
                    <a:pt x="40" y="81"/>
                  </a:lnTo>
                  <a:lnTo>
                    <a:pt x="35" y="45"/>
                  </a:lnTo>
                  <a:lnTo>
                    <a:pt x="0" y="41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7" name="Oval 38">
              <a:extLst>
                <a:ext uri="{FF2B5EF4-FFF2-40B4-BE49-F238E27FC236}">
                  <a16:creationId xmlns:a16="http://schemas.microsoft.com/office/drawing/2014/main" id="{F362E19E-A60A-4E04-B67F-E48707B9D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9025" y="2868613"/>
              <a:ext cx="50800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8" name="Oval 39">
              <a:extLst>
                <a:ext uri="{FF2B5EF4-FFF2-40B4-BE49-F238E27FC236}">
                  <a16:creationId xmlns:a16="http://schemas.microsoft.com/office/drawing/2014/main" id="{51C55129-4BB9-4268-BACC-0520A0A37E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24875" y="224790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26634F54-40FB-4CEB-AA42-0DA5F25B898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3588" y="3211513"/>
              <a:ext cx="1212850" cy="503237"/>
            </a:xfrm>
            <a:custGeom>
              <a:avLst/>
              <a:gdLst>
                <a:gd name="T0" fmla="*/ 803 w 820"/>
                <a:gd name="T1" fmla="*/ 188 h 342"/>
                <a:gd name="T2" fmla="*/ 803 w 820"/>
                <a:gd name="T3" fmla="*/ 188 h 342"/>
                <a:gd name="T4" fmla="*/ 804 w 820"/>
                <a:gd name="T5" fmla="*/ 208 h 342"/>
                <a:gd name="T6" fmla="*/ 789 w 820"/>
                <a:gd name="T7" fmla="*/ 283 h 342"/>
                <a:gd name="T8" fmla="*/ 764 w 820"/>
                <a:gd name="T9" fmla="*/ 314 h 342"/>
                <a:gd name="T10" fmla="*/ 718 w 820"/>
                <a:gd name="T11" fmla="*/ 326 h 342"/>
                <a:gd name="T12" fmla="*/ 669 w 820"/>
                <a:gd name="T13" fmla="*/ 320 h 342"/>
                <a:gd name="T14" fmla="*/ 403 w 820"/>
                <a:gd name="T15" fmla="*/ 220 h 342"/>
                <a:gd name="T16" fmla="*/ 123 w 820"/>
                <a:gd name="T17" fmla="*/ 42 h 342"/>
                <a:gd name="T18" fmla="*/ 77 w 820"/>
                <a:gd name="T19" fmla="*/ 10 h 342"/>
                <a:gd name="T20" fmla="*/ 40 w 820"/>
                <a:gd name="T21" fmla="*/ 0 h 342"/>
                <a:gd name="T22" fmla="*/ 23 w 820"/>
                <a:gd name="T23" fmla="*/ 3 h 342"/>
                <a:gd name="T24" fmla="*/ 6 w 820"/>
                <a:gd name="T25" fmla="*/ 20 h 342"/>
                <a:gd name="T26" fmla="*/ 0 w 820"/>
                <a:gd name="T27" fmla="*/ 47 h 342"/>
                <a:gd name="T28" fmla="*/ 11 w 820"/>
                <a:gd name="T29" fmla="*/ 95 h 342"/>
                <a:gd name="T30" fmla="*/ 68 w 820"/>
                <a:gd name="T31" fmla="*/ 179 h 342"/>
                <a:gd name="T32" fmla="*/ 178 w 820"/>
                <a:gd name="T33" fmla="*/ 261 h 342"/>
                <a:gd name="T34" fmla="*/ 186 w 820"/>
                <a:gd name="T35" fmla="*/ 247 h 342"/>
                <a:gd name="T36" fmla="*/ 56 w 820"/>
                <a:gd name="T37" fmla="*/ 141 h 342"/>
                <a:gd name="T38" fmla="*/ 26 w 820"/>
                <a:gd name="T39" fmla="*/ 89 h 342"/>
                <a:gd name="T40" fmla="*/ 16 w 820"/>
                <a:gd name="T41" fmla="*/ 47 h 342"/>
                <a:gd name="T42" fmla="*/ 22 w 820"/>
                <a:gd name="T43" fmla="*/ 23 h 342"/>
                <a:gd name="T44" fmla="*/ 30 w 820"/>
                <a:gd name="T45" fmla="*/ 18 h 342"/>
                <a:gd name="T46" fmla="*/ 40 w 820"/>
                <a:gd name="T47" fmla="*/ 16 h 342"/>
                <a:gd name="T48" fmla="*/ 70 w 820"/>
                <a:gd name="T49" fmla="*/ 24 h 342"/>
                <a:gd name="T50" fmla="*/ 112 w 820"/>
                <a:gd name="T51" fmla="*/ 54 h 342"/>
                <a:gd name="T52" fmla="*/ 439 w 820"/>
                <a:gd name="T53" fmla="*/ 255 h 342"/>
                <a:gd name="T54" fmla="*/ 600 w 820"/>
                <a:gd name="T55" fmla="*/ 318 h 342"/>
                <a:gd name="T56" fmla="*/ 666 w 820"/>
                <a:gd name="T57" fmla="*/ 336 h 342"/>
                <a:gd name="T58" fmla="*/ 718 w 820"/>
                <a:gd name="T59" fmla="*/ 342 h 342"/>
                <a:gd name="T60" fmla="*/ 773 w 820"/>
                <a:gd name="T61" fmla="*/ 327 h 342"/>
                <a:gd name="T62" fmla="*/ 798 w 820"/>
                <a:gd name="T63" fmla="*/ 300 h 342"/>
                <a:gd name="T64" fmla="*/ 816 w 820"/>
                <a:gd name="T65" fmla="*/ 251 h 342"/>
                <a:gd name="T66" fmla="*/ 820 w 820"/>
                <a:gd name="T67" fmla="*/ 208 h 342"/>
                <a:gd name="T68" fmla="*/ 819 w 820"/>
                <a:gd name="T69" fmla="*/ 186 h 342"/>
                <a:gd name="T70" fmla="*/ 803 w 820"/>
                <a:gd name="T71" fmla="*/ 188 h 342"/>
                <a:gd name="T72" fmla="*/ 803 w 820"/>
                <a:gd name="T73" fmla="*/ 188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20" h="342">
                  <a:moveTo>
                    <a:pt x="803" y="188"/>
                  </a:moveTo>
                  <a:cubicBezTo>
                    <a:pt x="803" y="188"/>
                    <a:pt x="803" y="188"/>
                    <a:pt x="803" y="188"/>
                  </a:cubicBezTo>
                  <a:cubicBezTo>
                    <a:pt x="803" y="188"/>
                    <a:pt x="804" y="196"/>
                    <a:pt x="804" y="208"/>
                  </a:cubicBezTo>
                  <a:cubicBezTo>
                    <a:pt x="804" y="227"/>
                    <a:pt x="801" y="258"/>
                    <a:pt x="789" y="283"/>
                  </a:cubicBezTo>
                  <a:cubicBezTo>
                    <a:pt x="783" y="295"/>
                    <a:pt x="775" y="306"/>
                    <a:pt x="764" y="314"/>
                  </a:cubicBezTo>
                  <a:cubicBezTo>
                    <a:pt x="752" y="321"/>
                    <a:pt x="737" y="326"/>
                    <a:pt x="718" y="326"/>
                  </a:cubicBezTo>
                  <a:cubicBezTo>
                    <a:pt x="705" y="326"/>
                    <a:pt x="688" y="324"/>
                    <a:pt x="669" y="320"/>
                  </a:cubicBezTo>
                  <a:cubicBezTo>
                    <a:pt x="602" y="307"/>
                    <a:pt x="503" y="270"/>
                    <a:pt x="403" y="220"/>
                  </a:cubicBezTo>
                  <a:cubicBezTo>
                    <a:pt x="302" y="170"/>
                    <a:pt x="199" y="107"/>
                    <a:pt x="123" y="42"/>
                  </a:cubicBezTo>
                  <a:cubicBezTo>
                    <a:pt x="106" y="27"/>
                    <a:pt x="91" y="17"/>
                    <a:pt x="77" y="10"/>
                  </a:cubicBezTo>
                  <a:cubicBezTo>
                    <a:pt x="63" y="3"/>
                    <a:pt x="51" y="0"/>
                    <a:pt x="40" y="0"/>
                  </a:cubicBezTo>
                  <a:cubicBezTo>
                    <a:pt x="34" y="0"/>
                    <a:pt x="28" y="1"/>
                    <a:pt x="23" y="3"/>
                  </a:cubicBezTo>
                  <a:cubicBezTo>
                    <a:pt x="15" y="7"/>
                    <a:pt x="9" y="13"/>
                    <a:pt x="6" y="20"/>
                  </a:cubicBezTo>
                  <a:cubicBezTo>
                    <a:pt x="2" y="28"/>
                    <a:pt x="0" y="37"/>
                    <a:pt x="0" y="47"/>
                  </a:cubicBezTo>
                  <a:cubicBezTo>
                    <a:pt x="0" y="61"/>
                    <a:pt x="4" y="77"/>
                    <a:pt x="11" y="95"/>
                  </a:cubicBezTo>
                  <a:cubicBezTo>
                    <a:pt x="21" y="121"/>
                    <a:pt x="40" y="150"/>
                    <a:pt x="68" y="179"/>
                  </a:cubicBezTo>
                  <a:cubicBezTo>
                    <a:pt x="96" y="208"/>
                    <a:pt x="132" y="237"/>
                    <a:pt x="178" y="261"/>
                  </a:cubicBezTo>
                  <a:cubicBezTo>
                    <a:pt x="186" y="247"/>
                    <a:pt x="186" y="247"/>
                    <a:pt x="186" y="247"/>
                  </a:cubicBezTo>
                  <a:cubicBezTo>
                    <a:pt x="126" y="215"/>
                    <a:pt x="84" y="177"/>
                    <a:pt x="56" y="141"/>
                  </a:cubicBezTo>
                  <a:cubicBezTo>
                    <a:pt x="42" y="122"/>
                    <a:pt x="32" y="105"/>
                    <a:pt x="26" y="89"/>
                  </a:cubicBezTo>
                  <a:cubicBezTo>
                    <a:pt x="19" y="72"/>
                    <a:pt x="16" y="58"/>
                    <a:pt x="16" y="47"/>
                  </a:cubicBezTo>
                  <a:cubicBezTo>
                    <a:pt x="16" y="36"/>
                    <a:pt x="19" y="28"/>
                    <a:pt x="22" y="23"/>
                  </a:cubicBezTo>
                  <a:cubicBezTo>
                    <a:pt x="24" y="21"/>
                    <a:pt x="27" y="19"/>
                    <a:pt x="30" y="18"/>
                  </a:cubicBezTo>
                  <a:cubicBezTo>
                    <a:pt x="32" y="17"/>
                    <a:pt x="36" y="16"/>
                    <a:pt x="40" y="16"/>
                  </a:cubicBezTo>
                  <a:cubicBezTo>
                    <a:pt x="48" y="16"/>
                    <a:pt x="58" y="18"/>
                    <a:pt x="70" y="24"/>
                  </a:cubicBezTo>
                  <a:cubicBezTo>
                    <a:pt x="82" y="30"/>
                    <a:pt x="96" y="40"/>
                    <a:pt x="112" y="54"/>
                  </a:cubicBezTo>
                  <a:cubicBezTo>
                    <a:pt x="201" y="130"/>
                    <a:pt x="324" y="202"/>
                    <a:pt x="439" y="255"/>
                  </a:cubicBezTo>
                  <a:cubicBezTo>
                    <a:pt x="496" y="282"/>
                    <a:pt x="552" y="303"/>
                    <a:pt x="600" y="318"/>
                  </a:cubicBezTo>
                  <a:cubicBezTo>
                    <a:pt x="624" y="326"/>
                    <a:pt x="646" y="332"/>
                    <a:pt x="666" y="336"/>
                  </a:cubicBezTo>
                  <a:cubicBezTo>
                    <a:pt x="686" y="340"/>
                    <a:pt x="703" y="342"/>
                    <a:pt x="718" y="342"/>
                  </a:cubicBezTo>
                  <a:cubicBezTo>
                    <a:pt x="740" y="342"/>
                    <a:pt x="758" y="337"/>
                    <a:pt x="773" y="327"/>
                  </a:cubicBezTo>
                  <a:cubicBezTo>
                    <a:pt x="783" y="320"/>
                    <a:pt x="791" y="310"/>
                    <a:pt x="798" y="300"/>
                  </a:cubicBezTo>
                  <a:cubicBezTo>
                    <a:pt x="807" y="285"/>
                    <a:pt x="813" y="268"/>
                    <a:pt x="816" y="251"/>
                  </a:cubicBezTo>
                  <a:cubicBezTo>
                    <a:pt x="819" y="235"/>
                    <a:pt x="820" y="219"/>
                    <a:pt x="820" y="208"/>
                  </a:cubicBezTo>
                  <a:cubicBezTo>
                    <a:pt x="820" y="195"/>
                    <a:pt x="819" y="186"/>
                    <a:pt x="819" y="186"/>
                  </a:cubicBezTo>
                  <a:cubicBezTo>
                    <a:pt x="803" y="188"/>
                    <a:pt x="803" y="188"/>
                    <a:pt x="803" y="188"/>
                  </a:cubicBezTo>
                  <a:cubicBezTo>
                    <a:pt x="803" y="188"/>
                    <a:pt x="803" y="188"/>
                    <a:pt x="803" y="188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0" name="Freeform 41">
              <a:extLst>
                <a:ext uri="{FF2B5EF4-FFF2-40B4-BE49-F238E27FC236}">
                  <a16:creationId xmlns:a16="http://schemas.microsoft.com/office/drawing/2014/main" id="{4A362A41-C35A-4F37-B492-C41A252B5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7250" y="3370263"/>
              <a:ext cx="388937" cy="527050"/>
            </a:xfrm>
            <a:custGeom>
              <a:avLst/>
              <a:gdLst>
                <a:gd name="T0" fmla="*/ 75 w 263"/>
                <a:gd name="T1" fmla="*/ 358 h 358"/>
                <a:gd name="T2" fmla="*/ 263 w 263"/>
                <a:gd name="T3" fmla="*/ 36 h 358"/>
                <a:gd name="T4" fmla="*/ 244 w 263"/>
                <a:gd name="T5" fmla="*/ 25 h 358"/>
                <a:gd name="T6" fmla="*/ 220 w 263"/>
                <a:gd name="T7" fmla="*/ 11 h 358"/>
                <a:gd name="T8" fmla="*/ 219 w 263"/>
                <a:gd name="T9" fmla="*/ 10 h 358"/>
                <a:gd name="T10" fmla="*/ 169 w 263"/>
                <a:gd name="T11" fmla="*/ 23 h 358"/>
                <a:gd name="T12" fmla="*/ 0 w 263"/>
                <a:gd name="T13" fmla="*/ 314 h 358"/>
                <a:gd name="T14" fmla="*/ 75 w 263"/>
                <a:gd name="T15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3" h="358">
                  <a:moveTo>
                    <a:pt x="75" y="358"/>
                  </a:moveTo>
                  <a:cubicBezTo>
                    <a:pt x="263" y="36"/>
                    <a:pt x="263" y="36"/>
                    <a:pt x="263" y="36"/>
                  </a:cubicBezTo>
                  <a:cubicBezTo>
                    <a:pt x="244" y="25"/>
                    <a:pt x="244" y="25"/>
                    <a:pt x="244" y="25"/>
                  </a:cubicBezTo>
                  <a:cubicBezTo>
                    <a:pt x="220" y="11"/>
                    <a:pt x="220" y="11"/>
                    <a:pt x="220" y="1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01" y="0"/>
                    <a:pt x="179" y="6"/>
                    <a:pt x="169" y="23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75" y="358"/>
                    <a:pt x="75" y="358"/>
                    <a:pt x="75" y="35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1" name="Freeform 42">
              <a:extLst>
                <a:ext uri="{FF2B5EF4-FFF2-40B4-BE49-F238E27FC236}">
                  <a16:creationId xmlns:a16="http://schemas.microsoft.com/office/drawing/2014/main" id="{2F246441-3663-47C6-9D90-20C18D085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8213" y="4062413"/>
              <a:ext cx="22225" cy="17462"/>
            </a:xfrm>
            <a:custGeom>
              <a:avLst/>
              <a:gdLst>
                <a:gd name="T0" fmla="*/ 14 w 14"/>
                <a:gd name="T1" fmla="*/ 0 h 11"/>
                <a:gd name="T2" fmla="*/ 0 w 14"/>
                <a:gd name="T3" fmla="*/ 11 h 11"/>
                <a:gd name="T4" fmla="*/ 14 w 14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2" name="Line 43">
              <a:extLst>
                <a:ext uri="{FF2B5EF4-FFF2-40B4-BE49-F238E27FC236}">
                  <a16:creationId xmlns:a16="http://schemas.microsoft.com/office/drawing/2014/main" id="{4417FA6C-CAF2-4E6A-9F90-B035A39779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558213" y="4062413"/>
              <a:ext cx="22225" cy="17462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3" name="Freeform 44">
              <a:extLst>
                <a:ext uri="{FF2B5EF4-FFF2-40B4-BE49-F238E27FC236}">
                  <a16:creationId xmlns:a16="http://schemas.microsoft.com/office/drawing/2014/main" id="{17DFE50D-51F9-4112-9BB3-1A88AC8FE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00" y="4121150"/>
              <a:ext cx="22225" cy="17462"/>
            </a:xfrm>
            <a:custGeom>
              <a:avLst/>
              <a:gdLst>
                <a:gd name="T0" fmla="*/ 14 w 14"/>
                <a:gd name="T1" fmla="*/ 0 h 11"/>
                <a:gd name="T2" fmla="*/ 0 w 14"/>
                <a:gd name="T3" fmla="*/ 11 h 11"/>
                <a:gd name="T4" fmla="*/ 14 w 14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4" name="Freeform 45">
              <a:extLst>
                <a:ext uri="{FF2B5EF4-FFF2-40B4-BE49-F238E27FC236}">
                  <a16:creationId xmlns:a16="http://schemas.microsoft.com/office/drawing/2014/main" id="{6656681D-5CAA-41A8-95B8-7CC208545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00" y="4121150"/>
              <a:ext cx="22225" cy="17462"/>
            </a:xfrm>
            <a:custGeom>
              <a:avLst/>
              <a:gdLst>
                <a:gd name="T0" fmla="*/ 14 w 14"/>
                <a:gd name="T1" fmla="*/ 0 h 11"/>
                <a:gd name="T2" fmla="*/ 0 w 14"/>
                <a:gd name="T3" fmla="*/ 11 h 11"/>
                <a:gd name="T4" fmla="*/ 14 w 14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lnTo>
                    <a:pt x="0" y="11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5" name="Freeform 46">
              <a:extLst>
                <a:ext uri="{FF2B5EF4-FFF2-40B4-BE49-F238E27FC236}">
                  <a16:creationId xmlns:a16="http://schemas.microsoft.com/office/drawing/2014/main" id="{E93391C6-B04D-4B6E-9BAD-064EA49B3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1700" y="4106863"/>
              <a:ext cx="3175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1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D33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6" name="Freeform 47">
              <a:extLst>
                <a:ext uri="{FF2B5EF4-FFF2-40B4-BE49-F238E27FC236}">
                  <a16:creationId xmlns:a16="http://schemas.microsoft.com/office/drawing/2014/main" id="{68F75BD2-7F17-49F6-91CD-4A9EDF87EF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463" y="3786188"/>
              <a:ext cx="530225" cy="431800"/>
            </a:xfrm>
            <a:custGeom>
              <a:avLst/>
              <a:gdLst>
                <a:gd name="T0" fmla="*/ 358 w 358"/>
                <a:gd name="T1" fmla="*/ 62 h 294"/>
                <a:gd name="T2" fmla="*/ 206 w 358"/>
                <a:gd name="T3" fmla="*/ 0 h 294"/>
                <a:gd name="T4" fmla="*/ 32 w 358"/>
                <a:gd name="T5" fmla="*/ 184 h 294"/>
                <a:gd name="T6" fmla="*/ 32 w 358"/>
                <a:gd name="T7" fmla="*/ 184 h 294"/>
                <a:gd name="T8" fmla="*/ 32 w 358"/>
                <a:gd name="T9" fmla="*/ 184 h 294"/>
                <a:gd name="T10" fmla="*/ 73 w 358"/>
                <a:gd name="T11" fmla="*/ 294 h 294"/>
                <a:gd name="T12" fmla="*/ 358 w 358"/>
                <a:gd name="T13" fmla="*/ 6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294">
                  <a:moveTo>
                    <a:pt x="358" y="62"/>
                  </a:moveTo>
                  <a:cubicBezTo>
                    <a:pt x="206" y="0"/>
                    <a:pt x="206" y="0"/>
                    <a:pt x="206" y="0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29" y="190"/>
                    <a:pt x="0" y="255"/>
                    <a:pt x="73" y="294"/>
                  </a:cubicBezTo>
                  <a:cubicBezTo>
                    <a:pt x="358" y="62"/>
                    <a:pt x="358" y="62"/>
                    <a:pt x="358" y="62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7" name="Freeform 48">
              <a:extLst>
                <a:ext uri="{FF2B5EF4-FFF2-40B4-BE49-F238E27FC236}">
                  <a16:creationId xmlns:a16="http://schemas.microsoft.com/office/drawing/2014/main" id="{5FD6472F-5174-4628-B706-DD55564CD1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7175" y="3854450"/>
              <a:ext cx="442912" cy="327025"/>
            </a:xfrm>
            <a:custGeom>
              <a:avLst/>
              <a:gdLst>
                <a:gd name="T0" fmla="*/ 242 w 299"/>
                <a:gd name="T1" fmla="*/ 222 h 222"/>
                <a:gd name="T2" fmla="*/ 299 w 299"/>
                <a:gd name="T3" fmla="*/ 137 h 222"/>
                <a:gd name="T4" fmla="*/ 298 w 299"/>
                <a:gd name="T5" fmla="*/ 137 h 222"/>
                <a:gd name="T6" fmla="*/ 299 w 299"/>
                <a:gd name="T7" fmla="*/ 137 h 222"/>
                <a:gd name="T8" fmla="*/ 152 w 299"/>
                <a:gd name="T9" fmla="*/ 36 h 222"/>
                <a:gd name="T10" fmla="*/ 116 w 299"/>
                <a:gd name="T11" fmla="*/ 8 h 222"/>
                <a:gd name="T12" fmla="*/ 99 w 299"/>
                <a:gd name="T13" fmla="*/ 10 h 222"/>
                <a:gd name="T14" fmla="*/ 7 w 299"/>
                <a:gd name="T15" fmla="*/ 130 h 222"/>
                <a:gd name="T16" fmla="*/ 8 w 299"/>
                <a:gd name="T17" fmla="*/ 143 h 222"/>
                <a:gd name="T18" fmla="*/ 27 w 299"/>
                <a:gd name="T19" fmla="*/ 158 h 222"/>
                <a:gd name="T20" fmla="*/ 125 w 299"/>
                <a:gd name="T21" fmla="*/ 113 h 222"/>
                <a:gd name="T22" fmla="*/ 242 w 299"/>
                <a:gd name="T23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9" h="222">
                  <a:moveTo>
                    <a:pt x="242" y="222"/>
                  </a:moveTo>
                  <a:cubicBezTo>
                    <a:pt x="249" y="177"/>
                    <a:pt x="294" y="141"/>
                    <a:pt x="299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152" y="36"/>
                    <a:pt x="152" y="36"/>
                    <a:pt x="152" y="36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8"/>
                    <a:pt x="107" y="0"/>
                    <a:pt x="99" y="1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0" y="136"/>
                    <a:pt x="8" y="143"/>
                  </a:cubicBezTo>
                  <a:cubicBezTo>
                    <a:pt x="8" y="143"/>
                    <a:pt x="8" y="143"/>
                    <a:pt x="27" y="158"/>
                  </a:cubicBezTo>
                  <a:cubicBezTo>
                    <a:pt x="48" y="174"/>
                    <a:pt x="113" y="127"/>
                    <a:pt x="125" y="113"/>
                  </a:cubicBezTo>
                  <a:cubicBezTo>
                    <a:pt x="242" y="222"/>
                    <a:pt x="242" y="222"/>
                    <a:pt x="242" y="22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8" name="Freeform 49">
              <a:extLst>
                <a:ext uri="{FF2B5EF4-FFF2-40B4-BE49-F238E27FC236}">
                  <a16:creationId xmlns:a16="http://schemas.microsoft.com/office/drawing/2014/main" id="{177DE760-D995-46F5-A0F8-2227EB5422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7175" y="3854450"/>
              <a:ext cx="185737" cy="239712"/>
            </a:xfrm>
            <a:custGeom>
              <a:avLst/>
              <a:gdLst>
                <a:gd name="T0" fmla="*/ 39 w 126"/>
                <a:gd name="T1" fmla="*/ 143 h 163"/>
                <a:gd name="T2" fmla="*/ 40 w 126"/>
                <a:gd name="T3" fmla="*/ 143 h 163"/>
                <a:gd name="T4" fmla="*/ 39 w 126"/>
                <a:gd name="T5" fmla="*/ 143 h 163"/>
                <a:gd name="T6" fmla="*/ 38 w 126"/>
                <a:gd name="T7" fmla="*/ 130 h 163"/>
                <a:gd name="T8" fmla="*/ 126 w 126"/>
                <a:gd name="T9" fmla="*/ 16 h 163"/>
                <a:gd name="T10" fmla="*/ 116 w 126"/>
                <a:gd name="T11" fmla="*/ 8 h 163"/>
                <a:gd name="T12" fmla="*/ 99 w 126"/>
                <a:gd name="T13" fmla="*/ 10 h 163"/>
                <a:gd name="T14" fmla="*/ 7 w 126"/>
                <a:gd name="T15" fmla="*/ 130 h 163"/>
                <a:gd name="T16" fmla="*/ 8 w 126"/>
                <a:gd name="T17" fmla="*/ 143 h 163"/>
                <a:gd name="T18" fmla="*/ 27 w 126"/>
                <a:gd name="T19" fmla="*/ 158 h 163"/>
                <a:gd name="T20" fmla="*/ 58 w 126"/>
                <a:gd name="T21" fmla="*/ 157 h 163"/>
                <a:gd name="T22" fmla="*/ 39 w 126"/>
                <a:gd name="T23" fmla="*/ 14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" h="163">
                  <a:moveTo>
                    <a:pt x="39" y="143"/>
                  </a:moveTo>
                  <a:cubicBezTo>
                    <a:pt x="40" y="143"/>
                    <a:pt x="40" y="143"/>
                    <a:pt x="40" y="143"/>
                  </a:cubicBezTo>
                  <a:cubicBezTo>
                    <a:pt x="39" y="143"/>
                    <a:pt x="39" y="143"/>
                    <a:pt x="39" y="143"/>
                  </a:cubicBezTo>
                  <a:cubicBezTo>
                    <a:pt x="31" y="136"/>
                    <a:pt x="38" y="130"/>
                    <a:pt x="38" y="130"/>
                  </a:cubicBezTo>
                  <a:cubicBezTo>
                    <a:pt x="126" y="16"/>
                    <a:pt x="126" y="16"/>
                    <a:pt x="126" y="16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8"/>
                    <a:pt x="107" y="0"/>
                    <a:pt x="99" y="1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0" y="136"/>
                    <a:pt x="8" y="143"/>
                  </a:cubicBezTo>
                  <a:cubicBezTo>
                    <a:pt x="8" y="143"/>
                    <a:pt x="8" y="143"/>
                    <a:pt x="27" y="158"/>
                  </a:cubicBezTo>
                  <a:cubicBezTo>
                    <a:pt x="34" y="163"/>
                    <a:pt x="45" y="162"/>
                    <a:pt x="58" y="157"/>
                  </a:cubicBezTo>
                  <a:cubicBezTo>
                    <a:pt x="39" y="143"/>
                    <a:pt x="39" y="143"/>
                    <a:pt x="39" y="143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9" name="Freeform 50">
              <a:extLst>
                <a:ext uri="{FF2B5EF4-FFF2-40B4-BE49-F238E27FC236}">
                  <a16:creationId xmlns:a16="http://schemas.microsoft.com/office/drawing/2014/main" id="{B1E10501-A862-46BA-BC8B-2DA3A79ADC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7713" y="4021138"/>
              <a:ext cx="176212" cy="165100"/>
            </a:xfrm>
            <a:custGeom>
              <a:avLst/>
              <a:gdLst>
                <a:gd name="T0" fmla="*/ 79 w 120"/>
                <a:gd name="T1" fmla="*/ 0 h 112"/>
                <a:gd name="T2" fmla="*/ 72 w 120"/>
                <a:gd name="T3" fmla="*/ 2 h 112"/>
                <a:gd name="T4" fmla="*/ 5 w 120"/>
                <a:gd name="T5" fmla="*/ 56 h 112"/>
                <a:gd name="T6" fmla="*/ 4 w 120"/>
                <a:gd name="T7" fmla="*/ 72 h 112"/>
                <a:gd name="T8" fmla="*/ 27 w 120"/>
                <a:gd name="T9" fmla="*/ 102 h 112"/>
                <a:gd name="T10" fmla="*/ 36 w 120"/>
                <a:gd name="T11" fmla="*/ 112 h 112"/>
                <a:gd name="T12" fmla="*/ 45 w 120"/>
                <a:gd name="T13" fmla="*/ 104 h 112"/>
                <a:gd name="T14" fmla="*/ 19 w 120"/>
                <a:gd name="T15" fmla="*/ 71 h 112"/>
                <a:gd name="T16" fmla="*/ 20 w 120"/>
                <a:gd name="T17" fmla="*/ 57 h 112"/>
                <a:gd name="T18" fmla="*/ 27 w 120"/>
                <a:gd name="T19" fmla="*/ 55 h 112"/>
                <a:gd name="T20" fmla="*/ 34 w 120"/>
                <a:gd name="T21" fmla="*/ 59 h 112"/>
                <a:gd name="T22" fmla="*/ 61 w 120"/>
                <a:gd name="T23" fmla="*/ 92 h 112"/>
                <a:gd name="T24" fmla="*/ 70 w 120"/>
                <a:gd name="T25" fmla="*/ 84 h 112"/>
                <a:gd name="T26" fmla="*/ 44 w 120"/>
                <a:gd name="T27" fmla="*/ 51 h 112"/>
                <a:gd name="T28" fmla="*/ 45 w 120"/>
                <a:gd name="T29" fmla="*/ 37 h 112"/>
                <a:gd name="T30" fmla="*/ 51 w 120"/>
                <a:gd name="T31" fmla="*/ 35 h 112"/>
                <a:gd name="T32" fmla="*/ 59 w 120"/>
                <a:gd name="T33" fmla="*/ 39 h 112"/>
                <a:gd name="T34" fmla="*/ 86 w 120"/>
                <a:gd name="T35" fmla="*/ 72 h 112"/>
                <a:gd name="T36" fmla="*/ 95 w 120"/>
                <a:gd name="T37" fmla="*/ 64 h 112"/>
                <a:gd name="T38" fmla="*/ 69 w 120"/>
                <a:gd name="T39" fmla="*/ 31 h 112"/>
                <a:gd name="T40" fmla="*/ 70 w 120"/>
                <a:gd name="T41" fmla="*/ 17 h 112"/>
                <a:gd name="T42" fmla="*/ 76 w 120"/>
                <a:gd name="T43" fmla="*/ 15 h 112"/>
                <a:gd name="T44" fmla="*/ 84 w 120"/>
                <a:gd name="T45" fmla="*/ 19 h 112"/>
                <a:gd name="T46" fmla="*/ 110 w 120"/>
                <a:gd name="T47" fmla="*/ 51 h 112"/>
                <a:gd name="T48" fmla="*/ 120 w 120"/>
                <a:gd name="T49" fmla="*/ 44 h 112"/>
                <a:gd name="T50" fmla="*/ 88 w 120"/>
                <a:gd name="T51" fmla="*/ 4 h 112"/>
                <a:gd name="T52" fmla="*/ 79 w 120"/>
                <a:gd name="T5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112">
                  <a:moveTo>
                    <a:pt x="79" y="0"/>
                  </a:moveTo>
                  <a:cubicBezTo>
                    <a:pt x="77" y="0"/>
                    <a:pt x="74" y="1"/>
                    <a:pt x="72" y="2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0" y="60"/>
                    <a:pt x="0" y="67"/>
                    <a:pt x="4" y="7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45" y="104"/>
                    <a:pt x="45" y="104"/>
                    <a:pt x="45" y="104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5" y="67"/>
                    <a:pt x="16" y="61"/>
                    <a:pt x="20" y="57"/>
                  </a:cubicBezTo>
                  <a:cubicBezTo>
                    <a:pt x="22" y="56"/>
                    <a:pt x="24" y="55"/>
                    <a:pt x="27" y="55"/>
                  </a:cubicBezTo>
                  <a:cubicBezTo>
                    <a:pt x="30" y="55"/>
                    <a:pt x="32" y="56"/>
                    <a:pt x="34" y="59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0" y="47"/>
                    <a:pt x="41" y="41"/>
                    <a:pt x="45" y="37"/>
                  </a:cubicBezTo>
                  <a:cubicBezTo>
                    <a:pt x="47" y="36"/>
                    <a:pt x="49" y="35"/>
                    <a:pt x="51" y="35"/>
                  </a:cubicBezTo>
                  <a:cubicBezTo>
                    <a:pt x="54" y="35"/>
                    <a:pt x="57" y="36"/>
                    <a:pt x="59" y="39"/>
                  </a:cubicBezTo>
                  <a:cubicBezTo>
                    <a:pt x="86" y="72"/>
                    <a:pt x="86" y="72"/>
                    <a:pt x="86" y="7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65" y="27"/>
                    <a:pt x="66" y="21"/>
                    <a:pt x="70" y="17"/>
                  </a:cubicBezTo>
                  <a:cubicBezTo>
                    <a:pt x="72" y="16"/>
                    <a:pt x="74" y="15"/>
                    <a:pt x="76" y="15"/>
                  </a:cubicBezTo>
                  <a:cubicBezTo>
                    <a:pt x="79" y="15"/>
                    <a:pt x="82" y="16"/>
                    <a:pt x="84" y="19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6" y="1"/>
                    <a:pt x="82" y="0"/>
                    <a:pt x="79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0" name="Freeform 51">
              <a:extLst>
                <a:ext uri="{FF2B5EF4-FFF2-40B4-BE49-F238E27FC236}">
                  <a16:creationId xmlns:a16="http://schemas.microsoft.com/office/drawing/2014/main" id="{81E601F8-E0ED-4BFE-B73F-5E78C05D4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1700" y="4086225"/>
              <a:ext cx="22225" cy="17462"/>
            </a:xfrm>
            <a:custGeom>
              <a:avLst/>
              <a:gdLst>
                <a:gd name="T0" fmla="*/ 14 w 14"/>
                <a:gd name="T1" fmla="*/ 0 h 11"/>
                <a:gd name="T2" fmla="*/ 0 w 14"/>
                <a:gd name="T3" fmla="*/ 11 h 11"/>
                <a:gd name="T4" fmla="*/ 14 w 14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1" name="Line 52">
              <a:extLst>
                <a:ext uri="{FF2B5EF4-FFF2-40B4-BE49-F238E27FC236}">
                  <a16:creationId xmlns:a16="http://schemas.microsoft.com/office/drawing/2014/main" id="{A9579BAD-0199-4B74-9DBA-451F5BA8A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521700" y="4086225"/>
              <a:ext cx="22225" cy="17462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2" name="Freeform 53">
              <a:extLst>
                <a:ext uri="{FF2B5EF4-FFF2-40B4-BE49-F238E27FC236}">
                  <a16:creationId xmlns:a16="http://schemas.microsoft.com/office/drawing/2014/main" id="{C2898CD7-F079-49BD-9E21-C4CE47ADB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5188" y="4114800"/>
              <a:ext cx="22225" cy="19050"/>
            </a:xfrm>
            <a:custGeom>
              <a:avLst/>
              <a:gdLst>
                <a:gd name="T0" fmla="*/ 14 w 14"/>
                <a:gd name="T1" fmla="*/ 0 h 12"/>
                <a:gd name="T2" fmla="*/ 0 w 14"/>
                <a:gd name="T3" fmla="*/ 12 h 12"/>
                <a:gd name="T4" fmla="*/ 14 w 1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2">
                  <a:moveTo>
                    <a:pt x="14" y="0"/>
                  </a:moveTo>
                  <a:lnTo>
                    <a:pt x="0" y="1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3" name="Line 54">
              <a:extLst>
                <a:ext uri="{FF2B5EF4-FFF2-40B4-BE49-F238E27FC236}">
                  <a16:creationId xmlns:a16="http://schemas.microsoft.com/office/drawing/2014/main" id="{2B4EC98B-03DA-4D6E-9951-1330AF6331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485188" y="4114800"/>
              <a:ext cx="22225" cy="1905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4" name="Freeform 55">
              <a:extLst>
                <a:ext uri="{FF2B5EF4-FFF2-40B4-BE49-F238E27FC236}">
                  <a16:creationId xmlns:a16="http://schemas.microsoft.com/office/drawing/2014/main" id="{F4CE821F-DF58-44EB-83CC-ADE86EFE9E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5950" y="4056063"/>
              <a:ext cx="144462" cy="188912"/>
            </a:xfrm>
            <a:custGeom>
              <a:avLst/>
              <a:gdLst>
                <a:gd name="T0" fmla="*/ 90 w 98"/>
                <a:gd name="T1" fmla="*/ 117 h 128"/>
                <a:gd name="T2" fmla="*/ 98 w 98"/>
                <a:gd name="T3" fmla="*/ 110 h 128"/>
                <a:gd name="T4" fmla="*/ 57 w 98"/>
                <a:gd name="T5" fmla="*/ 0 h 128"/>
                <a:gd name="T6" fmla="*/ 0 w 98"/>
                <a:gd name="T7" fmla="*/ 85 h 128"/>
                <a:gd name="T8" fmla="*/ 30 w 98"/>
                <a:gd name="T9" fmla="*/ 113 h 128"/>
                <a:gd name="T10" fmla="*/ 90 w 98"/>
                <a:gd name="T11" fmla="*/ 11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128">
                  <a:moveTo>
                    <a:pt x="90" y="117"/>
                  </a:moveTo>
                  <a:cubicBezTo>
                    <a:pt x="98" y="110"/>
                    <a:pt x="98" y="110"/>
                    <a:pt x="98" y="110"/>
                  </a:cubicBezTo>
                  <a:cubicBezTo>
                    <a:pt x="25" y="71"/>
                    <a:pt x="54" y="6"/>
                    <a:pt x="57" y="0"/>
                  </a:cubicBezTo>
                  <a:cubicBezTo>
                    <a:pt x="52" y="4"/>
                    <a:pt x="7" y="40"/>
                    <a:pt x="0" y="85"/>
                  </a:cubicBezTo>
                  <a:cubicBezTo>
                    <a:pt x="30" y="113"/>
                    <a:pt x="30" y="113"/>
                    <a:pt x="30" y="113"/>
                  </a:cubicBezTo>
                  <a:cubicBezTo>
                    <a:pt x="48" y="127"/>
                    <a:pt x="72" y="128"/>
                    <a:pt x="90" y="117"/>
                  </a:cubicBezTo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5" name="Freeform 56">
              <a:extLst>
                <a:ext uri="{FF2B5EF4-FFF2-40B4-BE49-F238E27FC236}">
                  <a16:creationId xmlns:a16="http://schemas.microsoft.com/office/drawing/2014/main" id="{D8C16669-5D85-4EF1-A312-713A4F23D8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83525" y="4021138"/>
              <a:ext cx="177800" cy="33337"/>
            </a:xfrm>
            <a:custGeom>
              <a:avLst/>
              <a:gdLst>
                <a:gd name="T0" fmla="*/ 7 w 121"/>
                <a:gd name="T1" fmla="*/ 11 h 23"/>
                <a:gd name="T2" fmla="*/ 3 w 121"/>
                <a:gd name="T3" fmla="*/ 17 h 23"/>
                <a:gd name="T4" fmla="*/ 0 w 121"/>
                <a:gd name="T5" fmla="*/ 23 h 23"/>
                <a:gd name="T6" fmla="*/ 3 w 121"/>
                <a:gd name="T7" fmla="*/ 17 h 23"/>
                <a:gd name="T8" fmla="*/ 7 w 121"/>
                <a:gd name="T9" fmla="*/ 11 h 23"/>
                <a:gd name="T10" fmla="*/ 7 w 121"/>
                <a:gd name="T11" fmla="*/ 11 h 23"/>
                <a:gd name="T12" fmla="*/ 116 w 121"/>
                <a:gd name="T13" fmla="*/ 5 h 23"/>
                <a:gd name="T14" fmla="*/ 116 w 121"/>
                <a:gd name="T15" fmla="*/ 5 h 23"/>
                <a:gd name="T16" fmla="*/ 116 w 121"/>
                <a:gd name="T17" fmla="*/ 5 h 23"/>
                <a:gd name="T18" fmla="*/ 116 w 121"/>
                <a:gd name="T19" fmla="*/ 5 h 23"/>
                <a:gd name="T20" fmla="*/ 116 w 121"/>
                <a:gd name="T21" fmla="*/ 5 h 23"/>
                <a:gd name="T22" fmla="*/ 116 w 121"/>
                <a:gd name="T23" fmla="*/ 5 h 23"/>
                <a:gd name="T24" fmla="*/ 121 w 121"/>
                <a:gd name="T25" fmla="*/ 1 h 23"/>
                <a:gd name="T26" fmla="*/ 116 w 121"/>
                <a:gd name="T27" fmla="*/ 5 h 23"/>
                <a:gd name="T28" fmla="*/ 121 w 121"/>
                <a:gd name="T29" fmla="*/ 1 h 23"/>
                <a:gd name="T30" fmla="*/ 121 w 121"/>
                <a:gd name="T31" fmla="*/ 0 h 23"/>
                <a:gd name="T32" fmla="*/ 121 w 121"/>
                <a:gd name="T33" fmla="*/ 1 h 23"/>
                <a:gd name="T34" fmla="*/ 121 w 121"/>
                <a:gd name="T35" fmla="*/ 0 h 23"/>
                <a:gd name="T36" fmla="*/ 121 w 121"/>
                <a:gd name="T37" fmla="*/ 0 h 23"/>
                <a:gd name="T38" fmla="*/ 121 w 121"/>
                <a:gd name="T39" fmla="*/ 0 h 23"/>
                <a:gd name="T40" fmla="*/ 121 w 121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23">
                  <a:moveTo>
                    <a:pt x="7" y="11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0" y="19"/>
                    <a:pt x="0" y="23"/>
                  </a:cubicBezTo>
                  <a:cubicBezTo>
                    <a:pt x="0" y="19"/>
                    <a:pt x="3" y="17"/>
                    <a:pt x="3" y="17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moveTo>
                    <a:pt x="121" y="1"/>
                  </a:moveTo>
                  <a:cubicBezTo>
                    <a:pt x="120" y="2"/>
                    <a:pt x="118" y="3"/>
                    <a:pt x="116" y="5"/>
                  </a:cubicBezTo>
                  <a:cubicBezTo>
                    <a:pt x="118" y="3"/>
                    <a:pt x="120" y="2"/>
                    <a:pt x="121" y="1"/>
                  </a:cubicBezTo>
                  <a:moveTo>
                    <a:pt x="121" y="0"/>
                  </a:moveTo>
                  <a:cubicBezTo>
                    <a:pt x="121" y="0"/>
                    <a:pt x="121" y="1"/>
                    <a:pt x="121" y="1"/>
                  </a:cubicBezTo>
                  <a:cubicBezTo>
                    <a:pt x="121" y="1"/>
                    <a:pt x="121" y="0"/>
                    <a:pt x="121" y="0"/>
                  </a:cubicBezTo>
                  <a:moveTo>
                    <a:pt x="121" y="0"/>
                  </a:moveTo>
                  <a:cubicBezTo>
                    <a:pt x="121" y="0"/>
                    <a:pt x="121" y="0"/>
                    <a:pt x="121" y="0"/>
                  </a:cubicBezTo>
                  <a:cubicBezTo>
                    <a:pt x="121" y="0"/>
                    <a:pt x="121" y="0"/>
                    <a:pt x="121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6" name="Freeform 57">
              <a:extLst>
                <a:ext uri="{FF2B5EF4-FFF2-40B4-BE49-F238E27FC236}">
                  <a16:creationId xmlns:a16="http://schemas.microsoft.com/office/drawing/2014/main" id="{873E69D6-8A9B-4720-BD27-0E77931B6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9563" y="3987800"/>
              <a:ext cx="311150" cy="193675"/>
            </a:xfrm>
            <a:custGeom>
              <a:avLst/>
              <a:gdLst>
                <a:gd name="T0" fmla="*/ 87 w 211"/>
                <a:gd name="T1" fmla="*/ 0 h 132"/>
                <a:gd name="T2" fmla="*/ 11 w 211"/>
                <a:gd name="T3" fmla="*/ 46 h 132"/>
                <a:gd name="T4" fmla="*/ 10 w 211"/>
                <a:gd name="T5" fmla="*/ 47 h 132"/>
                <a:gd name="T6" fmla="*/ 7 w 211"/>
                <a:gd name="T7" fmla="*/ 47 h 132"/>
                <a:gd name="T8" fmla="*/ 6 w 211"/>
                <a:gd name="T9" fmla="*/ 47 h 132"/>
                <a:gd name="T10" fmla="*/ 3 w 211"/>
                <a:gd name="T11" fmla="*/ 48 h 132"/>
                <a:gd name="T12" fmla="*/ 2 w 211"/>
                <a:gd name="T13" fmla="*/ 48 h 132"/>
                <a:gd name="T14" fmla="*/ 1 w 211"/>
                <a:gd name="T15" fmla="*/ 48 h 132"/>
                <a:gd name="T16" fmla="*/ 0 w 211"/>
                <a:gd name="T17" fmla="*/ 48 h 132"/>
                <a:gd name="T18" fmla="*/ 4 w 211"/>
                <a:gd name="T19" fmla="*/ 53 h 132"/>
                <a:gd name="T20" fmla="*/ 4 w 211"/>
                <a:gd name="T21" fmla="*/ 53 h 132"/>
                <a:gd name="T22" fmla="*/ 23 w 211"/>
                <a:gd name="T23" fmla="*/ 67 h 132"/>
                <a:gd name="T24" fmla="*/ 85 w 211"/>
                <a:gd name="T25" fmla="*/ 28 h 132"/>
                <a:gd name="T26" fmla="*/ 85 w 211"/>
                <a:gd name="T27" fmla="*/ 28 h 132"/>
                <a:gd name="T28" fmla="*/ 85 w 211"/>
                <a:gd name="T29" fmla="*/ 28 h 132"/>
                <a:gd name="T30" fmla="*/ 85 w 211"/>
                <a:gd name="T31" fmla="*/ 28 h 132"/>
                <a:gd name="T32" fmla="*/ 85 w 211"/>
                <a:gd name="T33" fmla="*/ 28 h 132"/>
                <a:gd name="T34" fmla="*/ 90 w 211"/>
                <a:gd name="T35" fmla="*/ 24 h 132"/>
                <a:gd name="T36" fmla="*/ 90 w 211"/>
                <a:gd name="T37" fmla="*/ 24 h 132"/>
                <a:gd name="T38" fmla="*/ 90 w 211"/>
                <a:gd name="T39" fmla="*/ 23 h 132"/>
                <a:gd name="T40" fmla="*/ 90 w 211"/>
                <a:gd name="T41" fmla="*/ 23 h 132"/>
                <a:gd name="T42" fmla="*/ 90 w 211"/>
                <a:gd name="T43" fmla="*/ 23 h 132"/>
                <a:gd name="T44" fmla="*/ 90 w 211"/>
                <a:gd name="T45" fmla="*/ 23 h 132"/>
                <a:gd name="T46" fmla="*/ 207 w 211"/>
                <a:gd name="T47" fmla="*/ 132 h 132"/>
                <a:gd name="T48" fmla="*/ 211 w 211"/>
                <a:gd name="T49" fmla="*/ 115 h 132"/>
                <a:gd name="T50" fmla="*/ 204 w 211"/>
                <a:gd name="T51" fmla="*/ 109 h 132"/>
                <a:gd name="T52" fmla="*/ 87 w 211"/>
                <a:gd name="T53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1" h="132">
                  <a:moveTo>
                    <a:pt x="87" y="0"/>
                  </a:moveTo>
                  <a:cubicBezTo>
                    <a:pt x="78" y="10"/>
                    <a:pt x="39" y="40"/>
                    <a:pt x="11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8" y="47"/>
                    <a:pt x="7" y="47"/>
                  </a:cubicBezTo>
                  <a:cubicBezTo>
                    <a:pt x="6" y="47"/>
                    <a:pt x="6" y="47"/>
                    <a:pt x="6" y="47"/>
                  </a:cubicBezTo>
                  <a:cubicBezTo>
                    <a:pt x="5" y="47"/>
                    <a:pt x="4" y="48"/>
                    <a:pt x="3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1" y="48"/>
                    <a:pt x="1" y="48"/>
                  </a:cubicBezTo>
                  <a:cubicBezTo>
                    <a:pt x="1" y="48"/>
                    <a:pt x="1" y="48"/>
                    <a:pt x="0" y="48"/>
                  </a:cubicBezTo>
                  <a:cubicBezTo>
                    <a:pt x="1" y="49"/>
                    <a:pt x="2" y="51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7" y="55"/>
                    <a:pt x="23" y="67"/>
                  </a:cubicBezTo>
                  <a:cubicBezTo>
                    <a:pt x="45" y="59"/>
                    <a:pt x="73" y="39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7" y="26"/>
                    <a:pt x="89" y="25"/>
                    <a:pt x="90" y="24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0" y="24"/>
                    <a:pt x="90" y="23"/>
                    <a:pt x="90" y="23"/>
                  </a:cubicBezTo>
                  <a:cubicBezTo>
                    <a:pt x="90" y="23"/>
                    <a:pt x="90" y="23"/>
                    <a:pt x="90" y="23"/>
                  </a:cubicBezTo>
                  <a:cubicBezTo>
                    <a:pt x="90" y="23"/>
                    <a:pt x="90" y="23"/>
                    <a:pt x="90" y="23"/>
                  </a:cubicBezTo>
                  <a:cubicBezTo>
                    <a:pt x="90" y="23"/>
                    <a:pt x="90" y="23"/>
                    <a:pt x="90" y="23"/>
                  </a:cubicBezTo>
                  <a:cubicBezTo>
                    <a:pt x="207" y="132"/>
                    <a:pt x="207" y="132"/>
                    <a:pt x="207" y="132"/>
                  </a:cubicBezTo>
                  <a:cubicBezTo>
                    <a:pt x="208" y="127"/>
                    <a:pt x="210" y="121"/>
                    <a:pt x="211" y="115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87" y="0"/>
                    <a:pt x="87" y="0"/>
                    <a:pt x="87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7" name="Freeform 58">
              <a:extLst>
                <a:ext uri="{FF2B5EF4-FFF2-40B4-BE49-F238E27FC236}">
                  <a16:creationId xmlns:a16="http://schemas.microsoft.com/office/drawing/2014/main" id="{CEC44558-79A6-45BD-A6CF-35F8D8F0F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3525" y="4037013"/>
              <a:ext cx="79375" cy="55562"/>
            </a:xfrm>
            <a:custGeom>
              <a:avLst/>
              <a:gdLst>
                <a:gd name="T0" fmla="*/ 7 w 54"/>
                <a:gd name="T1" fmla="*/ 0 h 37"/>
                <a:gd name="T2" fmla="*/ 3 w 54"/>
                <a:gd name="T3" fmla="*/ 6 h 37"/>
                <a:gd name="T4" fmla="*/ 0 w 54"/>
                <a:gd name="T5" fmla="*/ 12 h 37"/>
                <a:gd name="T6" fmla="*/ 4 w 54"/>
                <a:gd name="T7" fmla="*/ 19 h 37"/>
                <a:gd name="T8" fmla="*/ 4 w 54"/>
                <a:gd name="T9" fmla="*/ 19 h 37"/>
                <a:gd name="T10" fmla="*/ 4 w 54"/>
                <a:gd name="T11" fmla="*/ 19 h 37"/>
                <a:gd name="T12" fmla="*/ 23 w 54"/>
                <a:gd name="T13" fmla="*/ 34 h 37"/>
                <a:gd name="T14" fmla="*/ 26 w 54"/>
                <a:gd name="T15" fmla="*/ 35 h 37"/>
                <a:gd name="T16" fmla="*/ 27 w 54"/>
                <a:gd name="T17" fmla="*/ 36 h 37"/>
                <a:gd name="T18" fmla="*/ 29 w 54"/>
                <a:gd name="T19" fmla="*/ 36 h 37"/>
                <a:gd name="T20" fmla="*/ 30 w 54"/>
                <a:gd name="T21" fmla="*/ 37 h 37"/>
                <a:gd name="T22" fmla="*/ 32 w 54"/>
                <a:gd name="T23" fmla="*/ 37 h 37"/>
                <a:gd name="T24" fmla="*/ 33 w 54"/>
                <a:gd name="T25" fmla="*/ 37 h 37"/>
                <a:gd name="T26" fmla="*/ 35 w 54"/>
                <a:gd name="T27" fmla="*/ 37 h 37"/>
                <a:gd name="T28" fmla="*/ 36 w 54"/>
                <a:gd name="T29" fmla="*/ 37 h 37"/>
                <a:gd name="T30" fmla="*/ 37 w 54"/>
                <a:gd name="T31" fmla="*/ 37 h 37"/>
                <a:gd name="T32" fmla="*/ 40 w 54"/>
                <a:gd name="T33" fmla="*/ 37 h 37"/>
                <a:gd name="T34" fmla="*/ 41 w 54"/>
                <a:gd name="T35" fmla="*/ 37 h 37"/>
                <a:gd name="T36" fmla="*/ 44 w 54"/>
                <a:gd name="T37" fmla="*/ 36 h 37"/>
                <a:gd name="T38" fmla="*/ 45 w 54"/>
                <a:gd name="T39" fmla="*/ 36 h 37"/>
                <a:gd name="T40" fmla="*/ 54 w 54"/>
                <a:gd name="T41" fmla="*/ 33 h 37"/>
                <a:gd name="T42" fmla="*/ 35 w 54"/>
                <a:gd name="T43" fmla="*/ 19 h 37"/>
                <a:gd name="T44" fmla="*/ 35 w 54"/>
                <a:gd name="T45" fmla="*/ 19 h 37"/>
                <a:gd name="T46" fmla="*/ 31 w 54"/>
                <a:gd name="T47" fmla="*/ 14 h 37"/>
                <a:gd name="T48" fmla="*/ 30 w 54"/>
                <a:gd name="T49" fmla="*/ 14 h 37"/>
                <a:gd name="T50" fmla="*/ 29 w 54"/>
                <a:gd name="T51" fmla="*/ 13 h 37"/>
                <a:gd name="T52" fmla="*/ 27 w 54"/>
                <a:gd name="T53" fmla="*/ 13 h 37"/>
                <a:gd name="T54" fmla="*/ 26 w 54"/>
                <a:gd name="T55" fmla="*/ 13 h 37"/>
                <a:gd name="T56" fmla="*/ 24 w 54"/>
                <a:gd name="T57" fmla="*/ 12 h 37"/>
                <a:gd name="T58" fmla="*/ 23 w 54"/>
                <a:gd name="T59" fmla="*/ 12 h 37"/>
                <a:gd name="T60" fmla="*/ 20 w 54"/>
                <a:gd name="T61" fmla="*/ 10 h 37"/>
                <a:gd name="T62" fmla="*/ 7 w 54"/>
                <a:gd name="T6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4" h="37">
                  <a:moveTo>
                    <a:pt x="7" y="0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0" y="8"/>
                    <a:pt x="0" y="12"/>
                  </a:cubicBezTo>
                  <a:cubicBezTo>
                    <a:pt x="0" y="14"/>
                    <a:pt x="1" y="16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7" y="21"/>
                    <a:pt x="23" y="34"/>
                  </a:cubicBezTo>
                  <a:cubicBezTo>
                    <a:pt x="24" y="35"/>
                    <a:pt x="25" y="35"/>
                    <a:pt x="26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8" y="36"/>
                    <a:pt x="29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1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5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8" y="37"/>
                    <a:pt x="39" y="37"/>
                    <a:pt x="40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2" y="37"/>
                    <a:pt x="43" y="36"/>
                    <a:pt x="44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8" y="35"/>
                    <a:pt x="51" y="34"/>
                    <a:pt x="54" y="33"/>
                  </a:cubicBezTo>
                  <a:cubicBezTo>
                    <a:pt x="38" y="21"/>
                    <a:pt x="35" y="19"/>
                    <a:pt x="35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3" y="17"/>
                    <a:pt x="32" y="15"/>
                    <a:pt x="31" y="14"/>
                  </a:cubicBezTo>
                  <a:cubicBezTo>
                    <a:pt x="31" y="14"/>
                    <a:pt x="30" y="14"/>
                    <a:pt x="30" y="14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5" y="13"/>
                    <a:pt x="24" y="12"/>
                    <a:pt x="24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2" y="11"/>
                    <a:pt x="21" y="11"/>
                    <a:pt x="20" y="10"/>
                  </a:cubicBezTo>
                  <a:cubicBezTo>
                    <a:pt x="15" y="5"/>
                    <a:pt x="10" y="2"/>
                    <a:pt x="7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8" name="Freeform 59">
              <a:extLst>
                <a:ext uri="{FF2B5EF4-FFF2-40B4-BE49-F238E27FC236}">
                  <a16:creationId xmlns:a16="http://schemas.microsoft.com/office/drawing/2014/main" id="{4BCF74DA-1C02-4161-87AF-99C3A0D99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3425" y="4200525"/>
              <a:ext cx="1587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9" name="Freeform 60">
              <a:extLst>
                <a:ext uri="{FF2B5EF4-FFF2-40B4-BE49-F238E27FC236}">
                  <a16:creationId xmlns:a16="http://schemas.microsoft.com/office/drawing/2014/main" id="{873452E8-D16F-4F30-9FCE-CEBA4CF76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3425" y="4200525"/>
              <a:ext cx="1587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0" name="Freeform 61">
              <a:extLst>
                <a:ext uri="{FF2B5EF4-FFF2-40B4-BE49-F238E27FC236}">
                  <a16:creationId xmlns:a16="http://schemas.microsoft.com/office/drawing/2014/main" id="{E24B42E1-F977-4FDC-BC1E-A7DA356CB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8825" y="4217988"/>
              <a:ext cx="1587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1" name="Freeform 62">
              <a:extLst>
                <a:ext uri="{FF2B5EF4-FFF2-40B4-BE49-F238E27FC236}">
                  <a16:creationId xmlns:a16="http://schemas.microsoft.com/office/drawing/2014/main" id="{C0D2830C-CDBD-4220-B247-DF63FF1CF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8825" y="4217988"/>
              <a:ext cx="1587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2" name="Freeform 63">
              <a:extLst>
                <a:ext uri="{FF2B5EF4-FFF2-40B4-BE49-F238E27FC236}">
                  <a16:creationId xmlns:a16="http://schemas.microsoft.com/office/drawing/2014/main" id="{D62AA896-7634-4A85-B158-BDE66146A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5950" y="4156075"/>
              <a:ext cx="144462" cy="84137"/>
            </a:xfrm>
            <a:custGeom>
              <a:avLst/>
              <a:gdLst>
                <a:gd name="T0" fmla="*/ 4 w 98"/>
                <a:gd name="T1" fmla="*/ 0 h 57"/>
                <a:gd name="T2" fmla="*/ 0 w 98"/>
                <a:gd name="T3" fmla="*/ 17 h 57"/>
                <a:gd name="T4" fmla="*/ 30 w 98"/>
                <a:gd name="T5" fmla="*/ 45 h 57"/>
                <a:gd name="T6" fmla="*/ 63 w 98"/>
                <a:gd name="T7" fmla="*/ 57 h 57"/>
                <a:gd name="T8" fmla="*/ 90 w 98"/>
                <a:gd name="T9" fmla="*/ 49 h 57"/>
                <a:gd name="T10" fmla="*/ 98 w 98"/>
                <a:gd name="T11" fmla="*/ 42 h 57"/>
                <a:gd name="T12" fmla="*/ 97 w 98"/>
                <a:gd name="T13" fmla="*/ 42 h 57"/>
                <a:gd name="T14" fmla="*/ 81 w 98"/>
                <a:gd name="T15" fmla="*/ 31 h 57"/>
                <a:gd name="T16" fmla="*/ 80 w 98"/>
                <a:gd name="T17" fmla="*/ 30 h 57"/>
                <a:gd name="T18" fmla="*/ 62 w 98"/>
                <a:gd name="T19" fmla="*/ 33 h 57"/>
                <a:gd name="T20" fmla="*/ 27 w 98"/>
                <a:gd name="T21" fmla="*/ 22 h 57"/>
                <a:gd name="T22" fmla="*/ 4 w 98"/>
                <a:gd name="T2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" h="57">
                  <a:moveTo>
                    <a:pt x="4" y="0"/>
                  </a:moveTo>
                  <a:cubicBezTo>
                    <a:pt x="3" y="6"/>
                    <a:pt x="1" y="12"/>
                    <a:pt x="0" y="17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40" y="53"/>
                    <a:pt x="51" y="57"/>
                    <a:pt x="63" y="57"/>
                  </a:cubicBezTo>
                  <a:cubicBezTo>
                    <a:pt x="72" y="57"/>
                    <a:pt x="82" y="54"/>
                    <a:pt x="90" y="49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2"/>
                    <a:pt x="98" y="42"/>
                    <a:pt x="97" y="42"/>
                  </a:cubicBezTo>
                  <a:cubicBezTo>
                    <a:pt x="91" y="38"/>
                    <a:pt x="86" y="35"/>
                    <a:pt x="81" y="31"/>
                  </a:cubicBezTo>
                  <a:cubicBezTo>
                    <a:pt x="81" y="31"/>
                    <a:pt x="80" y="31"/>
                    <a:pt x="80" y="30"/>
                  </a:cubicBezTo>
                  <a:cubicBezTo>
                    <a:pt x="74" y="32"/>
                    <a:pt x="68" y="33"/>
                    <a:pt x="62" y="33"/>
                  </a:cubicBezTo>
                  <a:cubicBezTo>
                    <a:pt x="50" y="33"/>
                    <a:pt x="37" y="29"/>
                    <a:pt x="27" y="22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676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3" name="Freeform 64">
              <a:extLst>
                <a:ext uri="{FF2B5EF4-FFF2-40B4-BE49-F238E27FC236}">
                  <a16:creationId xmlns:a16="http://schemas.microsoft.com/office/drawing/2014/main" id="{4E735825-8398-47A7-B3BB-ADB550B00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5688" y="3841750"/>
              <a:ext cx="225425" cy="527050"/>
            </a:xfrm>
            <a:custGeom>
              <a:avLst/>
              <a:gdLst>
                <a:gd name="T0" fmla="*/ 149 w 152"/>
                <a:gd name="T1" fmla="*/ 45 h 358"/>
                <a:gd name="T2" fmla="*/ 0 w 152"/>
                <a:gd name="T3" fmla="*/ 0 h 358"/>
                <a:gd name="T4" fmla="*/ 40 w 152"/>
                <a:gd name="T5" fmla="*/ 289 h 358"/>
                <a:gd name="T6" fmla="*/ 40 w 152"/>
                <a:gd name="T7" fmla="*/ 289 h 358"/>
                <a:gd name="T8" fmla="*/ 40 w 152"/>
                <a:gd name="T9" fmla="*/ 290 h 358"/>
                <a:gd name="T10" fmla="*/ 152 w 152"/>
                <a:gd name="T11" fmla="*/ 326 h 358"/>
                <a:gd name="T12" fmla="*/ 149 w 152"/>
                <a:gd name="T13" fmla="*/ 45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358">
                  <a:moveTo>
                    <a:pt x="149" y="4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40" y="290"/>
                    <a:pt x="40" y="290"/>
                    <a:pt x="40" y="290"/>
                  </a:cubicBezTo>
                  <a:cubicBezTo>
                    <a:pt x="43" y="296"/>
                    <a:pt x="75" y="358"/>
                    <a:pt x="152" y="326"/>
                  </a:cubicBezTo>
                  <a:cubicBezTo>
                    <a:pt x="149" y="45"/>
                    <a:pt x="149" y="45"/>
                    <a:pt x="149" y="45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4" name="Freeform 65">
              <a:extLst>
                <a:ext uri="{FF2B5EF4-FFF2-40B4-BE49-F238E27FC236}">
                  <a16:creationId xmlns:a16="http://schemas.microsoft.com/office/drawing/2014/main" id="{DAC87484-CF0C-4092-B7A2-27F569998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9463" y="4267200"/>
              <a:ext cx="382587" cy="342900"/>
            </a:xfrm>
            <a:custGeom>
              <a:avLst/>
              <a:gdLst>
                <a:gd name="T0" fmla="*/ 258 w 258"/>
                <a:gd name="T1" fmla="*/ 98 h 233"/>
                <a:gd name="T2" fmla="*/ 227 w 258"/>
                <a:gd name="T3" fmla="*/ 1 h 233"/>
                <a:gd name="T4" fmla="*/ 227 w 258"/>
                <a:gd name="T5" fmla="*/ 1 h 233"/>
                <a:gd name="T6" fmla="*/ 227 w 258"/>
                <a:gd name="T7" fmla="*/ 0 h 233"/>
                <a:gd name="T8" fmla="*/ 56 w 258"/>
                <a:gd name="T9" fmla="*/ 51 h 233"/>
                <a:gd name="T10" fmla="*/ 12 w 258"/>
                <a:gd name="T11" fmla="*/ 62 h 233"/>
                <a:gd name="T12" fmla="*/ 3 w 258"/>
                <a:gd name="T13" fmla="*/ 77 h 233"/>
                <a:gd name="T14" fmla="*/ 39 w 258"/>
                <a:gd name="T15" fmla="*/ 223 h 233"/>
                <a:gd name="T16" fmla="*/ 50 w 258"/>
                <a:gd name="T17" fmla="*/ 230 h 233"/>
                <a:gd name="T18" fmla="*/ 73 w 258"/>
                <a:gd name="T19" fmla="*/ 225 h 233"/>
                <a:gd name="T20" fmla="*/ 100 w 258"/>
                <a:gd name="T21" fmla="*/ 121 h 233"/>
                <a:gd name="T22" fmla="*/ 258 w 258"/>
                <a:gd name="T23" fmla="*/ 9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8" h="233">
                  <a:moveTo>
                    <a:pt x="258" y="98"/>
                  </a:moveTo>
                  <a:cubicBezTo>
                    <a:pt x="227" y="64"/>
                    <a:pt x="227" y="7"/>
                    <a:pt x="227" y="1"/>
                  </a:cubicBezTo>
                  <a:cubicBezTo>
                    <a:pt x="227" y="1"/>
                    <a:pt x="227" y="1"/>
                    <a:pt x="227" y="1"/>
                  </a:cubicBezTo>
                  <a:cubicBezTo>
                    <a:pt x="227" y="0"/>
                    <a:pt x="227" y="0"/>
                    <a:pt x="227" y="0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0" y="64"/>
                    <a:pt x="3" y="77"/>
                  </a:cubicBezTo>
                  <a:cubicBezTo>
                    <a:pt x="39" y="223"/>
                    <a:pt x="39" y="223"/>
                    <a:pt x="39" y="223"/>
                  </a:cubicBezTo>
                  <a:cubicBezTo>
                    <a:pt x="39" y="223"/>
                    <a:pt x="39" y="233"/>
                    <a:pt x="50" y="230"/>
                  </a:cubicBezTo>
                  <a:cubicBezTo>
                    <a:pt x="49" y="230"/>
                    <a:pt x="50" y="230"/>
                    <a:pt x="73" y="225"/>
                  </a:cubicBezTo>
                  <a:cubicBezTo>
                    <a:pt x="99" y="219"/>
                    <a:pt x="103" y="138"/>
                    <a:pt x="100" y="121"/>
                  </a:cubicBezTo>
                  <a:cubicBezTo>
                    <a:pt x="258" y="98"/>
                    <a:pt x="258" y="98"/>
                    <a:pt x="258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5" name="Freeform 66">
              <a:extLst>
                <a:ext uri="{FF2B5EF4-FFF2-40B4-BE49-F238E27FC236}">
                  <a16:creationId xmlns:a16="http://schemas.microsoft.com/office/drawing/2014/main" id="{44E91C01-598C-4E3D-99F1-EF50B4AFA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9463" y="4354513"/>
              <a:ext cx="136525" cy="255587"/>
            </a:xfrm>
            <a:custGeom>
              <a:avLst/>
              <a:gdLst>
                <a:gd name="T0" fmla="*/ 69 w 92"/>
                <a:gd name="T1" fmla="*/ 147 h 174"/>
                <a:gd name="T2" fmla="*/ 70 w 92"/>
                <a:gd name="T3" fmla="*/ 147 h 174"/>
                <a:gd name="T4" fmla="*/ 69 w 92"/>
                <a:gd name="T5" fmla="*/ 147 h 174"/>
                <a:gd name="T6" fmla="*/ 58 w 92"/>
                <a:gd name="T7" fmla="*/ 140 h 174"/>
                <a:gd name="T8" fmla="*/ 24 w 92"/>
                <a:gd name="T9" fmla="*/ 0 h 174"/>
                <a:gd name="T10" fmla="*/ 12 w 92"/>
                <a:gd name="T11" fmla="*/ 3 h 174"/>
                <a:gd name="T12" fmla="*/ 3 w 92"/>
                <a:gd name="T13" fmla="*/ 18 h 174"/>
                <a:gd name="T14" fmla="*/ 39 w 92"/>
                <a:gd name="T15" fmla="*/ 164 h 174"/>
                <a:gd name="T16" fmla="*/ 50 w 92"/>
                <a:gd name="T17" fmla="*/ 171 h 174"/>
                <a:gd name="T18" fmla="*/ 73 w 92"/>
                <a:gd name="T19" fmla="*/ 166 h 174"/>
                <a:gd name="T20" fmla="*/ 92 w 92"/>
                <a:gd name="T21" fmla="*/ 142 h 174"/>
                <a:gd name="T22" fmla="*/ 69 w 92"/>
                <a:gd name="T23" fmla="*/ 14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2" h="174">
                  <a:moveTo>
                    <a:pt x="69" y="147"/>
                  </a:moveTo>
                  <a:cubicBezTo>
                    <a:pt x="70" y="147"/>
                    <a:pt x="70" y="147"/>
                    <a:pt x="70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59" y="150"/>
                    <a:pt x="58" y="140"/>
                    <a:pt x="58" y="14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0" y="5"/>
                    <a:pt x="3" y="18"/>
                  </a:cubicBezTo>
                  <a:cubicBezTo>
                    <a:pt x="39" y="164"/>
                    <a:pt x="39" y="164"/>
                    <a:pt x="39" y="164"/>
                  </a:cubicBezTo>
                  <a:cubicBezTo>
                    <a:pt x="39" y="164"/>
                    <a:pt x="39" y="174"/>
                    <a:pt x="50" y="171"/>
                  </a:cubicBezTo>
                  <a:cubicBezTo>
                    <a:pt x="49" y="171"/>
                    <a:pt x="50" y="171"/>
                    <a:pt x="73" y="166"/>
                  </a:cubicBezTo>
                  <a:cubicBezTo>
                    <a:pt x="82" y="164"/>
                    <a:pt x="88" y="155"/>
                    <a:pt x="92" y="142"/>
                  </a:cubicBezTo>
                  <a:cubicBezTo>
                    <a:pt x="69" y="147"/>
                    <a:pt x="69" y="147"/>
                    <a:pt x="69" y="147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6" name="Freeform 67">
              <a:extLst>
                <a:ext uri="{FF2B5EF4-FFF2-40B4-BE49-F238E27FC236}">
                  <a16:creationId xmlns:a16="http://schemas.microsoft.com/office/drawing/2014/main" id="{4626B666-8729-46F2-8AEB-B919263B4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6875" y="4605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7" name="Freeform 68">
              <a:extLst>
                <a:ext uri="{FF2B5EF4-FFF2-40B4-BE49-F238E27FC236}">
                  <a16:creationId xmlns:a16="http://schemas.microsoft.com/office/drawing/2014/main" id="{241E1D5B-2F35-4058-AA7E-DCB49B1521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7938" y="4111625"/>
              <a:ext cx="1587" cy="28575"/>
            </a:xfrm>
            <a:custGeom>
              <a:avLst/>
              <a:gdLst>
                <a:gd name="T0" fmla="*/ 0 w 1"/>
                <a:gd name="T1" fmla="*/ 0 h 18"/>
                <a:gd name="T2" fmla="*/ 1 w 1"/>
                <a:gd name="T3" fmla="*/ 18 h 18"/>
                <a:gd name="T4" fmla="*/ 0 w 1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8">
                  <a:moveTo>
                    <a:pt x="0" y="0"/>
                  </a:moveTo>
                  <a:lnTo>
                    <a:pt x="1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8" name="Freeform 69">
              <a:extLst>
                <a:ext uri="{FF2B5EF4-FFF2-40B4-BE49-F238E27FC236}">
                  <a16:creationId xmlns:a16="http://schemas.microsoft.com/office/drawing/2014/main" id="{BA85A75A-34ED-42BF-ADC0-A708C9801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7938" y="4111625"/>
              <a:ext cx="1587" cy="28575"/>
            </a:xfrm>
            <a:custGeom>
              <a:avLst/>
              <a:gdLst>
                <a:gd name="T0" fmla="*/ 0 w 1"/>
                <a:gd name="T1" fmla="*/ 0 h 18"/>
                <a:gd name="T2" fmla="*/ 1 w 1"/>
                <a:gd name="T3" fmla="*/ 18 h 18"/>
                <a:gd name="T4" fmla="*/ 0 w 1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8">
                  <a:moveTo>
                    <a:pt x="0" y="0"/>
                  </a:moveTo>
                  <a:lnTo>
                    <a:pt x="1" y="1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9" name="Freeform 70">
              <a:extLst>
                <a:ext uri="{FF2B5EF4-FFF2-40B4-BE49-F238E27FC236}">
                  <a16:creationId xmlns:a16="http://schemas.microsoft.com/office/drawing/2014/main" id="{FB8BA47B-E86D-4B89-AE98-0781E6480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4157663"/>
              <a:ext cx="0" cy="30162"/>
            </a:xfrm>
            <a:custGeom>
              <a:avLst/>
              <a:gdLst>
                <a:gd name="T0" fmla="*/ 0 h 19"/>
                <a:gd name="T1" fmla="*/ 19 h 19"/>
                <a:gd name="T2" fmla="*/ 0 h 1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9">
                  <a:moveTo>
                    <a:pt x="0" y="0"/>
                  </a:moveTo>
                  <a:lnTo>
                    <a:pt x="0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0" name="Freeform 71">
              <a:extLst>
                <a:ext uri="{FF2B5EF4-FFF2-40B4-BE49-F238E27FC236}">
                  <a16:creationId xmlns:a16="http://schemas.microsoft.com/office/drawing/2014/main" id="{FA9F6402-604C-4962-8B05-3FF23FA78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4157663"/>
              <a:ext cx="0" cy="30162"/>
            </a:xfrm>
            <a:custGeom>
              <a:avLst/>
              <a:gdLst>
                <a:gd name="T0" fmla="*/ 0 h 19"/>
                <a:gd name="T1" fmla="*/ 19 h 19"/>
                <a:gd name="T2" fmla="*/ 0 h 1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9">
                  <a:moveTo>
                    <a:pt x="0" y="0"/>
                  </a:moveTo>
                  <a:lnTo>
                    <a:pt x="0" y="1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1" name="Freeform 72">
              <a:extLst>
                <a:ext uri="{FF2B5EF4-FFF2-40B4-BE49-F238E27FC236}">
                  <a16:creationId xmlns:a16="http://schemas.microsoft.com/office/drawing/2014/main" id="{096926FB-C85D-43AD-A523-5BE848DAA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7863" y="3460750"/>
              <a:ext cx="509587" cy="382587"/>
            </a:xfrm>
            <a:custGeom>
              <a:avLst/>
              <a:gdLst>
                <a:gd name="T0" fmla="*/ 156 w 345"/>
                <a:gd name="T1" fmla="*/ 33 h 260"/>
                <a:gd name="T2" fmla="*/ 169 w 345"/>
                <a:gd name="T3" fmla="*/ 18 h 260"/>
                <a:gd name="T4" fmla="*/ 178 w 345"/>
                <a:gd name="T5" fmla="*/ 10 h 260"/>
                <a:gd name="T6" fmla="*/ 198 w 345"/>
                <a:gd name="T7" fmla="*/ 6 h 260"/>
                <a:gd name="T8" fmla="*/ 345 w 345"/>
                <a:gd name="T9" fmla="*/ 0 h 260"/>
                <a:gd name="T10" fmla="*/ 272 w 345"/>
                <a:gd name="T11" fmla="*/ 78 h 260"/>
                <a:gd name="T12" fmla="*/ 212 w 345"/>
                <a:gd name="T13" fmla="*/ 78 h 260"/>
                <a:gd name="T14" fmla="*/ 118 w 345"/>
                <a:gd name="T15" fmla="*/ 185 h 260"/>
                <a:gd name="T16" fmla="*/ 119 w 345"/>
                <a:gd name="T17" fmla="*/ 199 h 260"/>
                <a:gd name="T18" fmla="*/ 100 w 345"/>
                <a:gd name="T19" fmla="*/ 244 h 260"/>
                <a:gd name="T20" fmla="*/ 97 w 345"/>
                <a:gd name="T21" fmla="*/ 251 h 260"/>
                <a:gd name="T22" fmla="*/ 88 w 345"/>
                <a:gd name="T23" fmla="*/ 230 h 260"/>
                <a:gd name="T24" fmla="*/ 89 w 345"/>
                <a:gd name="T25" fmla="*/ 229 h 260"/>
                <a:gd name="T26" fmla="*/ 89 w 345"/>
                <a:gd name="T27" fmla="*/ 229 h 260"/>
                <a:gd name="T28" fmla="*/ 95 w 345"/>
                <a:gd name="T29" fmla="*/ 214 h 260"/>
                <a:gd name="T30" fmla="*/ 61 w 345"/>
                <a:gd name="T31" fmla="*/ 255 h 260"/>
                <a:gd name="T32" fmla="*/ 61 w 345"/>
                <a:gd name="T33" fmla="*/ 255 h 260"/>
                <a:gd name="T34" fmla="*/ 46 w 345"/>
                <a:gd name="T35" fmla="*/ 256 h 260"/>
                <a:gd name="T36" fmla="*/ 42 w 345"/>
                <a:gd name="T37" fmla="*/ 249 h 260"/>
                <a:gd name="T38" fmla="*/ 27 w 345"/>
                <a:gd name="T39" fmla="*/ 249 h 260"/>
                <a:gd name="T40" fmla="*/ 25 w 345"/>
                <a:gd name="T41" fmla="*/ 236 h 260"/>
                <a:gd name="T42" fmla="*/ 15 w 345"/>
                <a:gd name="T43" fmla="*/ 233 h 260"/>
                <a:gd name="T44" fmla="*/ 12 w 345"/>
                <a:gd name="T45" fmla="*/ 221 h 260"/>
                <a:gd name="T46" fmla="*/ 5 w 345"/>
                <a:gd name="T47" fmla="*/ 218 h 260"/>
                <a:gd name="T48" fmla="*/ 4 w 345"/>
                <a:gd name="T49" fmla="*/ 202 h 260"/>
                <a:gd name="T50" fmla="*/ 5 w 345"/>
                <a:gd name="T51" fmla="*/ 202 h 260"/>
                <a:gd name="T52" fmla="*/ 5 w 345"/>
                <a:gd name="T53" fmla="*/ 201 h 260"/>
                <a:gd name="T54" fmla="*/ 34 w 345"/>
                <a:gd name="T55" fmla="*/ 171 h 260"/>
                <a:gd name="T56" fmla="*/ 156 w 345"/>
                <a:gd name="T57" fmla="*/ 3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5" h="260">
                  <a:moveTo>
                    <a:pt x="156" y="33"/>
                  </a:moveTo>
                  <a:cubicBezTo>
                    <a:pt x="169" y="18"/>
                    <a:pt x="169" y="18"/>
                    <a:pt x="169" y="18"/>
                  </a:cubicBezTo>
                  <a:cubicBezTo>
                    <a:pt x="172" y="15"/>
                    <a:pt x="175" y="12"/>
                    <a:pt x="178" y="10"/>
                  </a:cubicBezTo>
                  <a:cubicBezTo>
                    <a:pt x="184" y="7"/>
                    <a:pt x="191" y="5"/>
                    <a:pt x="198" y="6"/>
                  </a:cubicBezTo>
                  <a:cubicBezTo>
                    <a:pt x="345" y="0"/>
                    <a:pt x="345" y="0"/>
                    <a:pt x="345" y="0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12" y="78"/>
                    <a:pt x="212" y="78"/>
                    <a:pt x="212" y="78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9" y="191"/>
                    <a:pt x="120" y="196"/>
                    <a:pt x="119" y="199"/>
                  </a:cubicBezTo>
                  <a:cubicBezTo>
                    <a:pt x="113" y="217"/>
                    <a:pt x="104" y="235"/>
                    <a:pt x="100" y="244"/>
                  </a:cubicBezTo>
                  <a:cubicBezTo>
                    <a:pt x="97" y="251"/>
                    <a:pt x="97" y="251"/>
                    <a:pt x="97" y="251"/>
                  </a:cubicBezTo>
                  <a:cubicBezTo>
                    <a:pt x="89" y="248"/>
                    <a:pt x="85" y="238"/>
                    <a:pt x="88" y="230"/>
                  </a:cubicBezTo>
                  <a:cubicBezTo>
                    <a:pt x="89" y="229"/>
                    <a:pt x="89" y="229"/>
                    <a:pt x="89" y="229"/>
                  </a:cubicBezTo>
                  <a:cubicBezTo>
                    <a:pt x="89" y="229"/>
                    <a:pt x="89" y="229"/>
                    <a:pt x="89" y="229"/>
                  </a:cubicBezTo>
                  <a:cubicBezTo>
                    <a:pt x="95" y="214"/>
                    <a:pt x="95" y="214"/>
                    <a:pt x="95" y="214"/>
                  </a:cubicBezTo>
                  <a:cubicBezTo>
                    <a:pt x="61" y="255"/>
                    <a:pt x="61" y="255"/>
                    <a:pt x="61" y="255"/>
                  </a:cubicBezTo>
                  <a:cubicBezTo>
                    <a:pt x="61" y="255"/>
                    <a:pt x="61" y="255"/>
                    <a:pt x="61" y="255"/>
                  </a:cubicBezTo>
                  <a:cubicBezTo>
                    <a:pt x="57" y="260"/>
                    <a:pt x="50" y="260"/>
                    <a:pt x="46" y="256"/>
                  </a:cubicBezTo>
                  <a:cubicBezTo>
                    <a:pt x="44" y="254"/>
                    <a:pt x="42" y="252"/>
                    <a:pt x="42" y="249"/>
                  </a:cubicBezTo>
                  <a:cubicBezTo>
                    <a:pt x="38" y="253"/>
                    <a:pt x="32" y="253"/>
                    <a:pt x="27" y="249"/>
                  </a:cubicBezTo>
                  <a:cubicBezTo>
                    <a:pt x="24" y="246"/>
                    <a:pt x="23" y="240"/>
                    <a:pt x="25" y="236"/>
                  </a:cubicBezTo>
                  <a:cubicBezTo>
                    <a:pt x="21" y="237"/>
                    <a:pt x="18" y="236"/>
                    <a:pt x="15" y="233"/>
                  </a:cubicBezTo>
                  <a:cubicBezTo>
                    <a:pt x="11" y="230"/>
                    <a:pt x="10" y="225"/>
                    <a:pt x="12" y="221"/>
                  </a:cubicBezTo>
                  <a:cubicBezTo>
                    <a:pt x="10" y="220"/>
                    <a:pt x="7" y="220"/>
                    <a:pt x="5" y="218"/>
                  </a:cubicBezTo>
                  <a:cubicBezTo>
                    <a:pt x="1" y="214"/>
                    <a:pt x="0" y="206"/>
                    <a:pt x="4" y="202"/>
                  </a:cubicBezTo>
                  <a:cubicBezTo>
                    <a:pt x="5" y="202"/>
                    <a:pt x="5" y="202"/>
                    <a:pt x="5" y="202"/>
                  </a:cubicBezTo>
                  <a:cubicBezTo>
                    <a:pt x="5" y="201"/>
                    <a:pt x="5" y="201"/>
                    <a:pt x="5" y="20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156" y="33"/>
                    <a:pt x="156" y="33"/>
                    <a:pt x="156" y="33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2" name="Freeform 73">
              <a:extLst>
                <a:ext uri="{FF2B5EF4-FFF2-40B4-BE49-F238E27FC236}">
                  <a16:creationId xmlns:a16="http://schemas.microsoft.com/office/drawing/2014/main" id="{0C7A25C1-3F0D-4DBA-AEEE-9FFDC71AA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7863" y="3656013"/>
              <a:ext cx="187325" cy="187325"/>
            </a:xfrm>
            <a:custGeom>
              <a:avLst/>
              <a:gdLst>
                <a:gd name="T0" fmla="*/ 67 w 127"/>
                <a:gd name="T1" fmla="*/ 0 h 127"/>
                <a:gd name="T2" fmla="*/ 34 w 127"/>
                <a:gd name="T3" fmla="*/ 38 h 127"/>
                <a:gd name="T4" fmla="*/ 5 w 127"/>
                <a:gd name="T5" fmla="*/ 68 h 127"/>
                <a:gd name="T6" fmla="*/ 5 w 127"/>
                <a:gd name="T7" fmla="*/ 69 h 127"/>
                <a:gd name="T8" fmla="*/ 4 w 127"/>
                <a:gd name="T9" fmla="*/ 69 h 127"/>
                <a:gd name="T10" fmla="*/ 5 w 127"/>
                <a:gd name="T11" fmla="*/ 85 h 127"/>
                <a:gd name="T12" fmla="*/ 12 w 127"/>
                <a:gd name="T13" fmla="*/ 88 h 127"/>
                <a:gd name="T14" fmla="*/ 15 w 127"/>
                <a:gd name="T15" fmla="*/ 100 h 127"/>
                <a:gd name="T16" fmla="*/ 25 w 127"/>
                <a:gd name="T17" fmla="*/ 103 h 127"/>
                <a:gd name="T18" fmla="*/ 27 w 127"/>
                <a:gd name="T19" fmla="*/ 116 h 127"/>
                <a:gd name="T20" fmla="*/ 42 w 127"/>
                <a:gd name="T21" fmla="*/ 116 h 127"/>
                <a:gd name="T22" fmla="*/ 46 w 127"/>
                <a:gd name="T23" fmla="*/ 123 h 127"/>
                <a:gd name="T24" fmla="*/ 61 w 127"/>
                <a:gd name="T25" fmla="*/ 122 h 127"/>
                <a:gd name="T26" fmla="*/ 61 w 127"/>
                <a:gd name="T27" fmla="*/ 122 h 127"/>
                <a:gd name="T28" fmla="*/ 95 w 127"/>
                <a:gd name="T29" fmla="*/ 81 h 127"/>
                <a:gd name="T30" fmla="*/ 89 w 127"/>
                <a:gd name="T31" fmla="*/ 96 h 127"/>
                <a:gd name="T32" fmla="*/ 89 w 127"/>
                <a:gd name="T33" fmla="*/ 96 h 127"/>
                <a:gd name="T34" fmla="*/ 88 w 127"/>
                <a:gd name="T35" fmla="*/ 97 h 127"/>
                <a:gd name="T36" fmla="*/ 97 w 127"/>
                <a:gd name="T37" fmla="*/ 118 h 127"/>
                <a:gd name="T38" fmla="*/ 100 w 127"/>
                <a:gd name="T39" fmla="*/ 111 h 127"/>
                <a:gd name="T40" fmla="*/ 119 w 127"/>
                <a:gd name="T41" fmla="*/ 66 h 127"/>
                <a:gd name="T42" fmla="*/ 118 w 127"/>
                <a:gd name="T43" fmla="*/ 52 h 127"/>
                <a:gd name="T44" fmla="*/ 127 w 127"/>
                <a:gd name="T45" fmla="*/ 41 h 127"/>
                <a:gd name="T46" fmla="*/ 67 w 127"/>
                <a:gd name="T4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7" h="127">
                  <a:moveTo>
                    <a:pt x="67" y="0"/>
                  </a:moveTo>
                  <a:cubicBezTo>
                    <a:pt x="34" y="38"/>
                    <a:pt x="34" y="38"/>
                    <a:pt x="34" y="3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0" y="73"/>
                    <a:pt x="1" y="81"/>
                    <a:pt x="5" y="85"/>
                  </a:cubicBezTo>
                  <a:cubicBezTo>
                    <a:pt x="7" y="87"/>
                    <a:pt x="10" y="87"/>
                    <a:pt x="12" y="88"/>
                  </a:cubicBezTo>
                  <a:cubicBezTo>
                    <a:pt x="10" y="92"/>
                    <a:pt x="11" y="97"/>
                    <a:pt x="15" y="100"/>
                  </a:cubicBezTo>
                  <a:cubicBezTo>
                    <a:pt x="18" y="103"/>
                    <a:pt x="21" y="104"/>
                    <a:pt x="25" y="103"/>
                  </a:cubicBezTo>
                  <a:cubicBezTo>
                    <a:pt x="23" y="107"/>
                    <a:pt x="24" y="113"/>
                    <a:pt x="27" y="116"/>
                  </a:cubicBezTo>
                  <a:cubicBezTo>
                    <a:pt x="32" y="120"/>
                    <a:pt x="38" y="120"/>
                    <a:pt x="42" y="116"/>
                  </a:cubicBezTo>
                  <a:cubicBezTo>
                    <a:pt x="42" y="119"/>
                    <a:pt x="44" y="121"/>
                    <a:pt x="46" y="123"/>
                  </a:cubicBezTo>
                  <a:cubicBezTo>
                    <a:pt x="50" y="127"/>
                    <a:pt x="57" y="127"/>
                    <a:pt x="61" y="122"/>
                  </a:cubicBezTo>
                  <a:cubicBezTo>
                    <a:pt x="61" y="122"/>
                    <a:pt x="61" y="122"/>
                    <a:pt x="61" y="122"/>
                  </a:cubicBezTo>
                  <a:cubicBezTo>
                    <a:pt x="95" y="81"/>
                    <a:pt x="95" y="81"/>
                    <a:pt x="95" y="81"/>
                  </a:cubicBezTo>
                  <a:cubicBezTo>
                    <a:pt x="89" y="96"/>
                    <a:pt x="89" y="96"/>
                    <a:pt x="89" y="96"/>
                  </a:cubicBezTo>
                  <a:cubicBezTo>
                    <a:pt x="89" y="96"/>
                    <a:pt x="89" y="96"/>
                    <a:pt x="89" y="96"/>
                  </a:cubicBezTo>
                  <a:cubicBezTo>
                    <a:pt x="88" y="97"/>
                    <a:pt x="88" y="97"/>
                    <a:pt x="88" y="97"/>
                  </a:cubicBezTo>
                  <a:cubicBezTo>
                    <a:pt x="85" y="105"/>
                    <a:pt x="89" y="115"/>
                    <a:pt x="97" y="118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4" y="102"/>
                    <a:pt x="113" y="84"/>
                    <a:pt x="119" y="66"/>
                  </a:cubicBezTo>
                  <a:cubicBezTo>
                    <a:pt x="120" y="63"/>
                    <a:pt x="119" y="58"/>
                    <a:pt x="118" y="52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67" y="0"/>
                    <a:pt x="67" y="0"/>
                    <a:pt x="6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3" name="Freeform 74">
              <a:extLst>
                <a:ext uri="{FF2B5EF4-FFF2-40B4-BE49-F238E27FC236}">
                  <a16:creationId xmlns:a16="http://schemas.microsoft.com/office/drawing/2014/main" id="{170AA901-127C-4FA0-A72C-060490866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0" y="3622675"/>
              <a:ext cx="134937" cy="103187"/>
            </a:xfrm>
            <a:custGeom>
              <a:avLst/>
              <a:gdLst>
                <a:gd name="T0" fmla="*/ 74 w 85"/>
                <a:gd name="T1" fmla="*/ 65 h 65"/>
                <a:gd name="T2" fmla="*/ 0 w 85"/>
                <a:gd name="T3" fmla="*/ 15 h 65"/>
                <a:gd name="T4" fmla="*/ 10 w 85"/>
                <a:gd name="T5" fmla="*/ 0 h 65"/>
                <a:gd name="T6" fmla="*/ 85 w 85"/>
                <a:gd name="T7" fmla="*/ 51 h 65"/>
                <a:gd name="T8" fmla="*/ 74 w 85"/>
                <a:gd name="T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65">
                  <a:moveTo>
                    <a:pt x="74" y="65"/>
                  </a:moveTo>
                  <a:lnTo>
                    <a:pt x="0" y="15"/>
                  </a:lnTo>
                  <a:lnTo>
                    <a:pt x="10" y="0"/>
                  </a:lnTo>
                  <a:lnTo>
                    <a:pt x="85" y="51"/>
                  </a:lnTo>
                  <a:lnTo>
                    <a:pt x="74" y="65"/>
                  </a:lnTo>
                  <a:close/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4" name="Freeform 75">
              <a:extLst>
                <a:ext uri="{FF2B5EF4-FFF2-40B4-BE49-F238E27FC236}">
                  <a16:creationId xmlns:a16="http://schemas.microsoft.com/office/drawing/2014/main" id="{BCB5B15E-0B1D-403F-B6C0-F133D0FF0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0" y="3622675"/>
              <a:ext cx="134937" cy="103187"/>
            </a:xfrm>
            <a:custGeom>
              <a:avLst/>
              <a:gdLst>
                <a:gd name="T0" fmla="*/ 74 w 85"/>
                <a:gd name="T1" fmla="*/ 65 h 65"/>
                <a:gd name="T2" fmla="*/ 0 w 85"/>
                <a:gd name="T3" fmla="*/ 15 h 65"/>
                <a:gd name="T4" fmla="*/ 10 w 85"/>
                <a:gd name="T5" fmla="*/ 0 h 65"/>
                <a:gd name="T6" fmla="*/ 85 w 85"/>
                <a:gd name="T7" fmla="*/ 51 h 65"/>
                <a:gd name="T8" fmla="*/ 74 w 85"/>
                <a:gd name="T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65">
                  <a:moveTo>
                    <a:pt x="74" y="65"/>
                  </a:moveTo>
                  <a:lnTo>
                    <a:pt x="0" y="15"/>
                  </a:lnTo>
                  <a:lnTo>
                    <a:pt x="10" y="0"/>
                  </a:lnTo>
                  <a:lnTo>
                    <a:pt x="85" y="51"/>
                  </a:lnTo>
                  <a:lnTo>
                    <a:pt x="74" y="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5" name="Freeform 76">
              <a:extLst>
                <a:ext uri="{FF2B5EF4-FFF2-40B4-BE49-F238E27FC236}">
                  <a16:creationId xmlns:a16="http://schemas.microsoft.com/office/drawing/2014/main" id="{54FC9365-B5A8-4CEB-87A3-A7A5736674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6150" y="3435350"/>
              <a:ext cx="919162" cy="479425"/>
            </a:xfrm>
            <a:custGeom>
              <a:avLst/>
              <a:gdLst>
                <a:gd name="T0" fmla="*/ 586 w 621"/>
                <a:gd name="T1" fmla="*/ 39 h 326"/>
                <a:gd name="T2" fmla="*/ 463 w 621"/>
                <a:gd name="T3" fmla="*/ 116 h 326"/>
                <a:gd name="T4" fmla="*/ 336 w 621"/>
                <a:gd name="T5" fmla="*/ 70 h 326"/>
                <a:gd name="T6" fmla="*/ 196 w 621"/>
                <a:gd name="T7" fmla="*/ 0 h 326"/>
                <a:gd name="T8" fmla="*/ 127 w 621"/>
                <a:gd name="T9" fmla="*/ 32 h 326"/>
                <a:gd name="T10" fmla="*/ 0 w 621"/>
                <a:gd name="T11" fmla="*/ 232 h 326"/>
                <a:gd name="T12" fmla="*/ 231 w 621"/>
                <a:gd name="T13" fmla="*/ 326 h 326"/>
                <a:gd name="T14" fmla="*/ 312 w 621"/>
                <a:gd name="T15" fmla="*/ 163 h 326"/>
                <a:gd name="T16" fmla="*/ 454 w 621"/>
                <a:gd name="T17" fmla="*/ 195 h 326"/>
                <a:gd name="T18" fmla="*/ 476 w 621"/>
                <a:gd name="T19" fmla="*/ 197 h 326"/>
                <a:gd name="T20" fmla="*/ 488 w 621"/>
                <a:gd name="T21" fmla="*/ 192 h 326"/>
                <a:gd name="T22" fmla="*/ 621 w 621"/>
                <a:gd name="T23" fmla="*/ 109 h 326"/>
                <a:gd name="T24" fmla="*/ 586 w 621"/>
                <a:gd name="T25" fmla="*/ 39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1" h="326">
                  <a:moveTo>
                    <a:pt x="586" y="39"/>
                  </a:moveTo>
                  <a:cubicBezTo>
                    <a:pt x="463" y="116"/>
                    <a:pt x="463" y="116"/>
                    <a:pt x="463" y="116"/>
                  </a:cubicBezTo>
                  <a:cubicBezTo>
                    <a:pt x="336" y="70"/>
                    <a:pt x="336" y="70"/>
                    <a:pt x="336" y="70"/>
                  </a:cubicBezTo>
                  <a:cubicBezTo>
                    <a:pt x="263" y="52"/>
                    <a:pt x="233" y="55"/>
                    <a:pt x="196" y="0"/>
                  </a:cubicBezTo>
                  <a:cubicBezTo>
                    <a:pt x="177" y="12"/>
                    <a:pt x="147" y="8"/>
                    <a:pt x="127" y="32"/>
                  </a:cubicBezTo>
                  <a:cubicBezTo>
                    <a:pt x="78" y="89"/>
                    <a:pt x="53" y="179"/>
                    <a:pt x="0" y="232"/>
                  </a:cubicBezTo>
                  <a:cubicBezTo>
                    <a:pt x="37" y="242"/>
                    <a:pt x="191" y="320"/>
                    <a:pt x="231" y="326"/>
                  </a:cubicBezTo>
                  <a:cubicBezTo>
                    <a:pt x="247" y="286"/>
                    <a:pt x="268" y="230"/>
                    <a:pt x="312" y="163"/>
                  </a:cubicBezTo>
                  <a:cubicBezTo>
                    <a:pt x="454" y="195"/>
                    <a:pt x="454" y="195"/>
                    <a:pt x="454" y="195"/>
                  </a:cubicBezTo>
                  <a:cubicBezTo>
                    <a:pt x="461" y="198"/>
                    <a:pt x="469" y="198"/>
                    <a:pt x="476" y="197"/>
                  </a:cubicBezTo>
                  <a:cubicBezTo>
                    <a:pt x="480" y="196"/>
                    <a:pt x="484" y="194"/>
                    <a:pt x="488" y="192"/>
                  </a:cubicBezTo>
                  <a:cubicBezTo>
                    <a:pt x="621" y="109"/>
                    <a:pt x="621" y="109"/>
                    <a:pt x="621" y="109"/>
                  </a:cubicBezTo>
                  <a:cubicBezTo>
                    <a:pt x="586" y="39"/>
                    <a:pt x="586" y="39"/>
                    <a:pt x="586" y="39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6" name="Freeform 77">
              <a:extLst>
                <a:ext uri="{FF2B5EF4-FFF2-40B4-BE49-F238E27FC236}">
                  <a16:creationId xmlns:a16="http://schemas.microsoft.com/office/drawing/2014/main" id="{0956A907-DB39-40D3-9A80-5043A2C4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6525" y="3578225"/>
              <a:ext cx="458787" cy="147637"/>
            </a:xfrm>
            <a:custGeom>
              <a:avLst/>
              <a:gdLst>
                <a:gd name="T0" fmla="*/ 303 w 309"/>
                <a:gd name="T1" fmla="*/ 0 h 101"/>
                <a:gd name="T2" fmla="*/ 174 w 309"/>
                <a:gd name="T3" fmla="*/ 80 h 101"/>
                <a:gd name="T4" fmla="*/ 162 w 309"/>
                <a:gd name="T5" fmla="*/ 85 h 101"/>
                <a:gd name="T6" fmla="*/ 153 w 309"/>
                <a:gd name="T7" fmla="*/ 86 h 101"/>
                <a:gd name="T8" fmla="*/ 140 w 309"/>
                <a:gd name="T9" fmla="*/ 84 h 101"/>
                <a:gd name="T10" fmla="*/ 7 w 309"/>
                <a:gd name="T11" fmla="*/ 54 h 101"/>
                <a:gd name="T12" fmla="*/ 0 w 309"/>
                <a:gd name="T13" fmla="*/ 66 h 101"/>
                <a:gd name="T14" fmla="*/ 142 w 309"/>
                <a:gd name="T15" fmla="*/ 98 h 101"/>
                <a:gd name="T16" fmla="*/ 155 w 309"/>
                <a:gd name="T17" fmla="*/ 101 h 101"/>
                <a:gd name="T18" fmla="*/ 164 w 309"/>
                <a:gd name="T19" fmla="*/ 100 h 101"/>
                <a:gd name="T20" fmla="*/ 176 w 309"/>
                <a:gd name="T21" fmla="*/ 95 h 101"/>
                <a:gd name="T22" fmla="*/ 309 w 309"/>
                <a:gd name="T23" fmla="*/ 12 h 101"/>
                <a:gd name="T24" fmla="*/ 303 w 309"/>
                <a:gd name="T2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9" h="101">
                  <a:moveTo>
                    <a:pt x="303" y="0"/>
                  </a:moveTo>
                  <a:cubicBezTo>
                    <a:pt x="174" y="80"/>
                    <a:pt x="174" y="80"/>
                    <a:pt x="174" y="80"/>
                  </a:cubicBezTo>
                  <a:cubicBezTo>
                    <a:pt x="170" y="83"/>
                    <a:pt x="166" y="84"/>
                    <a:pt x="162" y="85"/>
                  </a:cubicBezTo>
                  <a:cubicBezTo>
                    <a:pt x="159" y="86"/>
                    <a:pt x="156" y="86"/>
                    <a:pt x="153" y="86"/>
                  </a:cubicBezTo>
                  <a:cubicBezTo>
                    <a:pt x="149" y="86"/>
                    <a:pt x="144" y="85"/>
                    <a:pt x="140" y="8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42" y="98"/>
                    <a:pt x="142" y="98"/>
                    <a:pt x="142" y="98"/>
                  </a:cubicBezTo>
                  <a:cubicBezTo>
                    <a:pt x="147" y="100"/>
                    <a:pt x="151" y="101"/>
                    <a:pt x="155" y="101"/>
                  </a:cubicBezTo>
                  <a:cubicBezTo>
                    <a:pt x="158" y="101"/>
                    <a:pt x="161" y="100"/>
                    <a:pt x="164" y="100"/>
                  </a:cubicBezTo>
                  <a:cubicBezTo>
                    <a:pt x="168" y="99"/>
                    <a:pt x="172" y="97"/>
                    <a:pt x="176" y="95"/>
                  </a:cubicBezTo>
                  <a:cubicBezTo>
                    <a:pt x="309" y="12"/>
                    <a:pt x="309" y="12"/>
                    <a:pt x="309" y="12"/>
                  </a:cubicBezTo>
                  <a:cubicBezTo>
                    <a:pt x="303" y="0"/>
                    <a:pt x="303" y="0"/>
                    <a:pt x="303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7" name="Freeform 78">
              <a:extLst>
                <a:ext uri="{FF2B5EF4-FFF2-40B4-BE49-F238E27FC236}">
                  <a16:creationId xmlns:a16="http://schemas.microsoft.com/office/drawing/2014/main" id="{246BA03A-5158-4854-AFF2-6686CA1470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4252913"/>
              <a:ext cx="0" cy="25400"/>
            </a:xfrm>
            <a:custGeom>
              <a:avLst/>
              <a:gdLst>
                <a:gd name="T0" fmla="*/ 0 h 16"/>
                <a:gd name="T1" fmla="*/ 0 h 16"/>
                <a:gd name="T2" fmla="*/ 16 h 16"/>
                <a:gd name="T3" fmla="*/ 11 h 16"/>
                <a:gd name="T4" fmla="*/ 0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6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D33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8" name="Freeform 79">
              <a:extLst>
                <a:ext uri="{FF2B5EF4-FFF2-40B4-BE49-F238E27FC236}">
                  <a16:creationId xmlns:a16="http://schemas.microsoft.com/office/drawing/2014/main" id="{C6AE06EA-AE88-40FD-851C-CA899D337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4252913"/>
              <a:ext cx="0" cy="25400"/>
            </a:xfrm>
            <a:custGeom>
              <a:avLst/>
              <a:gdLst>
                <a:gd name="T0" fmla="*/ 0 h 16"/>
                <a:gd name="T1" fmla="*/ 0 h 16"/>
                <a:gd name="T2" fmla="*/ 16 h 16"/>
                <a:gd name="T3" fmla="*/ 11 h 16"/>
                <a:gd name="T4" fmla="*/ 0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6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9" name="Freeform 80">
              <a:extLst>
                <a:ext uri="{FF2B5EF4-FFF2-40B4-BE49-F238E27FC236}">
                  <a16:creationId xmlns:a16="http://schemas.microsoft.com/office/drawing/2014/main" id="{EFF50C9A-232E-4EA4-8D31-F8C7CAB1F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7450" y="3930650"/>
              <a:ext cx="93662" cy="401637"/>
            </a:xfrm>
            <a:custGeom>
              <a:avLst/>
              <a:gdLst>
                <a:gd name="T0" fmla="*/ 41 w 64"/>
                <a:gd name="T1" fmla="*/ 0 h 273"/>
                <a:gd name="T2" fmla="*/ 42 w 64"/>
                <a:gd name="T3" fmla="*/ 120 h 273"/>
                <a:gd name="T4" fmla="*/ 51 w 64"/>
                <a:gd name="T5" fmla="*/ 127 h 273"/>
                <a:gd name="T6" fmla="*/ 49 w 64"/>
                <a:gd name="T7" fmla="*/ 129 h 273"/>
                <a:gd name="T8" fmla="*/ 41 w 64"/>
                <a:gd name="T9" fmla="*/ 123 h 273"/>
                <a:gd name="T10" fmla="*/ 12 w 64"/>
                <a:gd name="T11" fmla="*/ 123 h 273"/>
                <a:gd name="T12" fmla="*/ 0 w 64"/>
                <a:gd name="T13" fmla="*/ 134 h 273"/>
                <a:gd name="T14" fmla="*/ 0 w 64"/>
                <a:gd name="T15" fmla="*/ 220 h 273"/>
                <a:gd name="T16" fmla="*/ 12 w 64"/>
                <a:gd name="T17" fmla="*/ 231 h 273"/>
                <a:gd name="T18" fmla="*/ 43 w 64"/>
                <a:gd name="T19" fmla="*/ 231 h 273"/>
                <a:gd name="T20" fmla="*/ 43 w 64"/>
                <a:gd name="T21" fmla="*/ 273 h 273"/>
                <a:gd name="T22" fmla="*/ 43 w 64"/>
                <a:gd name="T23" fmla="*/ 273 h 273"/>
                <a:gd name="T24" fmla="*/ 43 w 64"/>
                <a:gd name="T25" fmla="*/ 273 h 273"/>
                <a:gd name="T26" fmla="*/ 64 w 64"/>
                <a:gd name="T27" fmla="*/ 266 h 273"/>
                <a:gd name="T28" fmla="*/ 63 w 64"/>
                <a:gd name="T29" fmla="*/ 237 h 273"/>
                <a:gd name="T30" fmla="*/ 63 w 64"/>
                <a:gd name="T31" fmla="*/ 219 h 273"/>
                <a:gd name="T32" fmla="*/ 21 w 64"/>
                <a:gd name="T33" fmla="*/ 219 h 273"/>
                <a:gd name="T34" fmla="*/ 11 w 64"/>
                <a:gd name="T35" fmla="*/ 209 h 273"/>
                <a:gd name="T36" fmla="*/ 21 w 64"/>
                <a:gd name="T37" fmla="*/ 199 h 273"/>
                <a:gd name="T38" fmla="*/ 63 w 64"/>
                <a:gd name="T39" fmla="*/ 199 h 273"/>
                <a:gd name="T40" fmla="*/ 63 w 64"/>
                <a:gd name="T41" fmla="*/ 187 h 273"/>
                <a:gd name="T42" fmla="*/ 21 w 64"/>
                <a:gd name="T43" fmla="*/ 187 h 273"/>
                <a:gd name="T44" fmla="*/ 11 w 64"/>
                <a:gd name="T45" fmla="*/ 177 h 273"/>
                <a:gd name="T46" fmla="*/ 21 w 64"/>
                <a:gd name="T47" fmla="*/ 167 h 273"/>
                <a:gd name="T48" fmla="*/ 63 w 64"/>
                <a:gd name="T49" fmla="*/ 167 h 273"/>
                <a:gd name="T50" fmla="*/ 63 w 64"/>
                <a:gd name="T51" fmla="*/ 155 h 273"/>
                <a:gd name="T52" fmla="*/ 21 w 64"/>
                <a:gd name="T53" fmla="*/ 155 h 273"/>
                <a:gd name="T54" fmla="*/ 11 w 64"/>
                <a:gd name="T55" fmla="*/ 145 h 273"/>
                <a:gd name="T56" fmla="*/ 21 w 64"/>
                <a:gd name="T57" fmla="*/ 135 h 273"/>
                <a:gd name="T58" fmla="*/ 59 w 64"/>
                <a:gd name="T59" fmla="*/ 135 h 273"/>
                <a:gd name="T60" fmla="*/ 56 w 64"/>
                <a:gd name="T61" fmla="*/ 133 h 273"/>
                <a:gd name="T62" fmla="*/ 57 w 64"/>
                <a:gd name="T63" fmla="*/ 131 h 273"/>
                <a:gd name="T64" fmla="*/ 62 w 64"/>
                <a:gd name="T65" fmla="*/ 135 h 273"/>
                <a:gd name="T66" fmla="*/ 62 w 64"/>
                <a:gd name="T67" fmla="*/ 123 h 273"/>
                <a:gd name="T68" fmla="*/ 61 w 64"/>
                <a:gd name="T69" fmla="*/ 9 h 273"/>
                <a:gd name="T70" fmla="*/ 61 w 64"/>
                <a:gd name="T71" fmla="*/ 9 h 273"/>
                <a:gd name="T72" fmla="*/ 41 w 64"/>
                <a:gd name="T73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" h="273">
                  <a:moveTo>
                    <a:pt x="41" y="0"/>
                  </a:moveTo>
                  <a:cubicBezTo>
                    <a:pt x="42" y="120"/>
                    <a:pt x="42" y="120"/>
                    <a:pt x="42" y="120"/>
                  </a:cubicBezTo>
                  <a:cubicBezTo>
                    <a:pt x="45" y="122"/>
                    <a:pt x="48" y="125"/>
                    <a:pt x="51" y="127"/>
                  </a:cubicBezTo>
                  <a:cubicBezTo>
                    <a:pt x="49" y="129"/>
                    <a:pt x="49" y="129"/>
                    <a:pt x="49" y="129"/>
                  </a:cubicBezTo>
                  <a:cubicBezTo>
                    <a:pt x="47" y="127"/>
                    <a:pt x="44" y="125"/>
                    <a:pt x="41" y="123"/>
                  </a:cubicBezTo>
                  <a:cubicBezTo>
                    <a:pt x="12" y="123"/>
                    <a:pt x="12" y="123"/>
                    <a:pt x="12" y="123"/>
                  </a:cubicBezTo>
                  <a:cubicBezTo>
                    <a:pt x="5" y="123"/>
                    <a:pt x="0" y="128"/>
                    <a:pt x="0" y="134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226"/>
                    <a:pt x="5" y="231"/>
                    <a:pt x="12" y="231"/>
                  </a:cubicBezTo>
                  <a:cubicBezTo>
                    <a:pt x="43" y="231"/>
                    <a:pt x="43" y="231"/>
                    <a:pt x="43" y="231"/>
                  </a:cubicBezTo>
                  <a:cubicBezTo>
                    <a:pt x="43" y="273"/>
                    <a:pt x="43" y="273"/>
                    <a:pt x="43" y="273"/>
                  </a:cubicBezTo>
                  <a:cubicBezTo>
                    <a:pt x="43" y="273"/>
                    <a:pt x="43" y="273"/>
                    <a:pt x="43" y="273"/>
                  </a:cubicBezTo>
                  <a:cubicBezTo>
                    <a:pt x="43" y="273"/>
                    <a:pt x="43" y="273"/>
                    <a:pt x="43" y="273"/>
                  </a:cubicBezTo>
                  <a:cubicBezTo>
                    <a:pt x="49" y="271"/>
                    <a:pt x="56" y="269"/>
                    <a:pt x="64" y="266"/>
                  </a:cubicBezTo>
                  <a:cubicBezTo>
                    <a:pt x="63" y="237"/>
                    <a:pt x="63" y="237"/>
                    <a:pt x="63" y="237"/>
                  </a:cubicBezTo>
                  <a:cubicBezTo>
                    <a:pt x="63" y="219"/>
                    <a:pt x="63" y="219"/>
                    <a:pt x="63" y="219"/>
                  </a:cubicBezTo>
                  <a:cubicBezTo>
                    <a:pt x="21" y="219"/>
                    <a:pt x="21" y="219"/>
                    <a:pt x="21" y="219"/>
                  </a:cubicBezTo>
                  <a:cubicBezTo>
                    <a:pt x="15" y="219"/>
                    <a:pt x="11" y="215"/>
                    <a:pt x="11" y="209"/>
                  </a:cubicBezTo>
                  <a:cubicBezTo>
                    <a:pt x="11" y="203"/>
                    <a:pt x="15" y="199"/>
                    <a:pt x="21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21" y="187"/>
                    <a:pt x="21" y="187"/>
                    <a:pt x="21" y="187"/>
                  </a:cubicBezTo>
                  <a:cubicBezTo>
                    <a:pt x="15" y="187"/>
                    <a:pt x="11" y="183"/>
                    <a:pt x="11" y="177"/>
                  </a:cubicBezTo>
                  <a:cubicBezTo>
                    <a:pt x="11" y="172"/>
                    <a:pt x="15" y="167"/>
                    <a:pt x="21" y="167"/>
                  </a:cubicBezTo>
                  <a:cubicBezTo>
                    <a:pt x="63" y="167"/>
                    <a:pt x="63" y="167"/>
                    <a:pt x="63" y="167"/>
                  </a:cubicBezTo>
                  <a:cubicBezTo>
                    <a:pt x="63" y="155"/>
                    <a:pt x="63" y="155"/>
                    <a:pt x="63" y="155"/>
                  </a:cubicBezTo>
                  <a:cubicBezTo>
                    <a:pt x="21" y="155"/>
                    <a:pt x="21" y="155"/>
                    <a:pt x="21" y="155"/>
                  </a:cubicBezTo>
                  <a:cubicBezTo>
                    <a:pt x="15" y="155"/>
                    <a:pt x="11" y="151"/>
                    <a:pt x="11" y="145"/>
                  </a:cubicBezTo>
                  <a:cubicBezTo>
                    <a:pt x="11" y="140"/>
                    <a:pt x="15" y="135"/>
                    <a:pt x="21" y="135"/>
                  </a:cubicBezTo>
                  <a:cubicBezTo>
                    <a:pt x="59" y="135"/>
                    <a:pt x="59" y="135"/>
                    <a:pt x="59" y="135"/>
                  </a:cubicBezTo>
                  <a:cubicBezTo>
                    <a:pt x="58" y="135"/>
                    <a:pt x="57" y="134"/>
                    <a:pt x="56" y="133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9" y="132"/>
                    <a:pt x="61" y="134"/>
                    <a:pt x="62" y="135"/>
                  </a:cubicBezTo>
                  <a:cubicBezTo>
                    <a:pt x="62" y="123"/>
                    <a:pt x="62" y="123"/>
                    <a:pt x="62" y="123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41" y="0"/>
                    <a:pt x="41" y="0"/>
                    <a:pt x="41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0" name="Freeform 81">
              <a:extLst>
                <a:ext uri="{FF2B5EF4-FFF2-40B4-BE49-F238E27FC236}">
                  <a16:creationId xmlns:a16="http://schemas.microsoft.com/office/drawing/2014/main" id="{4D9DE1AF-2348-41B8-B73B-DFC285CED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8413" y="3668713"/>
              <a:ext cx="138112" cy="223837"/>
            </a:xfrm>
            <a:custGeom>
              <a:avLst/>
              <a:gdLst>
                <a:gd name="T0" fmla="*/ 74 w 94"/>
                <a:gd name="T1" fmla="*/ 0 h 152"/>
                <a:gd name="T2" fmla="*/ 0 w 94"/>
                <a:gd name="T3" fmla="*/ 144 h 152"/>
                <a:gd name="T4" fmla="*/ 19 w 94"/>
                <a:gd name="T5" fmla="*/ 152 h 152"/>
                <a:gd name="T6" fmla="*/ 94 w 94"/>
                <a:gd name="T7" fmla="*/ 4 h 152"/>
                <a:gd name="T8" fmla="*/ 74 w 94"/>
                <a:gd name="T9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152">
                  <a:moveTo>
                    <a:pt x="74" y="0"/>
                  </a:moveTo>
                  <a:cubicBezTo>
                    <a:pt x="36" y="57"/>
                    <a:pt x="15" y="106"/>
                    <a:pt x="0" y="144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34" y="113"/>
                    <a:pt x="55" y="63"/>
                    <a:pt x="94" y="4"/>
                  </a:cubicBezTo>
                  <a:cubicBezTo>
                    <a:pt x="74" y="0"/>
                    <a:pt x="74" y="0"/>
                    <a:pt x="74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1" name="Freeform 82">
              <a:extLst>
                <a:ext uri="{FF2B5EF4-FFF2-40B4-BE49-F238E27FC236}">
                  <a16:creationId xmlns:a16="http://schemas.microsoft.com/office/drawing/2014/main" id="{A0A5711E-DA7E-4026-BBAA-58C0B7B78A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7525" y="3481388"/>
              <a:ext cx="104775" cy="134937"/>
            </a:xfrm>
            <a:custGeom>
              <a:avLst/>
              <a:gdLst>
                <a:gd name="T0" fmla="*/ 50 w 66"/>
                <a:gd name="T1" fmla="*/ 85 h 85"/>
                <a:gd name="T2" fmla="*/ 0 w 66"/>
                <a:gd name="T3" fmla="*/ 11 h 85"/>
                <a:gd name="T4" fmla="*/ 15 w 66"/>
                <a:gd name="T5" fmla="*/ 0 h 85"/>
                <a:gd name="T6" fmla="*/ 66 w 66"/>
                <a:gd name="T7" fmla="*/ 75 h 85"/>
                <a:gd name="T8" fmla="*/ 50 w 66"/>
                <a:gd name="T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85">
                  <a:moveTo>
                    <a:pt x="50" y="85"/>
                  </a:moveTo>
                  <a:lnTo>
                    <a:pt x="0" y="11"/>
                  </a:lnTo>
                  <a:lnTo>
                    <a:pt x="15" y="0"/>
                  </a:lnTo>
                  <a:lnTo>
                    <a:pt x="66" y="75"/>
                  </a:lnTo>
                  <a:lnTo>
                    <a:pt x="50" y="85"/>
                  </a:lnTo>
                  <a:close/>
                </a:path>
              </a:pathLst>
            </a:custGeom>
            <a:solidFill>
              <a:srgbClr val="6C1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2" name="Freeform 83">
              <a:extLst>
                <a:ext uri="{FF2B5EF4-FFF2-40B4-BE49-F238E27FC236}">
                  <a16:creationId xmlns:a16="http://schemas.microsoft.com/office/drawing/2014/main" id="{6401B66C-6A6D-4D8C-996D-C4210C89B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6100" y="3378200"/>
              <a:ext cx="204787" cy="207962"/>
            </a:xfrm>
            <a:custGeom>
              <a:avLst/>
              <a:gdLst>
                <a:gd name="T0" fmla="*/ 133 w 139"/>
                <a:gd name="T1" fmla="*/ 60 h 142"/>
                <a:gd name="T2" fmla="*/ 129 w 139"/>
                <a:gd name="T3" fmla="*/ 53 h 142"/>
                <a:gd name="T4" fmla="*/ 129 w 139"/>
                <a:gd name="T5" fmla="*/ 53 h 142"/>
                <a:gd name="T6" fmla="*/ 137 w 139"/>
                <a:gd name="T7" fmla="*/ 37 h 142"/>
                <a:gd name="T8" fmla="*/ 126 w 139"/>
                <a:gd name="T9" fmla="*/ 29 h 142"/>
                <a:gd name="T10" fmla="*/ 126 w 139"/>
                <a:gd name="T11" fmla="*/ 21 h 142"/>
                <a:gd name="T12" fmla="*/ 110 w 139"/>
                <a:gd name="T13" fmla="*/ 13 h 142"/>
                <a:gd name="T14" fmla="*/ 92 w 139"/>
                <a:gd name="T15" fmla="*/ 20 h 142"/>
                <a:gd name="T16" fmla="*/ 88 w 139"/>
                <a:gd name="T17" fmla="*/ 21 h 142"/>
                <a:gd name="T18" fmla="*/ 85 w 139"/>
                <a:gd name="T19" fmla="*/ 21 h 142"/>
                <a:gd name="T20" fmla="*/ 47 w 139"/>
                <a:gd name="T21" fmla="*/ 14 h 142"/>
                <a:gd name="T22" fmla="*/ 32 w 139"/>
                <a:gd name="T23" fmla="*/ 58 h 142"/>
                <a:gd name="T24" fmla="*/ 32 w 139"/>
                <a:gd name="T25" fmla="*/ 59 h 142"/>
                <a:gd name="T26" fmla="*/ 0 w 139"/>
                <a:gd name="T27" fmla="*/ 77 h 142"/>
                <a:gd name="T28" fmla="*/ 43 w 139"/>
                <a:gd name="T29" fmla="*/ 142 h 142"/>
                <a:gd name="T30" fmla="*/ 95 w 139"/>
                <a:gd name="T31" fmla="*/ 107 h 142"/>
                <a:gd name="T32" fmla="*/ 95 w 139"/>
                <a:gd name="T33" fmla="*/ 107 h 142"/>
                <a:gd name="T34" fmla="*/ 95 w 139"/>
                <a:gd name="T35" fmla="*/ 107 h 142"/>
                <a:gd name="T36" fmla="*/ 96 w 139"/>
                <a:gd name="T37" fmla="*/ 106 h 142"/>
                <a:gd name="T38" fmla="*/ 123 w 139"/>
                <a:gd name="T39" fmla="*/ 97 h 142"/>
                <a:gd name="T40" fmla="*/ 131 w 139"/>
                <a:gd name="T41" fmla="*/ 80 h 142"/>
                <a:gd name="T42" fmla="*/ 127 w 139"/>
                <a:gd name="T43" fmla="*/ 75 h 142"/>
                <a:gd name="T44" fmla="*/ 133 w 139"/>
                <a:gd name="T45" fmla="*/ 6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142">
                  <a:moveTo>
                    <a:pt x="133" y="60"/>
                  </a:moveTo>
                  <a:cubicBezTo>
                    <a:pt x="132" y="57"/>
                    <a:pt x="131" y="55"/>
                    <a:pt x="129" y="53"/>
                  </a:cubicBezTo>
                  <a:cubicBezTo>
                    <a:pt x="129" y="53"/>
                    <a:pt x="129" y="53"/>
                    <a:pt x="129" y="53"/>
                  </a:cubicBezTo>
                  <a:cubicBezTo>
                    <a:pt x="135" y="51"/>
                    <a:pt x="139" y="44"/>
                    <a:pt x="137" y="37"/>
                  </a:cubicBezTo>
                  <a:cubicBezTo>
                    <a:pt x="135" y="33"/>
                    <a:pt x="131" y="30"/>
                    <a:pt x="126" y="29"/>
                  </a:cubicBezTo>
                  <a:cubicBezTo>
                    <a:pt x="127" y="26"/>
                    <a:pt x="127" y="24"/>
                    <a:pt x="126" y="21"/>
                  </a:cubicBezTo>
                  <a:cubicBezTo>
                    <a:pt x="124" y="15"/>
                    <a:pt x="116" y="11"/>
                    <a:pt x="110" y="13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88" y="21"/>
                    <a:pt x="88" y="21"/>
                    <a:pt x="88" y="21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5" y="21"/>
                    <a:pt x="61" y="0"/>
                    <a:pt x="47" y="14"/>
                  </a:cubicBezTo>
                  <a:cubicBezTo>
                    <a:pt x="32" y="27"/>
                    <a:pt x="30" y="48"/>
                    <a:pt x="32" y="58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43" y="142"/>
                    <a:pt x="43" y="142"/>
                    <a:pt x="43" y="142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6"/>
                    <a:pt x="96" y="106"/>
                    <a:pt x="96" y="106"/>
                  </a:cubicBezTo>
                  <a:cubicBezTo>
                    <a:pt x="123" y="97"/>
                    <a:pt x="123" y="97"/>
                    <a:pt x="123" y="97"/>
                  </a:cubicBezTo>
                  <a:cubicBezTo>
                    <a:pt x="130" y="94"/>
                    <a:pt x="133" y="87"/>
                    <a:pt x="131" y="80"/>
                  </a:cubicBezTo>
                  <a:cubicBezTo>
                    <a:pt x="130" y="78"/>
                    <a:pt x="129" y="76"/>
                    <a:pt x="127" y="75"/>
                  </a:cubicBezTo>
                  <a:cubicBezTo>
                    <a:pt x="133" y="72"/>
                    <a:pt x="135" y="66"/>
                    <a:pt x="133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3" name="Freeform 84">
              <a:extLst>
                <a:ext uri="{FF2B5EF4-FFF2-40B4-BE49-F238E27FC236}">
                  <a16:creationId xmlns:a16="http://schemas.microsoft.com/office/drawing/2014/main" id="{2EEC564B-1A92-4E24-8545-C40F25562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5638" y="3422650"/>
              <a:ext cx="79375" cy="65087"/>
            </a:xfrm>
            <a:custGeom>
              <a:avLst/>
              <a:gdLst>
                <a:gd name="T0" fmla="*/ 0 w 50"/>
                <a:gd name="T1" fmla="*/ 39 h 41"/>
                <a:gd name="T2" fmla="*/ 48 w 50"/>
                <a:gd name="T3" fmla="*/ 41 h 41"/>
                <a:gd name="T4" fmla="*/ 50 w 50"/>
                <a:gd name="T5" fmla="*/ 2 h 41"/>
                <a:gd name="T6" fmla="*/ 2 w 50"/>
                <a:gd name="T7" fmla="*/ 0 h 41"/>
                <a:gd name="T8" fmla="*/ 0 w 50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1">
                  <a:moveTo>
                    <a:pt x="0" y="39"/>
                  </a:moveTo>
                  <a:lnTo>
                    <a:pt x="48" y="41"/>
                  </a:lnTo>
                  <a:lnTo>
                    <a:pt x="50" y="2"/>
                  </a:lnTo>
                  <a:lnTo>
                    <a:pt x="2" y="0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4" name="Freeform 85">
              <a:extLst>
                <a:ext uri="{FF2B5EF4-FFF2-40B4-BE49-F238E27FC236}">
                  <a16:creationId xmlns:a16="http://schemas.microsoft.com/office/drawing/2014/main" id="{40F1AF2E-0661-4C6F-94E7-0362CE70A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6900" y="3584575"/>
              <a:ext cx="12700" cy="9525"/>
            </a:xfrm>
            <a:custGeom>
              <a:avLst/>
              <a:gdLst>
                <a:gd name="T0" fmla="*/ 8 w 8"/>
                <a:gd name="T1" fmla="*/ 0 h 6"/>
                <a:gd name="T2" fmla="*/ 0 w 8"/>
                <a:gd name="T3" fmla="*/ 6 h 6"/>
                <a:gd name="T4" fmla="*/ 8 w 8"/>
                <a:gd name="T5" fmla="*/ 1 h 6"/>
                <a:gd name="T6" fmla="*/ 8 w 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0"/>
                  </a:moveTo>
                  <a:lnTo>
                    <a:pt x="0" y="6"/>
                  </a:lnTo>
                  <a:lnTo>
                    <a:pt x="8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C2DB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5" name="Freeform 86">
              <a:extLst>
                <a:ext uri="{FF2B5EF4-FFF2-40B4-BE49-F238E27FC236}">
                  <a16:creationId xmlns:a16="http://schemas.microsoft.com/office/drawing/2014/main" id="{E81C5AD9-DFCA-476E-9019-304169BB7B2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7525" y="3481388"/>
              <a:ext cx="104775" cy="134937"/>
            </a:xfrm>
            <a:custGeom>
              <a:avLst/>
              <a:gdLst>
                <a:gd name="T0" fmla="*/ 50 w 66"/>
                <a:gd name="T1" fmla="*/ 85 h 85"/>
                <a:gd name="T2" fmla="*/ 0 w 66"/>
                <a:gd name="T3" fmla="*/ 11 h 85"/>
                <a:gd name="T4" fmla="*/ 15 w 66"/>
                <a:gd name="T5" fmla="*/ 0 h 85"/>
                <a:gd name="T6" fmla="*/ 66 w 66"/>
                <a:gd name="T7" fmla="*/ 75 h 85"/>
                <a:gd name="T8" fmla="*/ 50 w 66"/>
                <a:gd name="T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85">
                  <a:moveTo>
                    <a:pt x="50" y="85"/>
                  </a:moveTo>
                  <a:lnTo>
                    <a:pt x="0" y="11"/>
                  </a:lnTo>
                  <a:lnTo>
                    <a:pt x="15" y="0"/>
                  </a:lnTo>
                  <a:lnTo>
                    <a:pt x="66" y="75"/>
                  </a:lnTo>
                  <a:lnTo>
                    <a:pt x="50" y="85"/>
                  </a:lnTo>
                  <a:close/>
                </a:path>
              </a:pathLst>
            </a:custGeom>
            <a:solidFill>
              <a:srgbClr val="6C1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6" name="Freeform 87">
              <a:extLst>
                <a:ext uri="{FF2B5EF4-FFF2-40B4-BE49-F238E27FC236}">
                  <a16:creationId xmlns:a16="http://schemas.microsoft.com/office/drawing/2014/main" id="{18EFD62E-84A1-4CDA-8B51-E6522C159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513" y="3752850"/>
              <a:ext cx="384175" cy="193675"/>
            </a:xfrm>
            <a:custGeom>
              <a:avLst/>
              <a:gdLst>
                <a:gd name="T0" fmla="*/ 252 w 259"/>
                <a:gd name="T1" fmla="*/ 122 h 131"/>
                <a:gd name="T2" fmla="*/ 237 w 259"/>
                <a:gd name="T3" fmla="*/ 129 h 131"/>
                <a:gd name="T4" fmla="*/ 9 w 259"/>
                <a:gd name="T5" fmla="*/ 36 h 131"/>
                <a:gd name="T6" fmla="*/ 3 w 259"/>
                <a:gd name="T7" fmla="*/ 21 h 131"/>
                <a:gd name="T8" fmla="*/ 7 w 259"/>
                <a:gd name="T9" fmla="*/ 9 h 131"/>
                <a:gd name="T10" fmla="*/ 22 w 259"/>
                <a:gd name="T11" fmla="*/ 2 h 131"/>
                <a:gd name="T12" fmla="*/ 251 w 259"/>
                <a:gd name="T13" fmla="*/ 95 h 131"/>
                <a:gd name="T14" fmla="*/ 257 w 259"/>
                <a:gd name="T15" fmla="*/ 110 h 131"/>
                <a:gd name="T16" fmla="*/ 252 w 259"/>
                <a:gd name="T17" fmla="*/ 12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131">
                  <a:moveTo>
                    <a:pt x="252" y="122"/>
                  </a:moveTo>
                  <a:cubicBezTo>
                    <a:pt x="250" y="128"/>
                    <a:pt x="243" y="131"/>
                    <a:pt x="237" y="12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3" y="33"/>
                    <a:pt x="0" y="26"/>
                    <a:pt x="3" y="21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10" y="3"/>
                    <a:pt x="17" y="0"/>
                    <a:pt x="22" y="2"/>
                  </a:cubicBezTo>
                  <a:cubicBezTo>
                    <a:pt x="251" y="95"/>
                    <a:pt x="251" y="95"/>
                    <a:pt x="251" y="95"/>
                  </a:cubicBezTo>
                  <a:cubicBezTo>
                    <a:pt x="256" y="98"/>
                    <a:pt x="259" y="105"/>
                    <a:pt x="257" y="110"/>
                  </a:cubicBezTo>
                  <a:cubicBezTo>
                    <a:pt x="252" y="122"/>
                    <a:pt x="252" y="122"/>
                    <a:pt x="252" y="122"/>
                  </a:cubicBezTo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7" name="Rectangle 88">
              <a:extLst>
                <a:ext uri="{FF2B5EF4-FFF2-40B4-BE49-F238E27FC236}">
                  <a16:creationId xmlns:a16="http://schemas.microsoft.com/office/drawing/2014/main" id="{8AFA1E3B-95A0-4907-8857-1C7279C06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72475" y="3840163"/>
              <a:ext cx="1587" cy="1587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8" name="Freeform 89">
              <a:extLst>
                <a:ext uri="{FF2B5EF4-FFF2-40B4-BE49-F238E27FC236}">
                  <a16:creationId xmlns:a16="http://schemas.microsoft.com/office/drawing/2014/main" id="{A1F8571E-17D9-45A0-BA65-75204E8F9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475" y="38401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9" name="Freeform 90">
              <a:extLst>
                <a:ext uri="{FF2B5EF4-FFF2-40B4-BE49-F238E27FC236}">
                  <a16:creationId xmlns:a16="http://schemas.microsoft.com/office/drawing/2014/main" id="{53DF2181-AE0E-4DCF-86BB-A640BF100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1038" y="3486150"/>
              <a:ext cx="25400" cy="74612"/>
            </a:xfrm>
            <a:custGeom>
              <a:avLst/>
              <a:gdLst>
                <a:gd name="T0" fmla="*/ 1 w 17"/>
                <a:gd name="T1" fmla="*/ 0 h 50"/>
                <a:gd name="T2" fmla="*/ 1 w 17"/>
                <a:gd name="T3" fmla="*/ 3 h 50"/>
                <a:gd name="T4" fmla="*/ 1 w 17"/>
                <a:gd name="T5" fmla="*/ 11 h 50"/>
                <a:gd name="T6" fmla="*/ 0 w 17"/>
                <a:gd name="T7" fmla="*/ 49 h 50"/>
                <a:gd name="T8" fmla="*/ 16 w 17"/>
                <a:gd name="T9" fmla="*/ 50 h 50"/>
                <a:gd name="T10" fmla="*/ 17 w 17"/>
                <a:gd name="T11" fmla="*/ 11 h 50"/>
                <a:gd name="T12" fmla="*/ 17 w 17"/>
                <a:gd name="T13" fmla="*/ 0 h 50"/>
                <a:gd name="T14" fmla="*/ 1 w 17"/>
                <a:gd name="T1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50">
                  <a:moveTo>
                    <a:pt x="1" y="0"/>
                  </a:move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1" y="8"/>
                    <a:pt x="1" y="11"/>
                  </a:cubicBezTo>
                  <a:cubicBezTo>
                    <a:pt x="1" y="21"/>
                    <a:pt x="1" y="37"/>
                    <a:pt x="0" y="4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7" y="37"/>
                    <a:pt x="17" y="21"/>
                    <a:pt x="17" y="11"/>
                  </a:cubicBezTo>
                  <a:cubicBezTo>
                    <a:pt x="17" y="4"/>
                    <a:pt x="17" y="0"/>
                    <a:pt x="17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0" name="Freeform 91">
              <a:extLst>
                <a:ext uri="{FF2B5EF4-FFF2-40B4-BE49-F238E27FC236}">
                  <a16:creationId xmlns:a16="http://schemas.microsoft.com/office/drawing/2014/main" id="{113E2635-ECC3-4F36-85A5-5705E9D9D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313" y="3195638"/>
              <a:ext cx="31750" cy="219075"/>
            </a:xfrm>
            <a:custGeom>
              <a:avLst/>
              <a:gdLst>
                <a:gd name="T0" fmla="*/ 5 w 22"/>
                <a:gd name="T1" fmla="*/ 8 h 149"/>
                <a:gd name="T2" fmla="*/ 0 w 22"/>
                <a:gd name="T3" fmla="*/ 140 h 149"/>
                <a:gd name="T4" fmla="*/ 8 w 22"/>
                <a:gd name="T5" fmla="*/ 149 h 149"/>
                <a:gd name="T6" fmla="*/ 17 w 22"/>
                <a:gd name="T7" fmla="*/ 141 h 149"/>
                <a:gd name="T8" fmla="*/ 22 w 22"/>
                <a:gd name="T9" fmla="*/ 9 h 149"/>
                <a:gd name="T10" fmla="*/ 14 w 22"/>
                <a:gd name="T11" fmla="*/ 0 h 149"/>
                <a:gd name="T12" fmla="*/ 5 w 22"/>
                <a:gd name="T13" fmla="*/ 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49">
                  <a:moveTo>
                    <a:pt x="5" y="8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0" y="145"/>
                    <a:pt x="3" y="149"/>
                    <a:pt x="8" y="149"/>
                  </a:cubicBezTo>
                  <a:cubicBezTo>
                    <a:pt x="13" y="149"/>
                    <a:pt x="17" y="145"/>
                    <a:pt x="17" y="141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4"/>
                    <a:pt x="19" y="0"/>
                    <a:pt x="14" y="0"/>
                  </a:cubicBezTo>
                  <a:cubicBezTo>
                    <a:pt x="9" y="0"/>
                    <a:pt x="5" y="4"/>
                    <a:pt x="5" y="8"/>
                  </a:cubicBezTo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1" name="Freeform 92">
              <a:extLst>
                <a:ext uri="{FF2B5EF4-FFF2-40B4-BE49-F238E27FC236}">
                  <a16:creationId xmlns:a16="http://schemas.microsoft.com/office/drawing/2014/main" id="{41187BA2-3E40-431B-8DC2-A2F2DA8F0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7700" y="3192463"/>
              <a:ext cx="33337" cy="219075"/>
            </a:xfrm>
            <a:custGeom>
              <a:avLst/>
              <a:gdLst>
                <a:gd name="T0" fmla="*/ 5 w 22"/>
                <a:gd name="T1" fmla="*/ 8 h 149"/>
                <a:gd name="T2" fmla="*/ 0 w 22"/>
                <a:gd name="T3" fmla="*/ 140 h 149"/>
                <a:gd name="T4" fmla="*/ 8 w 22"/>
                <a:gd name="T5" fmla="*/ 149 h 149"/>
                <a:gd name="T6" fmla="*/ 17 w 22"/>
                <a:gd name="T7" fmla="*/ 141 h 149"/>
                <a:gd name="T8" fmla="*/ 22 w 22"/>
                <a:gd name="T9" fmla="*/ 9 h 149"/>
                <a:gd name="T10" fmla="*/ 14 w 22"/>
                <a:gd name="T11" fmla="*/ 0 h 149"/>
                <a:gd name="T12" fmla="*/ 5 w 22"/>
                <a:gd name="T13" fmla="*/ 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49">
                  <a:moveTo>
                    <a:pt x="5" y="8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0" y="145"/>
                    <a:pt x="4" y="149"/>
                    <a:pt x="8" y="149"/>
                  </a:cubicBezTo>
                  <a:cubicBezTo>
                    <a:pt x="13" y="149"/>
                    <a:pt x="17" y="145"/>
                    <a:pt x="17" y="141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4"/>
                    <a:pt x="19" y="0"/>
                    <a:pt x="14" y="0"/>
                  </a:cubicBezTo>
                  <a:cubicBezTo>
                    <a:pt x="10" y="0"/>
                    <a:pt x="6" y="4"/>
                    <a:pt x="5" y="8"/>
                  </a:cubicBezTo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2" name="Freeform 93">
              <a:extLst>
                <a:ext uri="{FF2B5EF4-FFF2-40B4-BE49-F238E27FC236}">
                  <a16:creationId xmlns:a16="http://schemas.microsoft.com/office/drawing/2014/main" id="{4565039A-12B2-47B2-99A9-1ED25796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4838" y="3286125"/>
              <a:ext cx="188912" cy="187325"/>
            </a:xfrm>
            <a:custGeom>
              <a:avLst/>
              <a:gdLst>
                <a:gd name="T0" fmla="*/ 65 w 127"/>
                <a:gd name="T1" fmla="*/ 2 h 127"/>
                <a:gd name="T2" fmla="*/ 65 w 127"/>
                <a:gd name="T3" fmla="*/ 2 h 127"/>
                <a:gd name="T4" fmla="*/ 127 w 127"/>
                <a:gd name="T5" fmla="*/ 5 h 127"/>
                <a:gd name="T6" fmla="*/ 125 w 127"/>
                <a:gd name="T7" fmla="*/ 67 h 127"/>
                <a:gd name="T8" fmla="*/ 125 w 127"/>
                <a:gd name="T9" fmla="*/ 67 h 127"/>
                <a:gd name="T10" fmla="*/ 61 w 127"/>
                <a:gd name="T11" fmla="*/ 126 h 127"/>
                <a:gd name="T12" fmla="*/ 60 w 127"/>
                <a:gd name="T13" fmla="*/ 126 h 127"/>
                <a:gd name="T14" fmla="*/ 60 w 127"/>
                <a:gd name="T15" fmla="*/ 126 h 127"/>
                <a:gd name="T16" fmla="*/ 60 w 127"/>
                <a:gd name="T17" fmla="*/ 126 h 127"/>
                <a:gd name="T18" fmla="*/ 1 w 127"/>
                <a:gd name="T19" fmla="*/ 62 h 127"/>
                <a:gd name="T20" fmla="*/ 4 w 127"/>
                <a:gd name="T21" fmla="*/ 0 h 127"/>
                <a:gd name="T22" fmla="*/ 65 w 127"/>
                <a:gd name="T23" fmla="*/ 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7" h="127">
                  <a:moveTo>
                    <a:pt x="65" y="2"/>
                  </a:moveTo>
                  <a:cubicBezTo>
                    <a:pt x="65" y="2"/>
                    <a:pt x="65" y="2"/>
                    <a:pt x="65" y="2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3" y="101"/>
                    <a:pt x="94" y="127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27" y="124"/>
                    <a:pt x="0" y="96"/>
                    <a:pt x="1" y="6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5" y="2"/>
                    <a:pt x="65" y="2"/>
                    <a:pt x="65" y="2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3" name="Freeform 94">
              <a:extLst>
                <a:ext uri="{FF2B5EF4-FFF2-40B4-BE49-F238E27FC236}">
                  <a16:creationId xmlns:a16="http://schemas.microsoft.com/office/drawing/2014/main" id="{AEEB7DB5-D7A3-4D2A-8D69-81A5BA355F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2138" y="3263900"/>
              <a:ext cx="220662" cy="34925"/>
            </a:xfrm>
            <a:custGeom>
              <a:avLst/>
              <a:gdLst>
                <a:gd name="T0" fmla="*/ 8 w 149"/>
                <a:gd name="T1" fmla="*/ 17 h 23"/>
                <a:gd name="T2" fmla="*/ 140 w 149"/>
                <a:gd name="T3" fmla="*/ 23 h 23"/>
                <a:gd name="T4" fmla="*/ 149 w 149"/>
                <a:gd name="T5" fmla="*/ 15 h 23"/>
                <a:gd name="T6" fmla="*/ 141 w 149"/>
                <a:gd name="T7" fmla="*/ 6 h 23"/>
                <a:gd name="T8" fmla="*/ 9 w 149"/>
                <a:gd name="T9" fmla="*/ 1 h 23"/>
                <a:gd name="T10" fmla="*/ 0 w 149"/>
                <a:gd name="T11" fmla="*/ 9 h 23"/>
                <a:gd name="T12" fmla="*/ 8 w 149"/>
                <a:gd name="T13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23">
                  <a:moveTo>
                    <a:pt x="8" y="17"/>
                  </a:moveTo>
                  <a:cubicBezTo>
                    <a:pt x="140" y="23"/>
                    <a:pt x="140" y="23"/>
                    <a:pt x="140" y="23"/>
                  </a:cubicBezTo>
                  <a:cubicBezTo>
                    <a:pt x="145" y="23"/>
                    <a:pt x="149" y="19"/>
                    <a:pt x="149" y="15"/>
                  </a:cubicBezTo>
                  <a:cubicBezTo>
                    <a:pt x="149" y="10"/>
                    <a:pt x="146" y="6"/>
                    <a:pt x="141" y="6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4" y="0"/>
                    <a:pt x="1" y="4"/>
                    <a:pt x="0" y="9"/>
                  </a:cubicBezTo>
                  <a:cubicBezTo>
                    <a:pt x="0" y="13"/>
                    <a:pt x="4" y="17"/>
                    <a:pt x="8" y="17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4" name="Freeform 95">
              <a:extLst>
                <a:ext uri="{FF2B5EF4-FFF2-40B4-BE49-F238E27FC236}">
                  <a16:creationId xmlns:a16="http://schemas.microsoft.com/office/drawing/2014/main" id="{53818412-8E3F-4F21-8EFB-4876BC2911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99600" y="3294063"/>
              <a:ext cx="184150" cy="15875"/>
            </a:xfrm>
            <a:custGeom>
              <a:avLst/>
              <a:gdLst>
                <a:gd name="T0" fmla="*/ 116 w 116"/>
                <a:gd name="T1" fmla="*/ 3 h 10"/>
                <a:gd name="T2" fmla="*/ 116 w 116"/>
                <a:gd name="T3" fmla="*/ 5 h 10"/>
                <a:gd name="T4" fmla="*/ 116 w 116"/>
                <a:gd name="T5" fmla="*/ 3 h 10"/>
                <a:gd name="T6" fmla="*/ 116 w 116"/>
                <a:gd name="T7" fmla="*/ 3 h 10"/>
                <a:gd name="T8" fmla="*/ 1 w 116"/>
                <a:gd name="T9" fmla="*/ 0 h 10"/>
                <a:gd name="T10" fmla="*/ 0 w 116"/>
                <a:gd name="T11" fmla="*/ 10 h 10"/>
                <a:gd name="T12" fmla="*/ 0 w 116"/>
                <a:gd name="T13" fmla="*/ 10 h 10"/>
                <a:gd name="T14" fmla="*/ 1 w 116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0">
                  <a:moveTo>
                    <a:pt x="116" y="3"/>
                  </a:moveTo>
                  <a:lnTo>
                    <a:pt x="116" y="5"/>
                  </a:lnTo>
                  <a:lnTo>
                    <a:pt x="116" y="3"/>
                  </a:lnTo>
                  <a:lnTo>
                    <a:pt x="116" y="3"/>
                  </a:lnTo>
                  <a:close/>
                  <a:moveTo>
                    <a:pt x="1" y="0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5" name="Freeform 96">
              <a:extLst>
                <a:ext uri="{FF2B5EF4-FFF2-40B4-BE49-F238E27FC236}">
                  <a16:creationId xmlns:a16="http://schemas.microsoft.com/office/drawing/2014/main" id="{6F0A43B0-9F65-4D80-B98A-04A6D642B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99600" y="3294063"/>
              <a:ext cx="184150" cy="15875"/>
            </a:xfrm>
            <a:custGeom>
              <a:avLst/>
              <a:gdLst>
                <a:gd name="T0" fmla="*/ 116 w 116"/>
                <a:gd name="T1" fmla="*/ 3 h 10"/>
                <a:gd name="T2" fmla="*/ 116 w 116"/>
                <a:gd name="T3" fmla="*/ 5 h 10"/>
                <a:gd name="T4" fmla="*/ 116 w 116"/>
                <a:gd name="T5" fmla="*/ 3 h 10"/>
                <a:gd name="T6" fmla="*/ 116 w 116"/>
                <a:gd name="T7" fmla="*/ 3 h 10"/>
                <a:gd name="T8" fmla="*/ 1 w 116"/>
                <a:gd name="T9" fmla="*/ 0 h 10"/>
                <a:gd name="T10" fmla="*/ 0 w 116"/>
                <a:gd name="T11" fmla="*/ 10 h 10"/>
                <a:gd name="T12" fmla="*/ 0 w 116"/>
                <a:gd name="T13" fmla="*/ 10 h 10"/>
                <a:gd name="T14" fmla="*/ 1 w 116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0">
                  <a:moveTo>
                    <a:pt x="116" y="3"/>
                  </a:moveTo>
                  <a:lnTo>
                    <a:pt x="116" y="5"/>
                  </a:lnTo>
                  <a:lnTo>
                    <a:pt x="116" y="3"/>
                  </a:lnTo>
                  <a:lnTo>
                    <a:pt x="116" y="3"/>
                  </a:lnTo>
                  <a:moveTo>
                    <a:pt x="1" y="0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6" name="Freeform 97">
              <a:extLst>
                <a:ext uri="{FF2B5EF4-FFF2-40B4-BE49-F238E27FC236}">
                  <a16:creationId xmlns:a16="http://schemas.microsoft.com/office/drawing/2014/main" id="{77E673E3-A525-46AD-A20D-C3F67EC18A8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9600" y="3290888"/>
              <a:ext cx="184150" cy="28575"/>
            </a:xfrm>
            <a:custGeom>
              <a:avLst/>
              <a:gdLst>
                <a:gd name="T0" fmla="*/ 1 w 116"/>
                <a:gd name="T1" fmla="*/ 0 h 18"/>
                <a:gd name="T2" fmla="*/ 1 w 116"/>
                <a:gd name="T3" fmla="*/ 2 h 18"/>
                <a:gd name="T4" fmla="*/ 0 w 116"/>
                <a:gd name="T5" fmla="*/ 12 h 18"/>
                <a:gd name="T6" fmla="*/ 115 w 116"/>
                <a:gd name="T7" fmla="*/ 18 h 18"/>
                <a:gd name="T8" fmla="*/ 116 w 116"/>
                <a:gd name="T9" fmla="*/ 7 h 18"/>
                <a:gd name="T10" fmla="*/ 116 w 116"/>
                <a:gd name="T11" fmla="*/ 5 h 18"/>
                <a:gd name="T12" fmla="*/ 3 w 116"/>
                <a:gd name="T13" fmla="*/ 0 h 18"/>
                <a:gd name="T14" fmla="*/ 1 w 116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8">
                  <a:moveTo>
                    <a:pt x="1" y="0"/>
                  </a:moveTo>
                  <a:lnTo>
                    <a:pt x="1" y="2"/>
                  </a:lnTo>
                  <a:lnTo>
                    <a:pt x="0" y="12"/>
                  </a:lnTo>
                  <a:lnTo>
                    <a:pt x="115" y="18"/>
                  </a:lnTo>
                  <a:lnTo>
                    <a:pt x="116" y="7"/>
                  </a:lnTo>
                  <a:lnTo>
                    <a:pt x="116" y="5"/>
                  </a:lnTo>
                  <a:lnTo>
                    <a:pt x="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7" name="Freeform 98">
              <a:extLst>
                <a:ext uri="{FF2B5EF4-FFF2-40B4-BE49-F238E27FC236}">
                  <a16:creationId xmlns:a16="http://schemas.microsoft.com/office/drawing/2014/main" id="{5E87A001-94A2-4CD8-93DB-E0F1D3D5E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9600" y="3290888"/>
              <a:ext cx="184150" cy="28575"/>
            </a:xfrm>
            <a:custGeom>
              <a:avLst/>
              <a:gdLst>
                <a:gd name="T0" fmla="*/ 1 w 116"/>
                <a:gd name="T1" fmla="*/ 0 h 18"/>
                <a:gd name="T2" fmla="*/ 1 w 116"/>
                <a:gd name="T3" fmla="*/ 2 h 18"/>
                <a:gd name="T4" fmla="*/ 0 w 116"/>
                <a:gd name="T5" fmla="*/ 12 h 18"/>
                <a:gd name="T6" fmla="*/ 115 w 116"/>
                <a:gd name="T7" fmla="*/ 18 h 18"/>
                <a:gd name="T8" fmla="*/ 116 w 116"/>
                <a:gd name="T9" fmla="*/ 7 h 18"/>
                <a:gd name="T10" fmla="*/ 116 w 116"/>
                <a:gd name="T11" fmla="*/ 5 h 18"/>
                <a:gd name="T12" fmla="*/ 3 w 116"/>
                <a:gd name="T13" fmla="*/ 0 h 18"/>
                <a:gd name="T14" fmla="*/ 1 w 116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8">
                  <a:moveTo>
                    <a:pt x="1" y="0"/>
                  </a:moveTo>
                  <a:lnTo>
                    <a:pt x="1" y="2"/>
                  </a:lnTo>
                  <a:lnTo>
                    <a:pt x="0" y="12"/>
                  </a:lnTo>
                  <a:lnTo>
                    <a:pt x="115" y="18"/>
                  </a:lnTo>
                  <a:lnTo>
                    <a:pt x="116" y="7"/>
                  </a:lnTo>
                  <a:lnTo>
                    <a:pt x="116" y="5"/>
                  </a:lnTo>
                  <a:lnTo>
                    <a:pt x="3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8" name="Freeform 99">
              <a:extLst>
                <a:ext uri="{FF2B5EF4-FFF2-40B4-BE49-F238E27FC236}">
                  <a16:creationId xmlns:a16="http://schemas.microsoft.com/office/drawing/2014/main" id="{D935AC99-2BED-468E-B948-15C45F7C6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1188" y="329088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9" name="Freeform 100">
              <a:extLst>
                <a:ext uri="{FF2B5EF4-FFF2-40B4-BE49-F238E27FC236}">
                  <a16:creationId xmlns:a16="http://schemas.microsoft.com/office/drawing/2014/main" id="{BBDAD156-CB98-469B-87D3-80838D727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1188" y="329088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0" name="Freeform 101">
              <a:extLst>
                <a:ext uri="{FF2B5EF4-FFF2-40B4-BE49-F238E27FC236}">
                  <a16:creationId xmlns:a16="http://schemas.microsoft.com/office/drawing/2014/main" id="{45651776-624F-493F-A38F-29240E120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5625" y="3349625"/>
              <a:ext cx="119062" cy="188912"/>
            </a:xfrm>
            <a:custGeom>
              <a:avLst/>
              <a:gdLst>
                <a:gd name="T0" fmla="*/ 62 w 80"/>
                <a:gd name="T1" fmla="*/ 0 h 128"/>
                <a:gd name="T2" fmla="*/ 35 w 80"/>
                <a:gd name="T3" fmla="*/ 34 h 128"/>
                <a:gd name="T4" fmla="*/ 0 w 80"/>
                <a:gd name="T5" fmla="*/ 97 h 128"/>
                <a:gd name="T6" fmla="*/ 41 w 80"/>
                <a:gd name="T7" fmla="*/ 109 h 128"/>
                <a:gd name="T8" fmla="*/ 52 w 80"/>
                <a:gd name="T9" fmla="*/ 53 h 128"/>
                <a:gd name="T10" fmla="*/ 62 w 80"/>
                <a:gd name="T11" fmla="*/ 38 h 128"/>
                <a:gd name="T12" fmla="*/ 62 w 80"/>
                <a:gd name="T1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128">
                  <a:moveTo>
                    <a:pt x="62" y="0"/>
                  </a:moveTo>
                  <a:cubicBezTo>
                    <a:pt x="48" y="22"/>
                    <a:pt x="35" y="34"/>
                    <a:pt x="35" y="34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25" y="128"/>
                    <a:pt x="41" y="109"/>
                  </a:cubicBezTo>
                  <a:cubicBezTo>
                    <a:pt x="57" y="91"/>
                    <a:pt x="52" y="53"/>
                    <a:pt x="52" y="53"/>
                  </a:cubicBezTo>
                  <a:cubicBezTo>
                    <a:pt x="52" y="53"/>
                    <a:pt x="56" y="44"/>
                    <a:pt x="62" y="38"/>
                  </a:cubicBezTo>
                  <a:cubicBezTo>
                    <a:pt x="80" y="25"/>
                    <a:pt x="74" y="2"/>
                    <a:pt x="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1" name="Freeform 102">
              <a:extLst>
                <a:ext uri="{FF2B5EF4-FFF2-40B4-BE49-F238E27FC236}">
                  <a16:creationId xmlns:a16="http://schemas.microsoft.com/office/drawing/2014/main" id="{94A444AF-571B-4330-9839-27E671286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0813" y="3617913"/>
              <a:ext cx="49212" cy="9525"/>
            </a:xfrm>
            <a:custGeom>
              <a:avLst/>
              <a:gdLst>
                <a:gd name="T0" fmla="*/ 0 w 31"/>
                <a:gd name="T1" fmla="*/ 0 h 6"/>
                <a:gd name="T2" fmla="*/ 31 w 31"/>
                <a:gd name="T3" fmla="*/ 6 h 6"/>
                <a:gd name="T4" fmla="*/ 0 w 3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6">
                  <a:moveTo>
                    <a:pt x="0" y="0"/>
                  </a:moveTo>
                  <a:lnTo>
                    <a:pt x="31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2" name="Freeform 103">
              <a:extLst>
                <a:ext uri="{FF2B5EF4-FFF2-40B4-BE49-F238E27FC236}">
                  <a16:creationId xmlns:a16="http://schemas.microsoft.com/office/drawing/2014/main" id="{D2BCC125-BC54-4999-8590-CA29BDD73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0813" y="3617913"/>
              <a:ext cx="49212" cy="9525"/>
            </a:xfrm>
            <a:custGeom>
              <a:avLst/>
              <a:gdLst>
                <a:gd name="T0" fmla="*/ 0 w 31"/>
                <a:gd name="T1" fmla="*/ 0 h 6"/>
                <a:gd name="T2" fmla="*/ 31 w 31"/>
                <a:gd name="T3" fmla="*/ 6 h 6"/>
                <a:gd name="T4" fmla="*/ 0 w 3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6">
                  <a:moveTo>
                    <a:pt x="0" y="0"/>
                  </a:moveTo>
                  <a:lnTo>
                    <a:pt x="31" y="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3" name="Freeform 104">
              <a:extLst>
                <a:ext uri="{FF2B5EF4-FFF2-40B4-BE49-F238E27FC236}">
                  <a16:creationId xmlns:a16="http://schemas.microsoft.com/office/drawing/2014/main" id="{335BD30C-D836-4DCE-BC7B-1C42F16118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4150" y="3543300"/>
              <a:ext cx="58737" cy="20637"/>
            </a:xfrm>
            <a:custGeom>
              <a:avLst/>
              <a:gdLst>
                <a:gd name="T0" fmla="*/ 0 w 37"/>
                <a:gd name="T1" fmla="*/ 0 h 13"/>
                <a:gd name="T2" fmla="*/ 0 w 37"/>
                <a:gd name="T3" fmla="*/ 0 h 13"/>
                <a:gd name="T4" fmla="*/ 37 w 37"/>
                <a:gd name="T5" fmla="*/ 13 h 13"/>
                <a:gd name="T6" fmla="*/ 37 w 37"/>
                <a:gd name="T7" fmla="*/ 13 h 13"/>
                <a:gd name="T8" fmla="*/ 0 w 37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3">
                  <a:moveTo>
                    <a:pt x="0" y="0"/>
                  </a:moveTo>
                  <a:lnTo>
                    <a:pt x="0" y="0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D33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4" name="Freeform 105">
              <a:extLst>
                <a:ext uri="{FF2B5EF4-FFF2-40B4-BE49-F238E27FC236}">
                  <a16:creationId xmlns:a16="http://schemas.microsoft.com/office/drawing/2014/main" id="{7DC7DD98-5DC7-492B-A80C-143881F32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4150" y="3543300"/>
              <a:ext cx="58737" cy="20637"/>
            </a:xfrm>
            <a:custGeom>
              <a:avLst/>
              <a:gdLst>
                <a:gd name="T0" fmla="*/ 0 w 37"/>
                <a:gd name="T1" fmla="*/ 0 h 13"/>
                <a:gd name="T2" fmla="*/ 0 w 37"/>
                <a:gd name="T3" fmla="*/ 0 h 13"/>
                <a:gd name="T4" fmla="*/ 37 w 37"/>
                <a:gd name="T5" fmla="*/ 13 h 13"/>
                <a:gd name="T6" fmla="*/ 37 w 37"/>
                <a:gd name="T7" fmla="*/ 13 h 13"/>
                <a:gd name="T8" fmla="*/ 0 w 37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3">
                  <a:moveTo>
                    <a:pt x="0" y="0"/>
                  </a:moveTo>
                  <a:lnTo>
                    <a:pt x="0" y="0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5" name="Freeform 106">
              <a:extLst>
                <a:ext uri="{FF2B5EF4-FFF2-40B4-BE49-F238E27FC236}">
                  <a16:creationId xmlns:a16="http://schemas.microsoft.com/office/drawing/2014/main" id="{8ACF056E-331B-4E89-B5B3-6F255A86E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4150" y="3543300"/>
              <a:ext cx="58737" cy="20637"/>
            </a:xfrm>
            <a:custGeom>
              <a:avLst/>
              <a:gdLst>
                <a:gd name="T0" fmla="*/ 0 w 39"/>
                <a:gd name="T1" fmla="*/ 0 h 14"/>
                <a:gd name="T2" fmla="*/ 0 w 39"/>
                <a:gd name="T3" fmla="*/ 0 h 14"/>
                <a:gd name="T4" fmla="*/ 39 w 39"/>
                <a:gd name="T5" fmla="*/ 14 h 14"/>
                <a:gd name="T6" fmla="*/ 39 w 39"/>
                <a:gd name="T7" fmla="*/ 14 h 14"/>
                <a:gd name="T8" fmla="*/ 0 w 39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6" name="Freeform 107">
              <a:extLst>
                <a:ext uri="{FF2B5EF4-FFF2-40B4-BE49-F238E27FC236}">
                  <a16:creationId xmlns:a16="http://schemas.microsoft.com/office/drawing/2014/main" id="{89D3AD0D-F5DB-418B-9E36-84314CC478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5675" y="3756025"/>
              <a:ext cx="1587" cy="0"/>
            </a:xfrm>
            <a:custGeom>
              <a:avLst/>
              <a:gdLst>
                <a:gd name="T0" fmla="*/ 1 w 1"/>
                <a:gd name="T1" fmla="*/ 0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7" name="Freeform 108">
              <a:extLst>
                <a:ext uri="{FF2B5EF4-FFF2-40B4-BE49-F238E27FC236}">
                  <a16:creationId xmlns:a16="http://schemas.microsoft.com/office/drawing/2014/main" id="{8832F65C-0C49-4706-A303-36B02217A5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5675" y="3756025"/>
              <a:ext cx="1587" cy="0"/>
            </a:xfrm>
            <a:custGeom>
              <a:avLst/>
              <a:gdLst>
                <a:gd name="T0" fmla="*/ 1 w 1"/>
                <a:gd name="T1" fmla="*/ 0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8" name="Rectangle 109">
              <a:extLst>
                <a:ext uri="{FF2B5EF4-FFF2-40B4-BE49-F238E27FC236}">
                  <a16:creationId xmlns:a16="http://schemas.microsoft.com/office/drawing/2014/main" id="{06551A6B-1B55-4097-9ED0-8B7D29E4F9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3738" y="3746500"/>
              <a:ext cx="1587" cy="1587"/>
            </a:xfrm>
            <a:prstGeom prst="rect">
              <a:avLst/>
            </a:prstGeom>
            <a:solidFill>
              <a:srgbClr val="D0D0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9" name="Freeform 110">
              <a:extLst>
                <a:ext uri="{FF2B5EF4-FFF2-40B4-BE49-F238E27FC236}">
                  <a16:creationId xmlns:a16="http://schemas.microsoft.com/office/drawing/2014/main" id="{591A6C3F-0311-4583-971E-EE7C50A3F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738" y="37465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0" name="Freeform 111">
              <a:extLst>
                <a:ext uri="{FF2B5EF4-FFF2-40B4-BE49-F238E27FC236}">
                  <a16:creationId xmlns:a16="http://schemas.microsoft.com/office/drawing/2014/main" id="{CF2AA0F2-DB43-473A-AB52-47E99D937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6013" y="4268788"/>
              <a:ext cx="165100" cy="142875"/>
            </a:xfrm>
            <a:custGeom>
              <a:avLst/>
              <a:gdLst>
                <a:gd name="T0" fmla="*/ 112 w 112"/>
                <a:gd name="T1" fmla="*/ 47 h 97"/>
                <a:gd name="T2" fmla="*/ 112 w 112"/>
                <a:gd name="T3" fmla="*/ 36 h 97"/>
                <a:gd name="T4" fmla="*/ 0 w 112"/>
                <a:gd name="T5" fmla="*/ 0 h 97"/>
                <a:gd name="T6" fmla="*/ 31 w 112"/>
                <a:gd name="T7" fmla="*/ 97 h 97"/>
                <a:gd name="T8" fmla="*/ 72 w 112"/>
                <a:gd name="T9" fmla="*/ 91 h 97"/>
                <a:gd name="T10" fmla="*/ 112 w 112"/>
                <a:gd name="T1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" h="97">
                  <a:moveTo>
                    <a:pt x="112" y="47"/>
                  </a:moveTo>
                  <a:cubicBezTo>
                    <a:pt x="112" y="36"/>
                    <a:pt x="112" y="36"/>
                    <a:pt x="112" y="36"/>
                  </a:cubicBezTo>
                  <a:cubicBezTo>
                    <a:pt x="35" y="68"/>
                    <a:pt x="3" y="6"/>
                    <a:pt x="0" y="0"/>
                  </a:cubicBezTo>
                  <a:cubicBezTo>
                    <a:pt x="0" y="6"/>
                    <a:pt x="0" y="63"/>
                    <a:pt x="31" y="97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94" y="86"/>
                    <a:pt x="109" y="68"/>
                    <a:pt x="112" y="47"/>
                  </a:cubicBezTo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1" name="Freeform 112">
              <a:extLst>
                <a:ext uri="{FF2B5EF4-FFF2-40B4-BE49-F238E27FC236}">
                  <a16:creationId xmlns:a16="http://schemas.microsoft.com/office/drawing/2014/main" id="{125BAD6F-8D27-407F-9203-A53A46B5B1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70950" y="4321175"/>
              <a:ext cx="30162" cy="11112"/>
            </a:xfrm>
            <a:custGeom>
              <a:avLst/>
              <a:gdLst>
                <a:gd name="T0" fmla="*/ 1 w 21"/>
                <a:gd name="T1" fmla="*/ 7 h 7"/>
                <a:gd name="T2" fmla="*/ 0 w 21"/>
                <a:gd name="T3" fmla="*/ 7 h 7"/>
                <a:gd name="T4" fmla="*/ 0 w 21"/>
                <a:gd name="T5" fmla="*/ 7 h 7"/>
                <a:gd name="T6" fmla="*/ 0 w 21"/>
                <a:gd name="T7" fmla="*/ 7 h 7"/>
                <a:gd name="T8" fmla="*/ 1 w 21"/>
                <a:gd name="T9" fmla="*/ 7 h 7"/>
                <a:gd name="T10" fmla="*/ 21 w 21"/>
                <a:gd name="T11" fmla="*/ 0 h 7"/>
                <a:gd name="T12" fmla="*/ 21 w 21"/>
                <a:gd name="T13" fmla="*/ 0 h 7"/>
                <a:gd name="T14" fmla="*/ 21 w 21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7"/>
                  </a:moveTo>
                  <a:cubicBezTo>
                    <a:pt x="1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2" name="Freeform 113">
              <a:extLst>
                <a:ext uri="{FF2B5EF4-FFF2-40B4-BE49-F238E27FC236}">
                  <a16:creationId xmlns:a16="http://schemas.microsoft.com/office/drawing/2014/main" id="{86B8ACA0-A8D6-4D1D-A714-54948F492E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07413" y="4445000"/>
              <a:ext cx="39687" cy="153987"/>
            </a:xfrm>
            <a:custGeom>
              <a:avLst/>
              <a:gdLst>
                <a:gd name="T0" fmla="*/ 1 w 27"/>
                <a:gd name="T1" fmla="*/ 104 h 104"/>
                <a:gd name="T2" fmla="*/ 1 w 27"/>
                <a:gd name="T3" fmla="*/ 104 h 104"/>
                <a:gd name="T4" fmla="*/ 0 w 27"/>
                <a:gd name="T5" fmla="*/ 104 h 104"/>
                <a:gd name="T6" fmla="*/ 0 w 27"/>
                <a:gd name="T7" fmla="*/ 104 h 104"/>
                <a:gd name="T8" fmla="*/ 1 w 27"/>
                <a:gd name="T9" fmla="*/ 104 h 104"/>
                <a:gd name="T10" fmla="*/ 1 w 27"/>
                <a:gd name="T11" fmla="*/ 104 h 104"/>
                <a:gd name="T12" fmla="*/ 1 w 27"/>
                <a:gd name="T13" fmla="*/ 104 h 104"/>
                <a:gd name="T14" fmla="*/ 1 w 27"/>
                <a:gd name="T15" fmla="*/ 104 h 104"/>
                <a:gd name="T16" fmla="*/ 1 w 27"/>
                <a:gd name="T17" fmla="*/ 104 h 104"/>
                <a:gd name="T18" fmla="*/ 27 w 27"/>
                <a:gd name="T19" fmla="*/ 0 h 104"/>
                <a:gd name="T20" fmla="*/ 27 w 27"/>
                <a:gd name="T21" fmla="*/ 0 h 104"/>
                <a:gd name="T22" fmla="*/ 27 w 27"/>
                <a:gd name="T23" fmla="*/ 0 h 104"/>
                <a:gd name="T24" fmla="*/ 27 w 27"/>
                <a:gd name="T25" fmla="*/ 0 h 104"/>
                <a:gd name="T26" fmla="*/ 27 w 27"/>
                <a:gd name="T27" fmla="*/ 0 h 104"/>
                <a:gd name="T28" fmla="*/ 27 w 27"/>
                <a:gd name="T29" fmla="*/ 0 h 104"/>
                <a:gd name="T30" fmla="*/ 27 w 27"/>
                <a:gd name="T31" fmla="*/ 0 h 104"/>
                <a:gd name="T32" fmla="*/ 27 w 27"/>
                <a:gd name="T33" fmla="*/ 0 h 104"/>
                <a:gd name="T34" fmla="*/ 27 w 27"/>
                <a:gd name="T35" fmla="*/ 0 h 104"/>
                <a:gd name="T36" fmla="*/ 27 w 27"/>
                <a:gd name="T37" fmla="*/ 0 h 104"/>
                <a:gd name="T38" fmla="*/ 27 w 27"/>
                <a:gd name="T39" fmla="*/ 0 h 104"/>
                <a:gd name="T40" fmla="*/ 27 w 27"/>
                <a:gd name="T41" fmla="*/ 0 h 104"/>
                <a:gd name="T42" fmla="*/ 27 w 27"/>
                <a:gd name="T43" fmla="*/ 0 h 104"/>
                <a:gd name="T44" fmla="*/ 27 w 27"/>
                <a:gd name="T45" fmla="*/ 0 h 104"/>
                <a:gd name="T46" fmla="*/ 27 w 27"/>
                <a:gd name="T4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104">
                  <a:moveTo>
                    <a:pt x="1" y="104"/>
                  </a:moveTo>
                  <a:cubicBezTo>
                    <a:pt x="1" y="104"/>
                    <a:pt x="1" y="104"/>
                    <a:pt x="1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4"/>
                    <a:pt x="0" y="104"/>
                    <a:pt x="1" y="104"/>
                  </a:cubicBezTo>
                  <a:moveTo>
                    <a:pt x="1" y="104"/>
                  </a:moveTo>
                  <a:cubicBezTo>
                    <a:pt x="1" y="104"/>
                    <a:pt x="1" y="104"/>
                    <a:pt x="1" y="104"/>
                  </a:cubicBezTo>
                  <a:cubicBezTo>
                    <a:pt x="1" y="104"/>
                    <a:pt x="1" y="104"/>
                    <a:pt x="1" y="104"/>
                  </a:cubicBezTo>
                  <a:cubicBezTo>
                    <a:pt x="1" y="104"/>
                    <a:pt x="1" y="104"/>
                    <a:pt x="1" y="104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3" name="Freeform 114">
              <a:extLst>
                <a:ext uri="{FF2B5EF4-FFF2-40B4-BE49-F238E27FC236}">
                  <a16:creationId xmlns:a16="http://schemas.microsoft.com/office/drawing/2014/main" id="{FA9C6C75-1FE2-49BD-9CE9-88F2514327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93125" y="4391025"/>
              <a:ext cx="288925" cy="207962"/>
            </a:xfrm>
            <a:custGeom>
              <a:avLst/>
              <a:gdLst>
                <a:gd name="T0" fmla="*/ 10 w 195"/>
                <a:gd name="T1" fmla="*/ 141 h 141"/>
                <a:gd name="T2" fmla="*/ 10 w 195"/>
                <a:gd name="T3" fmla="*/ 141 h 141"/>
                <a:gd name="T4" fmla="*/ 10 w 195"/>
                <a:gd name="T5" fmla="*/ 141 h 141"/>
                <a:gd name="T6" fmla="*/ 10 w 195"/>
                <a:gd name="T7" fmla="*/ 141 h 141"/>
                <a:gd name="T8" fmla="*/ 11 w 195"/>
                <a:gd name="T9" fmla="*/ 141 h 141"/>
                <a:gd name="T10" fmla="*/ 11 w 195"/>
                <a:gd name="T11" fmla="*/ 141 h 141"/>
                <a:gd name="T12" fmla="*/ 11 w 195"/>
                <a:gd name="T13" fmla="*/ 141 h 141"/>
                <a:gd name="T14" fmla="*/ 11 w 195"/>
                <a:gd name="T15" fmla="*/ 141 h 141"/>
                <a:gd name="T16" fmla="*/ 11 w 195"/>
                <a:gd name="T17" fmla="*/ 141 h 141"/>
                <a:gd name="T18" fmla="*/ 185 w 195"/>
                <a:gd name="T19" fmla="*/ 0 h 141"/>
                <a:gd name="T20" fmla="*/ 175 w 195"/>
                <a:gd name="T21" fmla="*/ 1 h 141"/>
                <a:gd name="T22" fmla="*/ 16 w 195"/>
                <a:gd name="T23" fmla="*/ 24 h 141"/>
                <a:gd name="T24" fmla="*/ 5 w 195"/>
                <a:gd name="T25" fmla="*/ 113 h 141"/>
                <a:gd name="T26" fmla="*/ 5 w 195"/>
                <a:gd name="T27" fmla="*/ 114 h 141"/>
                <a:gd name="T28" fmla="*/ 3 w 195"/>
                <a:gd name="T29" fmla="*/ 117 h 141"/>
                <a:gd name="T30" fmla="*/ 3 w 195"/>
                <a:gd name="T31" fmla="*/ 117 h 141"/>
                <a:gd name="T32" fmla="*/ 1 w 195"/>
                <a:gd name="T33" fmla="*/ 120 h 141"/>
                <a:gd name="T34" fmla="*/ 1 w 195"/>
                <a:gd name="T35" fmla="*/ 120 h 141"/>
                <a:gd name="T36" fmla="*/ 0 w 195"/>
                <a:gd name="T37" fmla="*/ 122 h 141"/>
                <a:gd name="T38" fmla="*/ 3 w 195"/>
                <a:gd name="T39" fmla="*/ 123 h 141"/>
                <a:gd name="T40" fmla="*/ 6 w 195"/>
                <a:gd name="T41" fmla="*/ 122 h 141"/>
                <a:gd name="T42" fmla="*/ 6 w 195"/>
                <a:gd name="T43" fmla="*/ 122 h 141"/>
                <a:gd name="T44" fmla="*/ 29 w 195"/>
                <a:gd name="T45" fmla="*/ 117 h 141"/>
                <a:gd name="T46" fmla="*/ 37 w 195"/>
                <a:gd name="T47" fmla="*/ 37 h 141"/>
                <a:gd name="T48" fmla="*/ 37 w 195"/>
                <a:gd name="T49" fmla="*/ 37 h 141"/>
                <a:gd name="T50" fmla="*/ 37 w 195"/>
                <a:gd name="T51" fmla="*/ 37 h 141"/>
                <a:gd name="T52" fmla="*/ 37 w 195"/>
                <a:gd name="T53" fmla="*/ 37 h 141"/>
                <a:gd name="T54" fmla="*/ 37 w 195"/>
                <a:gd name="T55" fmla="*/ 37 h 141"/>
                <a:gd name="T56" fmla="*/ 37 w 195"/>
                <a:gd name="T57" fmla="*/ 37 h 141"/>
                <a:gd name="T58" fmla="*/ 37 w 195"/>
                <a:gd name="T59" fmla="*/ 37 h 141"/>
                <a:gd name="T60" fmla="*/ 37 w 195"/>
                <a:gd name="T61" fmla="*/ 37 h 141"/>
                <a:gd name="T62" fmla="*/ 37 w 195"/>
                <a:gd name="T63" fmla="*/ 37 h 141"/>
                <a:gd name="T64" fmla="*/ 37 w 195"/>
                <a:gd name="T65" fmla="*/ 37 h 141"/>
                <a:gd name="T66" fmla="*/ 37 w 195"/>
                <a:gd name="T67" fmla="*/ 37 h 141"/>
                <a:gd name="T68" fmla="*/ 37 w 195"/>
                <a:gd name="T69" fmla="*/ 37 h 141"/>
                <a:gd name="T70" fmla="*/ 37 w 195"/>
                <a:gd name="T71" fmla="*/ 37 h 141"/>
                <a:gd name="T72" fmla="*/ 195 w 195"/>
                <a:gd name="T73" fmla="*/ 14 h 141"/>
                <a:gd name="T74" fmla="*/ 185 w 195"/>
                <a:gd name="T7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5" h="141">
                  <a:moveTo>
                    <a:pt x="10" y="141"/>
                  </a:move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moveTo>
                    <a:pt x="11" y="141"/>
                  </a:moveTo>
                  <a:cubicBezTo>
                    <a:pt x="11" y="141"/>
                    <a:pt x="11" y="141"/>
                    <a:pt x="11" y="141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11" y="141"/>
                    <a:pt x="11" y="141"/>
                    <a:pt x="11" y="141"/>
                  </a:cubicBezTo>
                  <a:moveTo>
                    <a:pt x="185" y="0"/>
                  </a:moveTo>
                  <a:cubicBezTo>
                    <a:pt x="175" y="1"/>
                    <a:pt x="175" y="1"/>
                    <a:pt x="175" y="1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9" y="38"/>
                    <a:pt x="17" y="87"/>
                    <a:pt x="5" y="113"/>
                  </a:cubicBezTo>
                  <a:cubicBezTo>
                    <a:pt x="5" y="114"/>
                    <a:pt x="5" y="114"/>
                    <a:pt x="5" y="114"/>
                  </a:cubicBezTo>
                  <a:cubicBezTo>
                    <a:pt x="4" y="115"/>
                    <a:pt x="4" y="116"/>
                    <a:pt x="3" y="117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2" y="118"/>
                    <a:pt x="2" y="119"/>
                    <a:pt x="1" y="120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0" y="121"/>
                    <a:pt x="0" y="121"/>
                    <a:pt x="0" y="122"/>
                  </a:cubicBezTo>
                  <a:cubicBezTo>
                    <a:pt x="1" y="122"/>
                    <a:pt x="2" y="123"/>
                    <a:pt x="3" y="123"/>
                  </a:cubicBezTo>
                  <a:cubicBezTo>
                    <a:pt x="4" y="123"/>
                    <a:pt x="5" y="122"/>
                    <a:pt x="6" y="122"/>
                  </a:cubicBezTo>
                  <a:cubicBezTo>
                    <a:pt x="6" y="122"/>
                    <a:pt x="6" y="122"/>
                    <a:pt x="6" y="122"/>
                  </a:cubicBezTo>
                  <a:cubicBezTo>
                    <a:pt x="6" y="122"/>
                    <a:pt x="8" y="122"/>
                    <a:pt x="29" y="117"/>
                  </a:cubicBezTo>
                  <a:cubicBezTo>
                    <a:pt x="38" y="91"/>
                    <a:pt x="39" y="50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195" y="14"/>
                    <a:pt x="195" y="14"/>
                    <a:pt x="195" y="14"/>
                  </a:cubicBezTo>
                  <a:cubicBezTo>
                    <a:pt x="191" y="9"/>
                    <a:pt x="188" y="5"/>
                    <a:pt x="185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4" name="Freeform 115">
              <a:extLst>
                <a:ext uri="{FF2B5EF4-FFF2-40B4-BE49-F238E27FC236}">
                  <a16:creationId xmlns:a16="http://schemas.microsoft.com/office/drawing/2014/main" id="{8533486B-7A9B-44A2-8BE7-90C4BB13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5025" y="4562475"/>
              <a:ext cx="80962" cy="44450"/>
            </a:xfrm>
            <a:custGeom>
              <a:avLst/>
              <a:gdLst>
                <a:gd name="T0" fmla="*/ 55 w 55"/>
                <a:gd name="T1" fmla="*/ 0 h 30"/>
                <a:gd name="T2" fmla="*/ 32 w 55"/>
                <a:gd name="T3" fmla="*/ 5 h 30"/>
                <a:gd name="T4" fmla="*/ 32 w 55"/>
                <a:gd name="T5" fmla="*/ 5 h 30"/>
                <a:gd name="T6" fmla="*/ 29 w 55"/>
                <a:gd name="T7" fmla="*/ 6 h 30"/>
                <a:gd name="T8" fmla="*/ 26 w 55"/>
                <a:gd name="T9" fmla="*/ 5 h 30"/>
                <a:gd name="T10" fmla="*/ 25 w 55"/>
                <a:gd name="T11" fmla="*/ 6 h 30"/>
                <a:gd name="T12" fmla="*/ 24 w 55"/>
                <a:gd name="T13" fmla="*/ 7 h 30"/>
                <a:gd name="T14" fmla="*/ 22 w 55"/>
                <a:gd name="T15" fmla="*/ 8 h 30"/>
                <a:gd name="T16" fmla="*/ 21 w 55"/>
                <a:gd name="T17" fmla="*/ 9 h 30"/>
                <a:gd name="T18" fmla="*/ 20 w 55"/>
                <a:gd name="T19" fmla="*/ 10 h 30"/>
                <a:gd name="T20" fmla="*/ 19 w 55"/>
                <a:gd name="T21" fmla="*/ 10 h 30"/>
                <a:gd name="T22" fmla="*/ 16 w 55"/>
                <a:gd name="T23" fmla="*/ 11 h 30"/>
                <a:gd name="T24" fmla="*/ 0 w 55"/>
                <a:gd name="T25" fmla="*/ 15 h 30"/>
                <a:gd name="T26" fmla="*/ 2 w 55"/>
                <a:gd name="T27" fmla="*/ 22 h 30"/>
                <a:gd name="T28" fmla="*/ 10 w 55"/>
                <a:gd name="T29" fmla="*/ 30 h 30"/>
                <a:gd name="T30" fmla="*/ 13 w 55"/>
                <a:gd name="T31" fmla="*/ 29 h 30"/>
                <a:gd name="T32" fmla="*/ 13 w 55"/>
                <a:gd name="T33" fmla="*/ 29 h 30"/>
                <a:gd name="T34" fmla="*/ 13 w 55"/>
                <a:gd name="T35" fmla="*/ 29 h 30"/>
                <a:gd name="T36" fmla="*/ 36 w 55"/>
                <a:gd name="T37" fmla="*/ 24 h 30"/>
                <a:gd name="T38" fmla="*/ 36 w 55"/>
                <a:gd name="T39" fmla="*/ 24 h 30"/>
                <a:gd name="T40" fmla="*/ 36 w 55"/>
                <a:gd name="T41" fmla="*/ 24 h 30"/>
                <a:gd name="T42" fmla="*/ 37 w 55"/>
                <a:gd name="T43" fmla="*/ 24 h 30"/>
                <a:gd name="T44" fmla="*/ 37 w 55"/>
                <a:gd name="T45" fmla="*/ 24 h 30"/>
                <a:gd name="T46" fmla="*/ 37 w 55"/>
                <a:gd name="T47" fmla="*/ 24 h 30"/>
                <a:gd name="T48" fmla="*/ 39 w 55"/>
                <a:gd name="T49" fmla="*/ 23 h 30"/>
                <a:gd name="T50" fmla="*/ 40 w 55"/>
                <a:gd name="T51" fmla="*/ 22 h 30"/>
                <a:gd name="T52" fmla="*/ 42 w 55"/>
                <a:gd name="T53" fmla="*/ 21 h 30"/>
                <a:gd name="T54" fmla="*/ 42 w 55"/>
                <a:gd name="T55" fmla="*/ 21 h 30"/>
                <a:gd name="T56" fmla="*/ 44 w 55"/>
                <a:gd name="T57" fmla="*/ 19 h 30"/>
                <a:gd name="T58" fmla="*/ 45 w 55"/>
                <a:gd name="T59" fmla="*/ 19 h 30"/>
                <a:gd name="T60" fmla="*/ 47 w 55"/>
                <a:gd name="T61" fmla="*/ 16 h 30"/>
                <a:gd name="T62" fmla="*/ 47 w 55"/>
                <a:gd name="T63" fmla="*/ 16 h 30"/>
                <a:gd name="T64" fmla="*/ 49 w 55"/>
                <a:gd name="T65" fmla="*/ 13 h 30"/>
                <a:gd name="T66" fmla="*/ 50 w 55"/>
                <a:gd name="T67" fmla="*/ 12 h 30"/>
                <a:gd name="T68" fmla="*/ 51 w 55"/>
                <a:gd name="T69" fmla="*/ 9 h 30"/>
                <a:gd name="T70" fmla="*/ 51 w 55"/>
                <a:gd name="T71" fmla="*/ 8 h 30"/>
                <a:gd name="T72" fmla="*/ 55 w 55"/>
                <a:gd name="T7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5" h="30">
                  <a:moveTo>
                    <a:pt x="55" y="0"/>
                  </a:moveTo>
                  <a:cubicBezTo>
                    <a:pt x="34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0" y="6"/>
                    <a:pt x="29" y="6"/>
                  </a:cubicBezTo>
                  <a:cubicBezTo>
                    <a:pt x="28" y="6"/>
                    <a:pt x="27" y="5"/>
                    <a:pt x="26" y="5"/>
                  </a:cubicBezTo>
                  <a:cubicBezTo>
                    <a:pt x="25" y="5"/>
                    <a:pt x="25" y="6"/>
                    <a:pt x="25" y="6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3" y="7"/>
                    <a:pt x="23" y="8"/>
                    <a:pt x="22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0" y="10"/>
                    <a:pt x="20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7" y="11"/>
                    <a:pt x="16" y="11"/>
                  </a:cubicBezTo>
                  <a:cubicBezTo>
                    <a:pt x="9" y="13"/>
                    <a:pt x="3" y="14"/>
                    <a:pt x="0" y="15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2"/>
                    <a:pt x="2" y="30"/>
                    <a:pt x="10" y="30"/>
                  </a:cubicBezTo>
                  <a:cubicBezTo>
                    <a:pt x="11" y="30"/>
                    <a:pt x="12" y="30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6" y="28"/>
                    <a:pt x="36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4"/>
                    <a:pt x="36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8" y="23"/>
                    <a:pt x="39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1" y="22"/>
                    <a:pt x="41" y="22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4" y="20"/>
                    <a:pt x="44" y="19"/>
                  </a:cubicBezTo>
                  <a:cubicBezTo>
                    <a:pt x="45" y="19"/>
                    <a:pt x="45" y="19"/>
                    <a:pt x="45" y="19"/>
                  </a:cubicBezTo>
                  <a:cubicBezTo>
                    <a:pt x="46" y="18"/>
                    <a:pt x="46" y="17"/>
                    <a:pt x="47" y="16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8" y="15"/>
                    <a:pt x="48" y="14"/>
                    <a:pt x="49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1"/>
                    <a:pt x="51" y="10"/>
                    <a:pt x="51" y="9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3" y="6"/>
                    <a:pt x="54" y="3"/>
                    <a:pt x="55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5" name="Freeform 116">
              <a:extLst>
                <a:ext uri="{FF2B5EF4-FFF2-40B4-BE49-F238E27FC236}">
                  <a16:creationId xmlns:a16="http://schemas.microsoft.com/office/drawing/2014/main" id="{92B904D9-30C0-4038-9671-FF1A3E35E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6175" y="4321175"/>
              <a:ext cx="134937" cy="90487"/>
            </a:xfrm>
            <a:custGeom>
              <a:avLst/>
              <a:gdLst>
                <a:gd name="T0" fmla="*/ 91 w 91"/>
                <a:gd name="T1" fmla="*/ 0 h 61"/>
                <a:gd name="T2" fmla="*/ 91 w 91"/>
                <a:gd name="T3" fmla="*/ 0 h 61"/>
                <a:gd name="T4" fmla="*/ 91 w 91"/>
                <a:gd name="T5" fmla="*/ 0 h 61"/>
                <a:gd name="T6" fmla="*/ 71 w 91"/>
                <a:gd name="T7" fmla="*/ 7 h 61"/>
                <a:gd name="T8" fmla="*/ 70 w 91"/>
                <a:gd name="T9" fmla="*/ 7 h 61"/>
                <a:gd name="T10" fmla="*/ 31 w 91"/>
                <a:gd name="T11" fmla="*/ 42 h 61"/>
                <a:gd name="T12" fmla="*/ 0 w 91"/>
                <a:gd name="T13" fmla="*/ 47 h 61"/>
                <a:gd name="T14" fmla="*/ 10 w 91"/>
                <a:gd name="T15" fmla="*/ 61 h 61"/>
                <a:gd name="T16" fmla="*/ 10 w 91"/>
                <a:gd name="T17" fmla="*/ 61 h 61"/>
                <a:gd name="T18" fmla="*/ 51 w 91"/>
                <a:gd name="T19" fmla="*/ 55 h 61"/>
                <a:gd name="T20" fmla="*/ 91 w 91"/>
                <a:gd name="T21" fmla="*/ 11 h 61"/>
                <a:gd name="T22" fmla="*/ 91 w 91"/>
                <a:gd name="T2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61"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3" y="3"/>
                    <a:pt x="78" y="5"/>
                    <a:pt x="71" y="7"/>
                  </a:cubicBezTo>
                  <a:cubicBezTo>
                    <a:pt x="71" y="7"/>
                    <a:pt x="70" y="7"/>
                    <a:pt x="70" y="7"/>
                  </a:cubicBezTo>
                  <a:cubicBezTo>
                    <a:pt x="64" y="24"/>
                    <a:pt x="49" y="38"/>
                    <a:pt x="31" y="4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3" y="52"/>
                    <a:pt x="6" y="56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73" y="50"/>
                    <a:pt x="88" y="32"/>
                    <a:pt x="91" y="11"/>
                  </a:cubicBez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solidFill>
              <a:srgbClr val="676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6" name="Freeform 117">
              <a:extLst>
                <a:ext uri="{FF2B5EF4-FFF2-40B4-BE49-F238E27FC236}">
                  <a16:creationId xmlns:a16="http://schemas.microsoft.com/office/drawing/2014/main" id="{67141298-1508-448E-9F05-9F598A3CE6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04213" y="3463925"/>
              <a:ext cx="387350" cy="317500"/>
            </a:xfrm>
            <a:custGeom>
              <a:avLst/>
              <a:gdLst>
                <a:gd name="T0" fmla="*/ 0 w 261"/>
                <a:gd name="T1" fmla="*/ 215 h 215"/>
                <a:gd name="T2" fmla="*/ 1 w 261"/>
                <a:gd name="T3" fmla="*/ 215 h 215"/>
                <a:gd name="T4" fmla="*/ 0 w 261"/>
                <a:gd name="T5" fmla="*/ 215 h 215"/>
                <a:gd name="T6" fmla="*/ 0 w 261"/>
                <a:gd name="T7" fmla="*/ 215 h 215"/>
                <a:gd name="T8" fmla="*/ 0 w 261"/>
                <a:gd name="T9" fmla="*/ 215 h 215"/>
                <a:gd name="T10" fmla="*/ 0 w 261"/>
                <a:gd name="T11" fmla="*/ 215 h 215"/>
                <a:gd name="T12" fmla="*/ 0 w 261"/>
                <a:gd name="T13" fmla="*/ 215 h 215"/>
                <a:gd name="T14" fmla="*/ 0 w 261"/>
                <a:gd name="T15" fmla="*/ 215 h 215"/>
                <a:gd name="T16" fmla="*/ 0 w 261"/>
                <a:gd name="T17" fmla="*/ 215 h 215"/>
                <a:gd name="T18" fmla="*/ 191 w 261"/>
                <a:gd name="T19" fmla="*/ 3 h 215"/>
                <a:gd name="T20" fmla="*/ 173 w 261"/>
                <a:gd name="T21" fmla="*/ 7 h 215"/>
                <a:gd name="T22" fmla="*/ 164 w 261"/>
                <a:gd name="T23" fmla="*/ 15 h 215"/>
                <a:gd name="T24" fmla="*/ 159 w 261"/>
                <a:gd name="T25" fmla="*/ 21 h 215"/>
                <a:gd name="T26" fmla="*/ 159 w 261"/>
                <a:gd name="T27" fmla="*/ 21 h 215"/>
                <a:gd name="T28" fmla="*/ 164 w 261"/>
                <a:gd name="T29" fmla="*/ 15 h 215"/>
                <a:gd name="T30" fmla="*/ 173 w 261"/>
                <a:gd name="T31" fmla="*/ 7 h 215"/>
                <a:gd name="T32" fmla="*/ 191 w 261"/>
                <a:gd name="T33" fmla="*/ 3 h 215"/>
                <a:gd name="T34" fmla="*/ 191 w 261"/>
                <a:gd name="T35" fmla="*/ 3 h 215"/>
                <a:gd name="T36" fmla="*/ 191 w 261"/>
                <a:gd name="T37" fmla="*/ 3 h 215"/>
                <a:gd name="T38" fmla="*/ 191 w 261"/>
                <a:gd name="T39" fmla="*/ 3 h 215"/>
                <a:gd name="T40" fmla="*/ 191 w 261"/>
                <a:gd name="T41" fmla="*/ 3 h 215"/>
                <a:gd name="T42" fmla="*/ 261 w 261"/>
                <a:gd name="T43" fmla="*/ 0 h 215"/>
                <a:gd name="T44" fmla="*/ 193 w 261"/>
                <a:gd name="T45" fmla="*/ 3 h 215"/>
                <a:gd name="T46" fmla="*/ 193 w 261"/>
                <a:gd name="T47" fmla="*/ 3 h 215"/>
                <a:gd name="T48" fmla="*/ 193 w 261"/>
                <a:gd name="T49" fmla="*/ 3 h 215"/>
                <a:gd name="T50" fmla="*/ 261 w 261"/>
                <a:gd name="T51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1" h="215">
                  <a:moveTo>
                    <a:pt x="0" y="215"/>
                  </a:moveTo>
                  <a:cubicBezTo>
                    <a:pt x="0" y="215"/>
                    <a:pt x="1" y="215"/>
                    <a:pt x="1" y="215"/>
                  </a:cubicBezTo>
                  <a:cubicBezTo>
                    <a:pt x="1" y="215"/>
                    <a:pt x="0" y="215"/>
                    <a:pt x="0" y="215"/>
                  </a:cubicBezTo>
                  <a:moveTo>
                    <a:pt x="0" y="215"/>
                  </a:moveTo>
                  <a:cubicBezTo>
                    <a:pt x="0" y="215"/>
                    <a:pt x="0" y="215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0" y="215"/>
                  </a:moveTo>
                  <a:cubicBezTo>
                    <a:pt x="0" y="215"/>
                    <a:pt x="0" y="215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91" y="3"/>
                  </a:moveTo>
                  <a:cubicBezTo>
                    <a:pt x="185" y="3"/>
                    <a:pt x="179" y="4"/>
                    <a:pt x="173" y="7"/>
                  </a:cubicBezTo>
                  <a:cubicBezTo>
                    <a:pt x="170" y="9"/>
                    <a:pt x="167" y="12"/>
                    <a:pt x="164" y="15"/>
                  </a:cubicBezTo>
                  <a:cubicBezTo>
                    <a:pt x="159" y="21"/>
                    <a:pt x="159" y="21"/>
                    <a:pt x="159" y="21"/>
                  </a:cubicBezTo>
                  <a:cubicBezTo>
                    <a:pt x="159" y="21"/>
                    <a:pt x="159" y="21"/>
                    <a:pt x="159" y="21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7" y="12"/>
                    <a:pt x="170" y="9"/>
                    <a:pt x="173" y="7"/>
                  </a:cubicBezTo>
                  <a:cubicBezTo>
                    <a:pt x="179" y="4"/>
                    <a:pt x="185" y="3"/>
                    <a:pt x="191" y="3"/>
                  </a:cubicBezTo>
                  <a:moveTo>
                    <a:pt x="191" y="3"/>
                  </a:moveTo>
                  <a:cubicBezTo>
                    <a:pt x="191" y="3"/>
                    <a:pt x="191" y="3"/>
                    <a:pt x="191" y="3"/>
                  </a:cubicBezTo>
                  <a:cubicBezTo>
                    <a:pt x="191" y="3"/>
                    <a:pt x="191" y="3"/>
                    <a:pt x="191" y="3"/>
                  </a:cubicBezTo>
                  <a:cubicBezTo>
                    <a:pt x="191" y="3"/>
                    <a:pt x="191" y="3"/>
                    <a:pt x="191" y="3"/>
                  </a:cubicBezTo>
                  <a:moveTo>
                    <a:pt x="261" y="0"/>
                  </a:moveTo>
                  <a:cubicBezTo>
                    <a:pt x="193" y="3"/>
                    <a:pt x="193" y="3"/>
                    <a:pt x="193" y="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261" y="0"/>
                    <a:pt x="261" y="0"/>
                    <a:pt x="261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7" name="Freeform 118">
              <a:extLst>
                <a:ext uri="{FF2B5EF4-FFF2-40B4-BE49-F238E27FC236}">
                  <a16:creationId xmlns:a16="http://schemas.microsoft.com/office/drawing/2014/main" id="{2B43D003-32CD-45DF-94B2-1211AD4F2D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47075" y="3462338"/>
              <a:ext cx="433387" cy="249237"/>
            </a:xfrm>
            <a:custGeom>
              <a:avLst/>
              <a:gdLst>
                <a:gd name="T0" fmla="*/ 33 w 292"/>
                <a:gd name="T1" fmla="*/ 133 h 170"/>
                <a:gd name="T2" fmla="*/ 0 w 292"/>
                <a:gd name="T3" fmla="*/ 170 h 170"/>
                <a:gd name="T4" fmla="*/ 33 w 292"/>
                <a:gd name="T5" fmla="*/ 133 h 170"/>
                <a:gd name="T6" fmla="*/ 33 w 292"/>
                <a:gd name="T7" fmla="*/ 133 h 170"/>
                <a:gd name="T8" fmla="*/ 292 w 292"/>
                <a:gd name="T9" fmla="*/ 0 h 170"/>
                <a:gd name="T10" fmla="*/ 232 w 292"/>
                <a:gd name="T11" fmla="*/ 2 h 170"/>
                <a:gd name="T12" fmla="*/ 164 w 292"/>
                <a:gd name="T13" fmla="*/ 5 h 170"/>
                <a:gd name="T14" fmla="*/ 164 w 292"/>
                <a:gd name="T15" fmla="*/ 5 h 170"/>
                <a:gd name="T16" fmla="*/ 162 w 292"/>
                <a:gd name="T17" fmla="*/ 5 h 170"/>
                <a:gd name="T18" fmla="*/ 162 w 292"/>
                <a:gd name="T19" fmla="*/ 5 h 170"/>
                <a:gd name="T20" fmla="*/ 162 w 292"/>
                <a:gd name="T21" fmla="*/ 5 h 170"/>
                <a:gd name="T22" fmla="*/ 144 w 292"/>
                <a:gd name="T23" fmla="*/ 9 h 170"/>
                <a:gd name="T24" fmla="*/ 135 w 292"/>
                <a:gd name="T25" fmla="*/ 17 h 170"/>
                <a:gd name="T26" fmla="*/ 130 w 292"/>
                <a:gd name="T27" fmla="*/ 23 h 170"/>
                <a:gd name="T28" fmla="*/ 122 w 292"/>
                <a:gd name="T29" fmla="*/ 32 h 170"/>
                <a:gd name="T30" fmla="*/ 119 w 292"/>
                <a:gd name="T31" fmla="*/ 35 h 170"/>
                <a:gd name="T32" fmla="*/ 46 w 292"/>
                <a:gd name="T33" fmla="*/ 118 h 170"/>
                <a:gd name="T34" fmla="*/ 61 w 292"/>
                <a:gd name="T35" fmla="*/ 128 h 170"/>
                <a:gd name="T36" fmla="*/ 131 w 292"/>
                <a:gd name="T37" fmla="*/ 48 h 170"/>
                <a:gd name="T38" fmla="*/ 144 w 292"/>
                <a:gd name="T39" fmla="*/ 33 h 170"/>
                <a:gd name="T40" fmla="*/ 153 w 292"/>
                <a:gd name="T41" fmla="*/ 25 h 170"/>
                <a:gd name="T42" fmla="*/ 171 w 292"/>
                <a:gd name="T43" fmla="*/ 21 h 170"/>
                <a:gd name="T44" fmla="*/ 173 w 292"/>
                <a:gd name="T45" fmla="*/ 21 h 170"/>
                <a:gd name="T46" fmla="*/ 271 w 292"/>
                <a:gd name="T47" fmla="*/ 17 h 170"/>
                <a:gd name="T48" fmla="*/ 274 w 292"/>
                <a:gd name="T49" fmla="*/ 14 h 170"/>
                <a:gd name="T50" fmla="*/ 292 w 292"/>
                <a:gd name="T51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2" h="170">
                  <a:moveTo>
                    <a:pt x="33" y="133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33" y="133"/>
                    <a:pt x="33" y="133"/>
                    <a:pt x="33" y="133"/>
                  </a:cubicBezTo>
                  <a:cubicBezTo>
                    <a:pt x="33" y="133"/>
                    <a:pt x="33" y="133"/>
                    <a:pt x="33" y="133"/>
                  </a:cubicBezTo>
                  <a:moveTo>
                    <a:pt x="292" y="0"/>
                  </a:moveTo>
                  <a:cubicBezTo>
                    <a:pt x="232" y="2"/>
                    <a:pt x="232" y="2"/>
                    <a:pt x="232" y="2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63" y="5"/>
                    <a:pt x="163" y="5"/>
                    <a:pt x="162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56" y="5"/>
                    <a:pt x="150" y="6"/>
                    <a:pt x="144" y="9"/>
                  </a:cubicBezTo>
                  <a:cubicBezTo>
                    <a:pt x="141" y="11"/>
                    <a:pt x="138" y="14"/>
                    <a:pt x="135" y="17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19" y="35"/>
                    <a:pt x="119" y="35"/>
                    <a:pt x="119" y="35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61" y="128"/>
                    <a:pt x="61" y="128"/>
                    <a:pt x="61" y="12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7" y="30"/>
                    <a:pt x="150" y="27"/>
                    <a:pt x="153" y="25"/>
                  </a:cubicBezTo>
                  <a:cubicBezTo>
                    <a:pt x="159" y="22"/>
                    <a:pt x="165" y="21"/>
                    <a:pt x="171" y="21"/>
                  </a:cubicBezTo>
                  <a:cubicBezTo>
                    <a:pt x="172" y="21"/>
                    <a:pt x="173" y="21"/>
                    <a:pt x="173" y="21"/>
                  </a:cubicBezTo>
                  <a:cubicBezTo>
                    <a:pt x="271" y="17"/>
                    <a:pt x="271" y="17"/>
                    <a:pt x="271" y="17"/>
                  </a:cubicBezTo>
                  <a:cubicBezTo>
                    <a:pt x="272" y="16"/>
                    <a:pt x="273" y="15"/>
                    <a:pt x="274" y="14"/>
                  </a:cubicBezTo>
                  <a:cubicBezTo>
                    <a:pt x="279" y="7"/>
                    <a:pt x="286" y="3"/>
                    <a:pt x="292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8" name="Freeform 119">
              <a:extLst>
                <a:ext uri="{FF2B5EF4-FFF2-40B4-BE49-F238E27FC236}">
                  <a16:creationId xmlns:a16="http://schemas.microsoft.com/office/drawing/2014/main" id="{618144C0-DF2C-41DD-B9AF-B7424DD46C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01038" y="3657600"/>
              <a:ext cx="115887" cy="128587"/>
            </a:xfrm>
            <a:custGeom>
              <a:avLst/>
              <a:gdLst>
                <a:gd name="T0" fmla="*/ 9 w 79"/>
                <a:gd name="T1" fmla="*/ 61 h 87"/>
                <a:gd name="T2" fmla="*/ 9 w 79"/>
                <a:gd name="T3" fmla="*/ 61 h 87"/>
                <a:gd name="T4" fmla="*/ 9 w 79"/>
                <a:gd name="T5" fmla="*/ 61 h 87"/>
                <a:gd name="T6" fmla="*/ 9 w 79"/>
                <a:gd name="T7" fmla="*/ 61 h 87"/>
                <a:gd name="T8" fmla="*/ 65 w 79"/>
                <a:gd name="T9" fmla="*/ 0 h 87"/>
                <a:gd name="T10" fmla="*/ 32 w 79"/>
                <a:gd name="T11" fmla="*/ 37 h 87"/>
                <a:gd name="T12" fmla="*/ 3 w 79"/>
                <a:gd name="T13" fmla="*/ 67 h 87"/>
                <a:gd name="T14" fmla="*/ 3 w 79"/>
                <a:gd name="T15" fmla="*/ 68 h 87"/>
                <a:gd name="T16" fmla="*/ 2 w 79"/>
                <a:gd name="T17" fmla="*/ 68 h 87"/>
                <a:gd name="T18" fmla="*/ 0 w 79"/>
                <a:gd name="T19" fmla="*/ 75 h 87"/>
                <a:gd name="T20" fmla="*/ 3 w 79"/>
                <a:gd name="T21" fmla="*/ 84 h 87"/>
                <a:gd name="T22" fmla="*/ 3 w 79"/>
                <a:gd name="T23" fmla="*/ 84 h 87"/>
                <a:gd name="T24" fmla="*/ 3 w 79"/>
                <a:gd name="T25" fmla="*/ 84 h 87"/>
                <a:gd name="T26" fmla="*/ 3 w 79"/>
                <a:gd name="T27" fmla="*/ 84 h 87"/>
                <a:gd name="T28" fmla="*/ 3 w 79"/>
                <a:gd name="T29" fmla="*/ 84 h 87"/>
                <a:gd name="T30" fmla="*/ 3 w 79"/>
                <a:gd name="T31" fmla="*/ 84 h 87"/>
                <a:gd name="T32" fmla="*/ 4 w 79"/>
                <a:gd name="T33" fmla="*/ 84 h 87"/>
                <a:gd name="T34" fmla="*/ 10 w 79"/>
                <a:gd name="T35" fmla="*/ 87 h 87"/>
                <a:gd name="T36" fmla="*/ 11 w 79"/>
                <a:gd name="T37" fmla="*/ 84 h 87"/>
                <a:gd name="T38" fmla="*/ 12 w 79"/>
                <a:gd name="T39" fmla="*/ 84 h 87"/>
                <a:gd name="T40" fmla="*/ 12 w 79"/>
                <a:gd name="T41" fmla="*/ 83 h 87"/>
                <a:gd name="T42" fmla="*/ 41 w 79"/>
                <a:gd name="T43" fmla="*/ 53 h 87"/>
                <a:gd name="T44" fmla="*/ 57 w 79"/>
                <a:gd name="T45" fmla="*/ 35 h 87"/>
                <a:gd name="T46" fmla="*/ 48 w 79"/>
                <a:gd name="T47" fmla="*/ 26 h 87"/>
                <a:gd name="T48" fmla="*/ 48 w 79"/>
                <a:gd name="T49" fmla="*/ 26 h 87"/>
                <a:gd name="T50" fmla="*/ 50 w 79"/>
                <a:gd name="T51" fmla="*/ 24 h 87"/>
                <a:gd name="T52" fmla="*/ 59 w 79"/>
                <a:gd name="T53" fmla="*/ 33 h 87"/>
                <a:gd name="T54" fmla="*/ 79 w 79"/>
                <a:gd name="T55" fmla="*/ 10 h 87"/>
                <a:gd name="T56" fmla="*/ 65 w 79"/>
                <a:gd name="T57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9" h="87">
                  <a:moveTo>
                    <a:pt x="9" y="61"/>
                  </a:moveTo>
                  <a:cubicBezTo>
                    <a:pt x="9" y="61"/>
                    <a:pt x="9" y="61"/>
                    <a:pt x="9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1"/>
                    <a:pt x="9" y="61"/>
                    <a:pt x="9" y="61"/>
                  </a:cubicBezTo>
                  <a:moveTo>
                    <a:pt x="65" y="0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70"/>
                    <a:pt x="0" y="73"/>
                    <a:pt x="0" y="75"/>
                  </a:cubicBezTo>
                  <a:cubicBezTo>
                    <a:pt x="0" y="78"/>
                    <a:pt x="1" y="82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4"/>
                    <a:pt x="4" y="84"/>
                    <a:pt x="4" y="84"/>
                  </a:cubicBezTo>
                  <a:cubicBezTo>
                    <a:pt x="5" y="86"/>
                    <a:pt x="8" y="86"/>
                    <a:pt x="10" y="87"/>
                  </a:cubicBezTo>
                  <a:cubicBezTo>
                    <a:pt x="10" y="86"/>
                    <a:pt x="11" y="85"/>
                    <a:pt x="11" y="84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32"/>
                    <a:pt x="51" y="29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3" y="27"/>
                    <a:pt x="56" y="30"/>
                    <a:pt x="59" y="33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65" y="0"/>
                    <a:pt x="65" y="0"/>
                    <a:pt x="65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9" name="Freeform 120">
              <a:extLst>
                <a:ext uri="{FF2B5EF4-FFF2-40B4-BE49-F238E27FC236}">
                  <a16:creationId xmlns:a16="http://schemas.microsoft.com/office/drawing/2014/main" id="{2B98BA73-D100-4828-8F6C-2ED0DC96F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6288" y="3635375"/>
              <a:ext cx="41275" cy="36512"/>
            </a:xfrm>
            <a:custGeom>
              <a:avLst/>
              <a:gdLst>
                <a:gd name="T0" fmla="*/ 12 w 26"/>
                <a:gd name="T1" fmla="*/ 0 h 23"/>
                <a:gd name="T2" fmla="*/ 0 w 26"/>
                <a:gd name="T3" fmla="*/ 14 h 23"/>
                <a:gd name="T4" fmla="*/ 0 w 26"/>
                <a:gd name="T5" fmla="*/ 14 h 23"/>
                <a:gd name="T6" fmla="*/ 13 w 26"/>
                <a:gd name="T7" fmla="*/ 23 h 23"/>
                <a:gd name="T8" fmla="*/ 26 w 26"/>
                <a:gd name="T9" fmla="*/ 9 h 23"/>
                <a:gd name="T10" fmla="*/ 12 w 26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3">
                  <a:moveTo>
                    <a:pt x="12" y="0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13" y="23"/>
                  </a:lnTo>
                  <a:lnTo>
                    <a:pt x="26" y="9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0" name="Freeform 121">
              <a:extLst>
                <a:ext uri="{FF2B5EF4-FFF2-40B4-BE49-F238E27FC236}">
                  <a16:creationId xmlns:a16="http://schemas.microsoft.com/office/drawing/2014/main" id="{9B651F88-44F2-4E6D-8FFE-2004FFA228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6288" y="3635375"/>
              <a:ext cx="41275" cy="36512"/>
            </a:xfrm>
            <a:custGeom>
              <a:avLst/>
              <a:gdLst>
                <a:gd name="T0" fmla="*/ 12 w 26"/>
                <a:gd name="T1" fmla="*/ 0 h 23"/>
                <a:gd name="T2" fmla="*/ 0 w 26"/>
                <a:gd name="T3" fmla="*/ 14 h 23"/>
                <a:gd name="T4" fmla="*/ 0 w 26"/>
                <a:gd name="T5" fmla="*/ 14 h 23"/>
                <a:gd name="T6" fmla="*/ 13 w 26"/>
                <a:gd name="T7" fmla="*/ 23 h 23"/>
                <a:gd name="T8" fmla="*/ 26 w 26"/>
                <a:gd name="T9" fmla="*/ 9 h 23"/>
                <a:gd name="T10" fmla="*/ 12 w 26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3">
                  <a:moveTo>
                    <a:pt x="12" y="0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13" y="23"/>
                  </a:lnTo>
                  <a:lnTo>
                    <a:pt x="26" y="9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1" name="Freeform 122">
              <a:extLst>
                <a:ext uri="{FF2B5EF4-FFF2-40B4-BE49-F238E27FC236}">
                  <a16:creationId xmlns:a16="http://schemas.microsoft.com/office/drawing/2014/main" id="{A6261C51-68DA-46E3-A02A-784101ACD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8713" y="3460750"/>
              <a:ext cx="58737" cy="25400"/>
            </a:xfrm>
            <a:custGeom>
              <a:avLst/>
              <a:gdLst>
                <a:gd name="T0" fmla="*/ 40 w 40"/>
                <a:gd name="T1" fmla="*/ 0 h 18"/>
                <a:gd name="T2" fmla="*/ 21 w 40"/>
                <a:gd name="T3" fmla="*/ 1 h 18"/>
                <a:gd name="T4" fmla="*/ 21 w 40"/>
                <a:gd name="T5" fmla="*/ 1 h 18"/>
                <a:gd name="T6" fmla="*/ 3 w 40"/>
                <a:gd name="T7" fmla="*/ 15 h 18"/>
                <a:gd name="T8" fmla="*/ 0 w 40"/>
                <a:gd name="T9" fmla="*/ 18 h 18"/>
                <a:gd name="T10" fmla="*/ 24 w 40"/>
                <a:gd name="T11" fmla="*/ 17 h 18"/>
                <a:gd name="T12" fmla="*/ 40 w 40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8">
                  <a:moveTo>
                    <a:pt x="40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15" y="4"/>
                    <a:pt x="8" y="8"/>
                    <a:pt x="3" y="15"/>
                  </a:cubicBezTo>
                  <a:cubicBezTo>
                    <a:pt x="2" y="16"/>
                    <a:pt x="1" y="17"/>
                    <a:pt x="0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2" name="Rectangle 123">
              <a:extLst>
                <a:ext uri="{FF2B5EF4-FFF2-40B4-BE49-F238E27FC236}">
                  <a16:creationId xmlns:a16="http://schemas.microsoft.com/office/drawing/2014/main" id="{ECD2BEBF-D443-415B-8456-280EA7BA13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3738" y="3746500"/>
              <a:ext cx="1587" cy="1587"/>
            </a:xfrm>
            <a:prstGeom prst="rect">
              <a:avLst/>
            </a:pr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3" name="Freeform 124">
              <a:extLst>
                <a:ext uri="{FF2B5EF4-FFF2-40B4-BE49-F238E27FC236}">
                  <a16:creationId xmlns:a16="http://schemas.microsoft.com/office/drawing/2014/main" id="{EFFA883A-0C2B-4A36-920E-C2E7D0B06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738" y="37465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4" name="Freeform 125">
              <a:extLst>
                <a:ext uri="{FF2B5EF4-FFF2-40B4-BE49-F238E27FC236}">
                  <a16:creationId xmlns:a16="http://schemas.microsoft.com/office/drawing/2014/main" id="{AEDC5451-4692-42E9-85CC-90458C924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3938" y="3473450"/>
              <a:ext cx="312737" cy="555625"/>
            </a:xfrm>
            <a:custGeom>
              <a:avLst/>
              <a:gdLst>
                <a:gd name="T0" fmla="*/ 199 w 211"/>
                <a:gd name="T1" fmla="*/ 0 h 377"/>
                <a:gd name="T2" fmla="*/ 198 w 211"/>
                <a:gd name="T3" fmla="*/ 3 h 377"/>
                <a:gd name="T4" fmla="*/ 129 w 211"/>
                <a:gd name="T5" fmla="*/ 157 h 377"/>
                <a:gd name="T6" fmla="*/ 67 w 211"/>
                <a:gd name="T7" fmla="*/ 271 h 377"/>
                <a:gd name="T8" fmla="*/ 0 w 211"/>
                <a:gd name="T9" fmla="*/ 369 h 377"/>
                <a:gd name="T10" fmla="*/ 9 w 211"/>
                <a:gd name="T11" fmla="*/ 377 h 377"/>
                <a:gd name="T12" fmla="*/ 82 w 211"/>
                <a:gd name="T13" fmla="*/ 270 h 377"/>
                <a:gd name="T14" fmla="*/ 211 w 211"/>
                <a:gd name="T15" fmla="*/ 5 h 377"/>
                <a:gd name="T16" fmla="*/ 199 w 211"/>
                <a:gd name="T17" fmla="*/ 0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1" h="377">
                  <a:moveTo>
                    <a:pt x="199" y="0"/>
                  </a:moveTo>
                  <a:cubicBezTo>
                    <a:pt x="199" y="0"/>
                    <a:pt x="199" y="1"/>
                    <a:pt x="198" y="3"/>
                  </a:cubicBezTo>
                  <a:cubicBezTo>
                    <a:pt x="192" y="18"/>
                    <a:pt x="166" y="83"/>
                    <a:pt x="129" y="157"/>
                  </a:cubicBezTo>
                  <a:cubicBezTo>
                    <a:pt x="110" y="195"/>
                    <a:pt x="89" y="234"/>
                    <a:pt x="67" y="271"/>
                  </a:cubicBezTo>
                  <a:cubicBezTo>
                    <a:pt x="45" y="308"/>
                    <a:pt x="22" y="343"/>
                    <a:pt x="0" y="369"/>
                  </a:cubicBezTo>
                  <a:cubicBezTo>
                    <a:pt x="9" y="377"/>
                    <a:pt x="9" y="377"/>
                    <a:pt x="9" y="377"/>
                  </a:cubicBezTo>
                  <a:cubicBezTo>
                    <a:pt x="33" y="348"/>
                    <a:pt x="58" y="310"/>
                    <a:pt x="82" y="270"/>
                  </a:cubicBezTo>
                  <a:cubicBezTo>
                    <a:pt x="153" y="149"/>
                    <a:pt x="211" y="5"/>
                    <a:pt x="211" y="5"/>
                  </a:cubicBezTo>
                  <a:cubicBezTo>
                    <a:pt x="199" y="0"/>
                    <a:pt x="199" y="0"/>
                    <a:pt x="199" y="0"/>
                  </a:cubicBezTo>
                  <a:close/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5" name="Freeform 126">
              <a:extLst>
                <a:ext uri="{FF2B5EF4-FFF2-40B4-BE49-F238E27FC236}">
                  <a16:creationId xmlns:a16="http://schemas.microsoft.com/office/drawing/2014/main" id="{FE2D8096-2145-4439-83C2-7548EA31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1438" y="3308350"/>
              <a:ext cx="187325" cy="173037"/>
            </a:xfrm>
            <a:custGeom>
              <a:avLst/>
              <a:gdLst>
                <a:gd name="T0" fmla="*/ 117 w 126"/>
                <a:gd name="T1" fmla="*/ 44 h 118"/>
                <a:gd name="T2" fmla="*/ 97 w 126"/>
                <a:gd name="T3" fmla="*/ 10 h 118"/>
                <a:gd name="T4" fmla="*/ 96 w 126"/>
                <a:gd name="T5" fmla="*/ 4 h 118"/>
                <a:gd name="T6" fmla="*/ 96 w 126"/>
                <a:gd name="T7" fmla="*/ 4 h 118"/>
                <a:gd name="T8" fmla="*/ 61 w 126"/>
                <a:gd name="T9" fmla="*/ 0 h 118"/>
                <a:gd name="T10" fmla="*/ 47 w 126"/>
                <a:gd name="T11" fmla="*/ 24 h 118"/>
                <a:gd name="T12" fmla="*/ 48 w 126"/>
                <a:gd name="T13" fmla="*/ 37 h 118"/>
                <a:gd name="T14" fmla="*/ 39 w 126"/>
                <a:gd name="T15" fmla="*/ 37 h 118"/>
                <a:gd name="T16" fmla="*/ 22 w 126"/>
                <a:gd name="T17" fmla="*/ 25 h 118"/>
                <a:gd name="T18" fmla="*/ 16 w 126"/>
                <a:gd name="T19" fmla="*/ 59 h 118"/>
                <a:gd name="T20" fmla="*/ 19 w 126"/>
                <a:gd name="T21" fmla="*/ 65 h 118"/>
                <a:gd name="T22" fmla="*/ 19 w 126"/>
                <a:gd name="T23" fmla="*/ 65 h 118"/>
                <a:gd name="T24" fmla="*/ 19 w 126"/>
                <a:gd name="T25" fmla="*/ 65 h 118"/>
                <a:gd name="T26" fmla="*/ 0 w 126"/>
                <a:gd name="T27" fmla="*/ 99 h 118"/>
                <a:gd name="T28" fmla="*/ 0 w 126"/>
                <a:gd name="T29" fmla="*/ 99 h 118"/>
                <a:gd name="T30" fmla="*/ 0 w 126"/>
                <a:gd name="T31" fmla="*/ 99 h 118"/>
                <a:gd name="T32" fmla="*/ 0 w 126"/>
                <a:gd name="T33" fmla="*/ 99 h 118"/>
                <a:gd name="T34" fmla="*/ 0 w 126"/>
                <a:gd name="T35" fmla="*/ 99 h 118"/>
                <a:gd name="T36" fmla="*/ 80 w 126"/>
                <a:gd name="T37" fmla="*/ 117 h 118"/>
                <a:gd name="T38" fmla="*/ 99 w 126"/>
                <a:gd name="T39" fmla="*/ 109 h 118"/>
                <a:gd name="T40" fmla="*/ 105 w 126"/>
                <a:gd name="T41" fmla="*/ 57 h 118"/>
                <a:gd name="T42" fmla="*/ 117 w 126"/>
                <a:gd name="T43" fmla="*/ 4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6" h="118">
                  <a:moveTo>
                    <a:pt x="117" y="44"/>
                  </a:moveTo>
                  <a:cubicBezTo>
                    <a:pt x="116" y="42"/>
                    <a:pt x="97" y="16"/>
                    <a:pt x="97" y="10"/>
                  </a:cubicBezTo>
                  <a:cubicBezTo>
                    <a:pt x="97" y="8"/>
                    <a:pt x="96" y="6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81" y="8"/>
                    <a:pt x="70" y="5"/>
                    <a:pt x="61" y="0"/>
                  </a:cubicBezTo>
                  <a:cubicBezTo>
                    <a:pt x="53" y="8"/>
                    <a:pt x="49" y="18"/>
                    <a:pt x="47" y="24"/>
                  </a:cubicBezTo>
                  <a:cubicBezTo>
                    <a:pt x="47" y="30"/>
                    <a:pt x="48" y="35"/>
                    <a:pt x="48" y="37"/>
                  </a:cubicBezTo>
                  <a:cubicBezTo>
                    <a:pt x="47" y="44"/>
                    <a:pt x="39" y="37"/>
                    <a:pt x="39" y="37"/>
                  </a:cubicBezTo>
                  <a:cubicBezTo>
                    <a:pt x="39" y="37"/>
                    <a:pt x="30" y="29"/>
                    <a:pt x="22" y="25"/>
                  </a:cubicBezTo>
                  <a:cubicBezTo>
                    <a:pt x="14" y="31"/>
                    <a:pt x="15" y="51"/>
                    <a:pt x="16" y="59"/>
                  </a:cubicBezTo>
                  <a:cubicBezTo>
                    <a:pt x="17" y="63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95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27" y="118"/>
                    <a:pt x="63" y="116"/>
                    <a:pt x="80" y="117"/>
                  </a:cubicBezTo>
                  <a:cubicBezTo>
                    <a:pt x="98" y="117"/>
                    <a:pt x="99" y="109"/>
                    <a:pt x="99" y="109"/>
                  </a:cubicBezTo>
                  <a:cubicBezTo>
                    <a:pt x="105" y="57"/>
                    <a:pt x="105" y="57"/>
                    <a:pt x="105" y="57"/>
                  </a:cubicBezTo>
                  <a:cubicBezTo>
                    <a:pt x="126" y="54"/>
                    <a:pt x="119" y="47"/>
                    <a:pt x="117" y="44"/>
                  </a:cubicBezTo>
                </a:path>
              </a:pathLst>
            </a:custGeom>
            <a:solidFill>
              <a:srgbClr val="FF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6" name="Freeform 127">
              <a:extLst>
                <a:ext uri="{FF2B5EF4-FFF2-40B4-BE49-F238E27FC236}">
                  <a16:creationId xmlns:a16="http://schemas.microsoft.com/office/drawing/2014/main" id="{AF52478C-7357-47CD-923C-71A13558C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900" y="3187700"/>
              <a:ext cx="273050" cy="266700"/>
            </a:xfrm>
            <a:custGeom>
              <a:avLst/>
              <a:gdLst>
                <a:gd name="T0" fmla="*/ 143 w 184"/>
                <a:gd name="T1" fmla="*/ 19 h 181"/>
                <a:gd name="T2" fmla="*/ 81 w 184"/>
                <a:gd name="T3" fmla="*/ 3 h 181"/>
                <a:gd name="T4" fmla="*/ 43 w 184"/>
                <a:gd name="T5" fmla="*/ 16 h 181"/>
                <a:gd name="T6" fmla="*/ 4 w 184"/>
                <a:gd name="T7" fmla="*/ 71 h 181"/>
                <a:gd name="T8" fmla="*/ 2 w 184"/>
                <a:gd name="T9" fmla="*/ 103 h 181"/>
                <a:gd name="T10" fmla="*/ 73 w 184"/>
                <a:gd name="T11" fmla="*/ 181 h 181"/>
                <a:gd name="T12" fmla="*/ 75 w 184"/>
                <a:gd name="T13" fmla="*/ 181 h 181"/>
                <a:gd name="T14" fmla="*/ 93 w 184"/>
                <a:gd name="T15" fmla="*/ 147 h 181"/>
                <a:gd name="T16" fmla="*/ 93 w 184"/>
                <a:gd name="T17" fmla="*/ 147 h 181"/>
                <a:gd name="T18" fmla="*/ 93 w 184"/>
                <a:gd name="T19" fmla="*/ 147 h 181"/>
                <a:gd name="T20" fmla="*/ 90 w 184"/>
                <a:gd name="T21" fmla="*/ 141 h 181"/>
                <a:gd name="T22" fmla="*/ 86 w 184"/>
                <a:gd name="T23" fmla="*/ 129 h 181"/>
                <a:gd name="T24" fmla="*/ 85 w 184"/>
                <a:gd name="T25" fmla="*/ 109 h 181"/>
                <a:gd name="T26" fmla="*/ 96 w 184"/>
                <a:gd name="T27" fmla="*/ 107 h 181"/>
                <a:gd name="T28" fmla="*/ 113 w 184"/>
                <a:gd name="T29" fmla="*/ 119 h 181"/>
                <a:gd name="T30" fmla="*/ 122 w 184"/>
                <a:gd name="T31" fmla="*/ 119 h 181"/>
                <a:gd name="T32" fmla="*/ 118 w 184"/>
                <a:gd name="T33" fmla="*/ 67 h 181"/>
                <a:gd name="T34" fmla="*/ 118 w 184"/>
                <a:gd name="T35" fmla="*/ 67 h 181"/>
                <a:gd name="T36" fmla="*/ 135 w 184"/>
                <a:gd name="T37" fmla="*/ 82 h 181"/>
                <a:gd name="T38" fmla="*/ 170 w 184"/>
                <a:gd name="T39" fmla="*/ 86 h 181"/>
                <a:gd name="T40" fmla="*/ 170 w 184"/>
                <a:gd name="T41" fmla="*/ 86 h 181"/>
                <a:gd name="T42" fmla="*/ 182 w 184"/>
                <a:gd name="T43" fmla="*/ 53 h 181"/>
                <a:gd name="T44" fmla="*/ 143 w 184"/>
                <a:gd name="T45" fmla="*/ 1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181">
                  <a:moveTo>
                    <a:pt x="143" y="19"/>
                  </a:moveTo>
                  <a:cubicBezTo>
                    <a:pt x="126" y="6"/>
                    <a:pt x="104" y="0"/>
                    <a:pt x="81" y="3"/>
                  </a:cubicBezTo>
                  <a:cubicBezTo>
                    <a:pt x="67" y="4"/>
                    <a:pt x="54" y="9"/>
                    <a:pt x="43" y="16"/>
                  </a:cubicBezTo>
                  <a:cubicBezTo>
                    <a:pt x="13" y="36"/>
                    <a:pt x="4" y="71"/>
                    <a:pt x="4" y="71"/>
                  </a:cubicBezTo>
                  <a:cubicBezTo>
                    <a:pt x="4" y="71"/>
                    <a:pt x="0" y="92"/>
                    <a:pt x="2" y="103"/>
                  </a:cubicBezTo>
                  <a:cubicBezTo>
                    <a:pt x="6" y="143"/>
                    <a:pt x="36" y="173"/>
                    <a:pt x="73" y="181"/>
                  </a:cubicBezTo>
                  <a:cubicBezTo>
                    <a:pt x="74" y="181"/>
                    <a:pt x="74" y="181"/>
                    <a:pt x="75" y="181"/>
                  </a:cubicBezTo>
                  <a:cubicBezTo>
                    <a:pt x="93" y="176"/>
                    <a:pt x="93" y="147"/>
                    <a:pt x="93" y="147"/>
                  </a:cubicBezTo>
                  <a:cubicBezTo>
                    <a:pt x="93" y="147"/>
                    <a:pt x="93" y="147"/>
                    <a:pt x="93" y="147"/>
                  </a:cubicBezTo>
                  <a:cubicBezTo>
                    <a:pt x="93" y="147"/>
                    <a:pt x="93" y="147"/>
                    <a:pt x="93" y="147"/>
                  </a:cubicBezTo>
                  <a:cubicBezTo>
                    <a:pt x="93" y="147"/>
                    <a:pt x="91" y="145"/>
                    <a:pt x="90" y="141"/>
                  </a:cubicBezTo>
                  <a:cubicBezTo>
                    <a:pt x="89" y="138"/>
                    <a:pt x="87" y="134"/>
                    <a:pt x="86" y="129"/>
                  </a:cubicBezTo>
                  <a:cubicBezTo>
                    <a:pt x="84" y="122"/>
                    <a:pt x="82" y="114"/>
                    <a:pt x="85" y="109"/>
                  </a:cubicBezTo>
                  <a:cubicBezTo>
                    <a:pt x="87" y="106"/>
                    <a:pt x="91" y="106"/>
                    <a:pt x="96" y="107"/>
                  </a:cubicBezTo>
                  <a:cubicBezTo>
                    <a:pt x="104" y="111"/>
                    <a:pt x="113" y="119"/>
                    <a:pt x="113" y="119"/>
                  </a:cubicBezTo>
                  <a:cubicBezTo>
                    <a:pt x="113" y="119"/>
                    <a:pt x="121" y="126"/>
                    <a:pt x="122" y="119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19" y="69"/>
                    <a:pt x="125" y="77"/>
                    <a:pt x="135" y="82"/>
                  </a:cubicBezTo>
                  <a:cubicBezTo>
                    <a:pt x="144" y="87"/>
                    <a:pt x="155" y="90"/>
                    <a:pt x="170" y="86"/>
                  </a:cubicBezTo>
                  <a:cubicBezTo>
                    <a:pt x="170" y="86"/>
                    <a:pt x="170" y="86"/>
                    <a:pt x="170" y="86"/>
                  </a:cubicBezTo>
                  <a:cubicBezTo>
                    <a:pt x="179" y="78"/>
                    <a:pt x="184" y="66"/>
                    <a:pt x="182" y="53"/>
                  </a:cubicBezTo>
                  <a:cubicBezTo>
                    <a:pt x="180" y="33"/>
                    <a:pt x="163" y="18"/>
                    <a:pt x="143" y="19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7" name="Freeform 128">
              <a:extLst>
                <a:ext uri="{FF2B5EF4-FFF2-40B4-BE49-F238E27FC236}">
                  <a16:creationId xmlns:a16="http://schemas.microsoft.com/office/drawing/2014/main" id="{60266884-E9B7-40B0-ADC5-CFF5BF743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9388" y="3408363"/>
              <a:ext cx="42862" cy="33337"/>
            </a:xfrm>
            <a:custGeom>
              <a:avLst/>
              <a:gdLst>
                <a:gd name="T0" fmla="*/ 5 w 29"/>
                <a:gd name="T1" fmla="*/ 0 h 23"/>
                <a:gd name="T2" fmla="*/ 0 w 29"/>
                <a:gd name="T3" fmla="*/ 0 h 23"/>
                <a:gd name="T4" fmla="*/ 29 w 29"/>
                <a:gd name="T5" fmla="*/ 23 h 23"/>
                <a:gd name="T6" fmla="*/ 29 w 29"/>
                <a:gd name="T7" fmla="*/ 20 h 23"/>
                <a:gd name="T8" fmla="*/ 5 w 2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3">
                  <a:moveTo>
                    <a:pt x="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4" y="19"/>
                    <a:pt x="29" y="23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16" y="14"/>
                    <a:pt x="7" y="2"/>
                    <a:pt x="5" y="0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8" name="Freeform 129">
              <a:extLst>
                <a:ext uri="{FF2B5EF4-FFF2-40B4-BE49-F238E27FC236}">
                  <a16:creationId xmlns:a16="http://schemas.microsoft.com/office/drawing/2014/main" id="{2937999F-44E8-4691-A341-DD8937BEB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5738" y="3408363"/>
              <a:ext cx="38100" cy="30162"/>
            </a:xfrm>
            <a:custGeom>
              <a:avLst/>
              <a:gdLst>
                <a:gd name="T0" fmla="*/ 24 w 26"/>
                <a:gd name="T1" fmla="*/ 20 h 20"/>
                <a:gd name="T2" fmla="*/ 26 w 26"/>
                <a:gd name="T3" fmla="*/ 3 h 20"/>
                <a:gd name="T4" fmla="*/ 0 w 26"/>
                <a:gd name="T5" fmla="*/ 0 h 20"/>
                <a:gd name="T6" fmla="*/ 24 w 26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0">
                  <a:moveTo>
                    <a:pt x="24" y="20"/>
                  </a:moveTo>
                  <a:cubicBezTo>
                    <a:pt x="26" y="3"/>
                    <a:pt x="26" y="3"/>
                    <a:pt x="26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11" y="14"/>
                    <a:pt x="2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9" name="Freeform 130">
              <a:extLst>
                <a:ext uri="{FF2B5EF4-FFF2-40B4-BE49-F238E27FC236}">
                  <a16:creationId xmlns:a16="http://schemas.microsoft.com/office/drawing/2014/main" id="{D769239B-9AD0-4B60-A330-75F8BA9FE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4300" y="3370263"/>
              <a:ext cx="60325" cy="58737"/>
            </a:xfrm>
            <a:custGeom>
              <a:avLst/>
              <a:gdLst>
                <a:gd name="T0" fmla="*/ 39 w 40"/>
                <a:gd name="T1" fmla="*/ 18 h 40"/>
                <a:gd name="T2" fmla="*/ 22 w 40"/>
                <a:gd name="T3" fmla="*/ 39 h 40"/>
                <a:gd name="T4" fmla="*/ 1 w 40"/>
                <a:gd name="T5" fmla="*/ 22 h 40"/>
                <a:gd name="T6" fmla="*/ 18 w 40"/>
                <a:gd name="T7" fmla="*/ 2 h 40"/>
                <a:gd name="T8" fmla="*/ 39 w 40"/>
                <a:gd name="T9" fmla="*/ 1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39" y="18"/>
                  </a:moveTo>
                  <a:cubicBezTo>
                    <a:pt x="40" y="29"/>
                    <a:pt x="33" y="38"/>
                    <a:pt x="22" y="39"/>
                  </a:cubicBezTo>
                  <a:cubicBezTo>
                    <a:pt x="12" y="40"/>
                    <a:pt x="3" y="33"/>
                    <a:pt x="1" y="22"/>
                  </a:cubicBezTo>
                  <a:cubicBezTo>
                    <a:pt x="0" y="12"/>
                    <a:pt x="8" y="3"/>
                    <a:pt x="18" y="2"/>
                  </a:cubicBezTo>
                  <a:cubicBezTo>
                    <a:pt x="29" y="0"/>
                    <a:pt x="38" y="8"/>
                    <a:pt x="39" y="18"/>
                  </a:cubicBezTo>
                </a:path>
              </a:pathLst>
            </a:custGeom>
            <a:solidFill>
              <a:srgbClr val="FFC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0" name="Freeform 131">
              <a:extLst>
                <a:ext uri="{FF2B5EF4-FFF2-40B4-BE49-F238E27FC236}">
                  <a16:creationId xmlns:a16="http://schemas.microsoft.com/office/drawing/2014/main" id="{AB20D7DD-425A-4247-A068-0D0B18DEA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6525" y="3286125"/>
              <a:ext cx="25400" cy="57150"/>
            </a:xfrm>
            <a:custGeom>
              <a:avLst/>
              <a:gdLst>
                <a:gd name="T0" fmla="*/ 0 w 17"/>
                <a:gd name="T1" fmla="*/ 0 h 39"/>
                <a:gd name="T2" fmla="*/ 2 w 17"/>
                <a:gd name="T3" fmla="*/ 19 h 39"/>
                <a:gd name="T4" fmla="*/ 2 w 17"/>
                <a:gd name="T5" fmla="*/ 21 h 39"/>
                <a:gd name="T6" fmla="*/ 3 w 17"/>
                <a:gd name="T7" fmla="*/ 39 h 39"/>
                <a:gd name="T8" fmla="*/ 17 w 17"/>
                <a:gd name="T9" fmla="*/ 15 h 39"/>
                <a:gd name="T10" fmla="*/ 0 w 17"/>
                <a:gd name="T11" fmla="*/ 0 h 39"/>
                <a:gd name="T12" fmla="*/ 0 w 17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9">
                  <a:moveTo>
                    <a:pt x="0" y="0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4"/>
                    <a:pt x="2" y="32"/>
                    <a:pt x="3" y="39"/>
                  </a:cubicBezTo>
                  <a:cubicBezTo>
                    <a:pt x="5" y="33"/>
                    <a:pt x="9" y="23"/>
                    <a:pt x="17" y="15"/>
                  </a:cubicBezTo>
                  <a:cubicBezTo>
                    <a:pt x="7" y="10"/>
                    <a:pt x="1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C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1" name="Freeform 132">
              <a:extLst>
                <a:ext uri="{FF2B5EF4-FFF2-40B4-BE49-F238E27FC236}">
                  <a16:creationId xmlns:a16="http://schemas.microsoft.com/office/drawing/2014/main" id="{5634F496-10AE-4DFC-9909-5856FCAAE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4138" y="3343275"/>
              <a:ext cx="20637" cy="52387"/>
            </a:xfrm>
            <a:custGeom>
              <a:avLst/>
              <a:gdLst>
                <a:gd name="T0" fmla="*/ 14 w 14"/>
                <a:gd name="T1" fmla="*/ 1 h 35"/>
                <a:gd name="T2" fmla="*/ 3 w 14"/>
                <a:gd name="T3" fmla="*/ 3 h 35"/>
                <a:gd name="T4" fmla="*/ 4 w 14"/>
                <a:gd name="T5" fmla="*/ 23 h 35"/>
                <a:gd name="T6" fmla="*/ 8 w 14"/>
                <a:gd name="T7" fmla="*/ 35 h 35"/>
                <a:gd name="T8" fmla="*/ 14 w 14"/>
                <a:gd name="T9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5">
                  <a:moveTo>
                    <a:pt x="14" y="1"/>
                  </a:moveTo>
                  <a:cubicBezTo>
                    <a:pt x="9" y="0"/>
                    <a:pt x="5" y="0"/>
                    <a:pt x="3" y="3"/>
                  </a:cubicBezTo>
                  <a:cubicBezTo>
                    <a:pt x="0" y="8"/>
                    <a:pt x="2" y="16"/>
                    <a:pt x="4" y="23"/>
                  </a:cubicBezTo>
                  <a:cubicBezTo>
                    <a:pt x="5" y="28"/>
                    <a:pt x="7" y="32"/>
                    <a:pt x="8" y="35"/>
                  </a:cubicBezTo>
                  <a:cubicBezTo>
                    <a:pt x="7" y="27"/>
                    <a:pt x="6" y="7"/>
                    <a:pt x="14" y="1"/>
                  </a:cubicBezTo>
                </a:path>
              </a:pathLst>
            </a:custGeom>
            <a:solidFill>
              <a:srgbClr val="FFC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2" name="Rectangle 133">
              <a:extLst>
                <a:ext uri="{FF2B5EF4-FFF2-40B4-BE49-F238E27FC236}">
                  <a16:creationId xmlns:a16="http://schemas.microsoft.com/office/drawing/2014/main" id="{9C720BF5-DB07-4816-AAB6-5D380C132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74138" y="3454400"/>
              <a:ext cx="1587" cy="1587"/>
            </a:xfrm>
            <a:prstGeom prst="rect">
              <a:avLst/>
            </a:prstGeom>
            <a:solidFill>
              <a:srgbClr val="744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3" name="Freeform 134">
              <a:extLst>
                <a:ext uri="{FF2B5EF4-FFF2-40B4-BE49-F238E27FC236}">
                  <a16:creationId xmlns:a16="http://schemas.microsoft.com/office/drawing/2014/main" id="{0A23B21A-D379-45BB-91EA-5366B7D64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2400" y="3314700"/>
              <a:ext cx="0" cy="3175"/>
            </a:xfrm>
            <a:custGeom>
              <a:avLst/>
              <a:gdLst>
                <a:gd name="T0" fmla="*/ 2 h 2"/>
                <a:gd name="T1" fmla="*/ 0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2"/>
                  </a:cubicBezTo>
                </a:path>
              </a:pathLst>
            </a:custGeom>
            <a:solidFill>
              <a:srgbClr val="FFC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4" name="Freeform 135">
              <a:extLst>
                <a:ext uri="{FF2B5EF4-FFF2-40B4-BE49-F238E27FC236}">
                  <a16:creationId xmlns:a16="http://schemas.microsoft.com/office/drawing/2014/main" id="{964BCB7F-CCA7-4FA6-9926-42B83255E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7288" y="3149600"/>
              <a:ext cx="390525" cy="430212"/>
            </a:xfrm>
            <a:custGeom>
              <a:avLst/>
              <a:gdLst>
                <a:gd name="T0" fmla="*/ 192 w 264"/>
                <a:gd name="T1" fmla="*/ 24 h 292"/>
                <a:gd name="T2" fmla="*/ 183 w 264"/>
                <a:gd name="T3" fmla="*/ 21 h 292"/>
                <a:gd name="T4" fmla="*/ 20 w 264"/>
                <a:gd name="T5" fmla="*/ 110 h 292"/>
                <a:gd name="T6" fmla="*/ 110 w 264"/>
                <a:gd name="T7" fmla="*/ 274 h 292"/>
                <a:gd name="T8" fmla="*/ 264 w 264"/>
                <a:gd name="T9" fmla="*/ 207 h 292"/>
                <a:gd name="T10" fmla="*/ 116 w 264"/>
                <a:gd name="T11" fmla="*/ 164 h 292"/>
                <a:gd name="T12" fmla="*/ 192 w 264"/>
                <a:gd name="T13" fmla="*/ 2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4" h="292">
                  <a:moveTo>
                    <a:pt x="192" y="24"/>
                  </a:moveTo>
                  <a:cubicBezTo>
                    <a:pt x="190" y="23"/>
                    <a:pt x="187" y="22"/>
                    <a:pt x="183" y="21"/>
                  </a:cubicBezTo>
                  <a:cubicBezTo>
                    <a:pt x="114" y="0"/>
                    <a:pt x="41" y="41"/>
                    <a:pt x="20" y="110"/>
                  </a:cubicBezTo>
                  <a:cubicBezTo>
                    <a:pt x="0" y="180"/>
                    <a:pt x="40" y="253"/>
                    <a:pt x="110" y="274"/>
                  </a:cubicBezTo>
                  <a:cubicBezTo>
                    <a:pt x="172" y="292"/>
                    <a:pt x="236" y="262"/>
                    <a:pt x="264" y="207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92" y="24"/>
                    <a:pt x="192" y="24"/>
                    <a:pt x="192" y="2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5" name="Freeform 136">
              <a:extLst>
                <a:ext uri="{FF2B5EF4-FFF2-40B4-BE49-F238E27FC236}">
                  <a16:creationId xmlns:a16="http://schemas.microsoft.com/office/drawing/2014/main" id="{57EEC204-0B4A-4F70-9066-1828E5C71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7288" y="3184525"/>
              <a:ext cx="338137" cy="385762"/>
            </a:xfrm>
            <a:custGeom>
              <a:avLst/>
              <a:gdLst>
                <a:gd name="T0" fmla="*/ 145 w 229"/>
                <a:gd name="T1" fmla="*/ 230 h 262"/>
                <a:gd name="T2" fmla="*/ 55 w 229"/>
                <a:gd name="T3" fmla="*/ 67 h 262"/>
                <a:gd name="T4" fmla="*/ 99 w 229"/>
                <a:gd name="T5" fmla="*/ 0 h 262"/>
                <a:gd name="T6" fmla="*/ 20 w 229"/>
                <a:gd name="T7" fmla="*/ 86 h 262"/>
                <a:gd name="T8" fmla="*/ 110 w 229"/>
                <a:gd name="T9" fmla="*/ 250 h 262"/>
                <a:gd name="T10" fmla="*/ 229 w 229"/>
                <a:gd name="T11" fmla="*/ 226 h 262"/>
                <a:gd name="T12" fmla="*/ 145 w 229"/>
                <a:gd name="T13" fmla="*/ 23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9" h="262">
                  <a:moveTo>
                    <a:pt x="145" y="230"/>
                  </a:moveTo>
                  <a:cubicBezTo>
                    <a:pt x="75" y="209"/>
                    <a:pt x="35" y="136"/>
                    <a:pt x="55" y="67"/>
                  </a:cubicBezTo>
                  <a:cubicBezTo>
                    <a:pt x="63" y="39"/>
                    <a:pt x="79" y="17"/>
                    <a:pt x="99" y="0"/>
                  </a:cubicBezTo>
                  <a:cubicBezTo>
                    <a:pt x="62" y="15"/>
                    <a:pt x="32" y="45"/>
                    <a:pt x="20" y="86"/>
                  </a:cubicBezTo>
                  <a:cubicBezTo>
                    <a:pt x="0" y="156"/>
                    <a:pt x="40" y="229"/>
                    <a:pt x="110" y="250"/>
                  </a:cubicBezTo>
                  <a:cubicBezTo>
                    <a:pt x="153" y="262"/>
                    <a:pt x="196" y="252"/>
                    <a:pt x="229" y="226"/>
                  </a:cubicBezTo>
                  <a:cubicBezTo>
                    <a:pt x="203" y="236"/>
                    <a:pt x="173" y="238"/>
                    <a:pt x="145" y="23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6" name="Freeform 137">
              <a:extLst>
                <a:ext uri="{FF2B5EF4-FFF2-40B4-BE49-F238E27FC236}">
                  <a16:creationId xmlns:a16="http://schemas.microsoft.com/office/drawing/2014/main" id="{2E12B7F7-0D44-400A-8A75-D71E16C909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85250" y="3187700"/>
              <a:ext cx="223837" cy="261937"/>
            </a:xfrm>
            <a:custGeom>
              <a:avLst/>
              <a:gdLst>
                <a:gd name="T0" fmla="*/ 29 w 151"/>
                <a:gd name="T1" fmla="*/ 122 h 178"/>
                <a:gd name="T2" fmla="*/ 29 w 151"/>
                <a:gd name="T3" fmla="*/ 122 h 178"/>
                <a:gd name="T4" fmla="*/ 32 w 151"/>
                <a:gd name="T5" fmla="*/ 119 h 178"/>
                <a:gd name="T6" fmla="*/ 32 w 151"/>
                <a:gd name="T7" fmla="*/ 119 h 178"/>
                <a:gd name="T8" fmla="*/ 0 w 151"/>
                <a:gd name="T9" fmla="*/ 121 h 178"/>
                <a:gd name="T10" fmla="*/ 6 w 151"/>
                <a:gd name="T11" fmla="*/ 107 h 178"/>
                <a:gd name="T12" fmla="*/ 29 w 151"/>
                <a:gd name="T13" fmla="*/ 122 h 178"/>
                <a:gd name="T14" fmla="*/ 6 w 151"/>
                <a:gd name="T15" fmla="*/ 107 h 178"/>
                <a:gd name="T16" fmla="*/ 6 w 151"/>
                <a:gd name="T17" fmla="*/ 107 h 178"/>
                <a:gd name="T18" fmla="*/ 6 w 151"/>
                <a:gd name="T19" fmla="*/ 107 h 178"/>
                <a:gd name="T20" fmla="*/ 5 w 151"/>
                <a:gd name="T21" fmla="*/ 107 h 178"/>
                <a:gd name="T22" fmla="*/ 1 w 151"/>
                <a:gd name="T23" fmla="*/ 106 h 178"/>
                <a:gd name="T24" fmla="*/ 1 w 151"/>
                <a:gd name="T25" fmla="*/ 106 h 178"/>
                <a:gd name="T26" fmla="*/ 66 w 151"/>
                <a:gd name="T27" fmla="*/ 88 h 178"/>
                <a:gd name="T28" fmla="*/ 66 w 151"/>
                <a:gd name="T29" fmla="*/ 88 h 178"/>
                <a:gd name="T30" fmla="*/ 79 w 151"/>
                <a:gd name="T31" fmla="*/ 86 h 178"/>
                <a:gd name="T32" fmla="*/ 79 w 151"/>
                <a:gd name="T33" fmla="*/ 86 h 178"/>
                <a:gd name="T34" fmla="*/ 66 w 151"/>
                <a:gd name="T35" fmla="*/ 88 h 178"/>
                <a:gd name="T36" fmla="*/ 46 w 151"/>
                <a:gd name="T37" fmla="*/ 83 h 178"/>
                <a:gd name="T38" fmla="*/ 46 w 151"/>
                <a:gd name="T39" fmla="*/ 83 h 178"/>
                <a:gd name="T40" fmla="*/ 32 w 151"/>
                <a:gd name="T41" fmla="*/ 119 h 178"/>
                <a:gd name="T42" fmla="*/ 45 w 151"/>
                <a:gd name="T43" fmla="*/ 82 h 178"/>
                <a:gd name="T44" fmla="*/ 45 w 151"/>
                <a:gd name="T45" fmla="*/ 82 h 178"/>
                <a:gd name="T46" fmla="*/ 31 w 151"/>
                <a:gd name="T47" fmla="*/ 106 h 178"/>
                <a:gd name="T48" fmla="*/ 30 w 151"/>
                <a:gd name="T49" fmla="*/ 86 h 178"/>
                <a:gd name="T50" fmla="*/ 56 w 151"/>
                <a:gd name="T51" fmla="*/ 0 h 178"/>
                <a:gd name="T52" fmla="*/ 53 w 151"/>
                <a:gd name="T53" fmla="*/ 19 h 178"/>
                <a:gd name="T54" fmla="*/ 92 w 151"/>
                <a:gd name="T55" fmla="*/ 53 h 178"/>
                <a:gd name="T56" fmla="*/ 80 w 151"/>
                <a:gd name="T57" fmla="*/ 86 h 178"/>
                <a:gd name="T58" fmla="*/ 80 w 151"/>
                <a:gd name="T59" fmla="*/ 86 h 178"/>
                <a:gd name="T60" fmla="*/ 81 w 151"/>
                <a:gd name="T61" fmla="*/ 92 h 178"/>
                <a:gd name="T62" fmla="*/ 89 w 151"/>
                <a:gd name="T63" fmla="*/ 139 h 178"/>
                <a:gd name="T64" fmla="*/ 87 w 151"/>
                <a:gd name="T65" fmla="*/ 153 h 178"/>
                <a:gd name="T66" fmla="*/ 124 w 151"/>
                <a:gd name="T67" fmla="*/ 178 h 178"/>
                <a:gd name="T68" fmla="*/ 132 w 151"/>
                <a:gd name="T69" fmla="*/ 15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178">
                  <a:moveTo>
                    <a:pt x="29" y="122"/>
                  </a:moveTo>
                  <a:cubicBezTo>
                    <a:pt x="29" y="122"/>
                    <a:pt x="29" y="122"/>
                    <a:pt x="29" y="122"/>
                  </a:cubicBezTo>
                  <a:cubicBezTo>
                    <a:pt x="29" y="122"/>
                    <a:pt x="29" y="122"/>
                    <a:pt x="29" y="122"/>
                  </a:cubicBezTo>
                  <a:cubicBezTo>
                    <a:pt x="29" y="122"/>
                    <a:pt x="29" y="122"/>
                    <a:pt x="29" y="122"/>
                  </a:cubicBezTo>
                  <a:moveTo>
                    <a:pt x="32" y="119"/>
                  </a:moveTo>
                  <a:cubicBezTo>
                    <a:pt x="32" y="119"/>
                    <a:pt x="32" y="119"/>
                    <a:pt x="32" y="119"/>
                  </a:cubicBezTo>
                  <a:cubicBezTo>
                    <a:pt x="32" y="119"/>
                    <a:pt x="32" y="119"/>
                    <a:pt x="32" y="119"/>
                  </a:cubicBezTo>
                  <a:cubicBezTo>
                    <a:pt x="32" y="119"/>
                    <a:pt x="32" y="119"/>
                    <a:pt x="32" y="119"/>
                  </a:cubicBezTo>
                  <a:moveTo>
                    <a:pt x="6" y="107"/>
                  </a:moveTo>
                  <a:cubicBezTo>
                    <a:pt x="2" y="110"/>
                    <a:pt x="1" y="115"/>
                    <a:pt x="0" y="121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1" y="115"/>
                    <a:pt x="2" y="110"/>
                    <a:pt x="6" y="107"/>
                  </a:cubicBezTo>
                  <a:cubicBezTo>
                    <a:pt x="14" y="111"/>
                    <a:pt x="23" y="119"/>
                    <a:pt x="23" y="119"/>
                  </a:cubicBezTo>
                  <a:cubicBezTo>
                    <a:pt x="23" y="119"/>
                    <a:pt x="26" y="122"/>
                    <a:pt x="29" y="122"/>
                  </a:cubicBezTo>
                  <a:cubicBezTo>
                    <a:pt x="26" y="122"/>
                    <a:pt x="23" y="119"/>
                    <a:pt x="23" y="119"/>
                  </a:cubicBezTo>
                  <a:cubicBezTo>
                    <a:pt x="23" y="119"/>
                    <a:pt x="14" y="111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moveTo>
                    <a:pt x="6" y="107"/>
                  </a:moveTo>
                  <a:cubicBezTo>
                    <a:pt x="6" y="107"/>
                    <a:pt x="6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moveTo>
                    <a:pt x="1" y="106"/>
                  </a:moveTo>
                  <a:cubicBezTo>
                    <a:pt x="2" y="106"/>
                    <a:pt x="4" y="107"/>
                    <a:pt x="5" y="107"/>
                  </a:cubicBezTo>
                  <a:cubicBezTo>
                    <a:pt x="4" y="107"/>
                    <a:pt x="2" y="106"/>
                    <a:pt x="1" y="106"/>
                  </a:cubicBezTo>
                  <a:moveTo>
                    <a:pt x="1" y="106"/>
                  </a:move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1" y="106"/>
                  </a:cubicBezTo>
                  <a:cubicBezTo>
                    <a:pt x="1" y="106"/>
                    <a:pt x="1" y="106"/>
                    <a:pt x="1" y="106"/>
                  </a:cubicBezTo>
                  <a:moveTo>
                    <a:pt x="66" y="88"/>
                  </a:move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moveTo>
                    <a:pt x="79" y="86"/>
                  </a:moveTo>
                  <a:cubicBezTo>
                    <a:pt x="79" y="86"/>
                    <a:pt x="79" y="86"/>
                    <a:pt x="79" y="86"/>
                  </a:cubicBezTo>
                  <a:cubicBezTo>
                    <a:pt x="79" y="86"/>
                    <a:pt x="79" y="86"/>
                    <a:pt x="79" y="86"/>
                  </a:cubicBezTo>
                  <a:moveTo>
                    <a:pt x="46" y="83"/>
                  </a:moveTo>
                  <a:cubicBezTo>
                    <a:pt x="51" y="86"/>
                    <a:pt x="58" y="88"/>
                    <a:pt x="66" y="88"/>
                  </a:cubicBezTo>
                  <a:cubicBezTo>
                    <a:pt x="58" y="88"/>
                    <a:pt x="51" y="86"/>
                    <a:pt x="46" y="83"/>
                  </a:cubicBezTo>
                  <a:moveTo>
                    <a:pt x="46" y="83"/>
                  </a:moveTo>
                  <a:cubicBezTo>
                    <a:pt x="46" y="83"/>
                    <a:pt x="46" y="83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moveTo>
                    <a:pt x="28" y="67"/>
                  </a:moveTo>
                  <a:cubicBezTo>
                    <a:pt x="32" y="119"/>
                    <a:pt x="32" y="119"/>
                    <a:pt x="32" y="119"/>
                  </a:cubicBezTo>
                  <a:cubicBezTo>
                    <a:pt x="32" y="117"/>
                    <a:pt x="31" y="112"/>
                    <a:pt x="31" y="106"/>
                  </a:cubicBezTo>
                  <a:cubicBezTo>
                    <a:pt x="33" y="100"/>
                    <a:pt x="37" y="90"/>
                    <a:pt x="45" y="82"/>
                  </a:cubicBezTo>
                  <a:cubicBezTo>
                    <a:pt x="45" y="82"/>
                    <a:pt x="45" y="82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37" y="90"/>
                    <a:pt x="33" y="100"/>
                    <a:pt x="31" y="106"/>
                  </a:cubicBezTo>
                  <a:cubicBezTo>
                    <a:pt x="30" y="99"/>
                    <a:pt x="30" y="91"/>
                    <a:pt x="30" y="88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67"/>
                    <a:pt x="28" y="67"/>
                    <a:pt x="28" y="67"/>
                  </a:cubicBezTo>
                  <a:moveTo>
                    <a:pt x="56" y="0"/>
                  </a:moveTo>
                  <a:cubicBezTo>
                    <a:pt x="48" y="15"/>
                    <a:pt x="48" y="15"/>
                    <a:pt x="48" y="15"/>
                  </a:cubicBezTo>
                  <a:cubicBezTo>
                    <a:pt x="50" y="16"/>
                    <a:pt x="52" y="18"/>
                    <a:pt x="53" y="19"/>
                  </a:cubicBezTo>
                  <a:cubicBezTo>
                    <a:pt x="54" y="19"/>
                    <a:pt x="54" y="19"/>
                    <a:pt x="55" y="19"/>
                  </a:cubicBezTo>
                  <a:cubicBezTo>
                    <a:pt x="74" y="19"/>
                    <a:pt x="90" y="33"/>
                    <a:pt x="92" y="53"/>
                  </a:cubicBezTo>
                  <a:cubicBezTo>
                    <a:pt x="94" y="66"/>
                    <a:pt x="89" y="78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79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8"/>
                    <a:pt x="81" y="90"/>
                    <a:pt x="81" y="92"/>
                  </a:cubicBezTo>
                  <a:cubicBezTo>
                    <a:pt x="81" y="98"/>
                    <a:pt x="100" y="124"/>
                    <a:pt x="101" y="126"/>
                  </a:cubicBezTo>
                  <a:cubicBezTo>
                    <a:pt x="103" y="129"/>
                    <a:pt x="110" y="136"/>
                    <a:pt x="89" y="139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5" y="178"/>
                  </a:cubicBezTo>
                  <a:cubicBezTo>
                    <a:pt x="128" y="172"/>
                    <a:pt x="130" y="165"/>
                    <a:pt x="132" y="158"/>
                  </a:cubicBezTo>
                  <a:cubicBezTo>
                    <a:pt x="151" y="93"/>
                    <a:pt x="117" y="25"/>
                    <a:pt x="56" y="0"/>
                  </a:cubicBezTo>
                </a:path>
              </a:pathLst>
            </a:custGeom>
            <a:solidFill>
              <a:srgbClr val="7D33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7" name="Freeform 138">
              <a:extLst>
                <a:ext uri="{FF2B5EF4-FFF2-40B4-BE49-F238E27FC236}">
                  <a16:creationId xmlns:a16="http://schemas.microsoft.com/office/drawing/2014/main" id="{275651E3-C6FD-45BC-A6CB-0E6A8FDDE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5250" y="3308350"/>
              <a:ext cx="163512" cy="117475"/>
            </a:xfrm>
            <a:custGeom>
              <a:avLst/>
              <a:gdLst>
                <a:gd name="T0" fmla="*/ 45 w 110"/>
                <a:gd name="T1" fmla="*/ 0 h 80"/>
                <a:gd name="T2" fmla="*/ 31 w 110"/>
                <a:gd name="T3" fmla="*/ 24 h 80"/>
                <a:gd name="T4" fmla="*/ 32 w 110"/>
                <a:gd name="T5" fmla="*/ 37 h 80"/>
                <a:gd name="T6" fmla="*/ 32 w 110"/>
                <a:gd name="T7" fmla="*/ 37 h 80"/>
                <a:gd name="T8" fmla="*/ 32 w 110"/>
                <a:gd name="T9" fmla="*/ 37 h 80"/>
                <a:gd name="T10" fmla="*/ 32 w 110"/>
                <a:gd name="T11" fmla="*/ 37 h 80"/>
                <a:gd name="T12" fmla="*/ 32 w 110"/>
                <a:gd name="T13" fmla="*/ 37 h 80"/>
                <a:gd name="T14" fmla="*/ 29 w 110"/>
                <a:gd name="T15" fmla="*/ 40 h 80"/>
                <a:gd name="T16" fmla="*/ 29 w 110"/>
                <a:gd name="T17" fmla="*/ 40 h 80"/>
                <a:gd name="T18" fmla="*/ 29 w 110"/>
                <a:gd name="T19" fmla="*/ 40 h 80"/>
                <a:gd name="T20" fmla="*/ 29 w 110"/>
                <a:gd name="T21" fmla="*/ 40 h 80"/>
                <a:gd name="T22" fmla="*/ 29 w 110"/>
                <a:gd name="T23" fmla="*/ 40 h 80"/>
                <a:gd name="T24" fmla="*/ 23 w 110"/>
                <a:gd name="T25" fmla="*/ 37 h 80"/>
                <a:gd name="T26" fmla="*/ 6 w 110"/>
                <a:gd name="T27" fmla="*/ 25 h 80"/>
                <a:gd name="T28" fmla="*/ 0 w 110"/>
                <a:gd name="T29" fmla="*/ 39 h 80"/>
                <a:gd name="T30" fmla="*/ 7 w 110"/>
                <a:gd name="T31" fmla="*/ 58 h 80"/>
                <a:gd name="T32" fmla="*/ 6 w 110"/>
                <a:gd name="T33" fmla="*/ 60 h 80"/>
                <a:gd name="T34" fmla="*/ 14 w 110"/>
                <a:gd name="T35" fmla="*/ 63 h 80"/>
                <a:gd name="T36" fmla="*/ 31 w 110"/>
                <a:gd name="T37" fmla="*/ 44 h 80"/>
                <a:gd name="T38" fmla="*/ 33 w 110"/>
                <a:gd name="T39" fmla="*/ 43 h 80"/>
                <a:gd name="T40" fmla="*/ 52 w 110"/>
                <a:gd name="T41" fmla="*/ 60 h 80"/>
                <a:gd name="T42" fmla="*/ 49 w 110"/>
                <a:gd name="T43" fmla="*/ 73 h 80"/>
                <a:gd name="T44" fmla="*/ 65 w 110"/>
                <a:gd name="T45" fmla="*/ 78 h 80"/>
                <a:gd name="T46" fmla="*/ 56 w 110"/>
                <a:gd name="T47" fmla="*/ 68 h 80"/>
                <a:gd name="T48" fmla="*/ 61 w 110"/>
                <a:gd name="T49" fmla="*/ 68 h 80"/>
                <a:gd name="T50" fmla="*/ 73 w 110"/>
                <a:gd name="T51" fmla="*/ 80 h 80"/>
                <a:gd name="T52" fmla="*/ 73 w 110"/>
                <a:gd name="T53" fmla="*/ 80 h 80"/>
                <a:gd name="T54" fmla="*/ 61 w 110"/>
                <a:gd name="T55" fmla="*/ 68 h 80"/>
                <a:gd name="T56" fmla="*/ 87 w 110"/>
                <a:gd name="T57" fmla="*/ 71 h 80"/>
                <a:gd name="T58" fmla="*/ 89 w 110"/>
                <a:gd name="T59" fmla="*/ 57 h 80"/>
                <a:gd name="T60" fmla="*/ 101 w 110"/>
                <a:gd name="T61" fmla="*/ 44 h 80"/>
                <a:gd name="T62" fmla="*/ 81 w 110"/>
                <a:gd name="T63" fmla="*/ 10 h 80"/>
                <a:gd name="T64" fmla="*/ 80 w 110"/>
                <a:gd name="T65" fmla="*/ 4 h 80"/>
                <a:gd name="T66" fmla="*/ 80 w 110"/>
                <a:gd name="T67" fmla="*/ 4 h 80"/>
                <a:gd name="T68" fmla="*/ 79 w 110"/>
                <a:gd name="T69" fmla="*/ 4 h 80"/>
                <a:gd name="T70" fmla="*/ 79 w 110"/>
                <a:gd name="T71" fmla="*/ 4 h 80"/>
                <a:gd name="T72" fmla="*/ 79 w 110"/>
                <a:gd name="T73" fmla="*/ 4 h 80"/>
                <a:gd name="T74" fmla="*/ 66 w 110"/>
                <a:gd name="T75" fmla="*/ 6 h 80"/>
                <a:gd name="T76" fmla="*/ 66 w 110"/>
                <a:gd name="T77" fmla="*/ 6 h 80"/>
                <a:gd name="T78" fmla="*/ 66 w 110"/>
                <a:gd name="T79" fmla="*/ 6 h 80"/>
                <a:gd name="T80" fmla="*/ 66 w 110"/>
                <a:gd name="T81" fmla="*/ 6 h 80"/>
                <a:gd name="T82" fmla="*/ 66 w 110"/>
                <a:gd name="T83" fmla="*/ 6 h 80"/>
                <a:gd name="T84" fmla="*/ 46 w 110"/>
                <a:gd name="T85" fmla="*/ 1 h 80"/>
                <a:gd name="T86" fmla="*/ 46 w 110"/>
                <a:gd name="T87" fmla="*/ 1 h 80"/>
                <a:gd name="T88" fmla="*/ 46 w 110"/>
                <a:gd name="T89" fmla="*/ 1 h 80"/>
                <a:gd name="T90" fmla="*/ 45 w 110"/>
                <a:gd name="T91" fmla="*/ 1 h 80"/>
                <a:gd name="T92" fmla="*/ 45 w 110"/>
                <a:gd name="T9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0" h="80">
                  <a:moveTo>
                    <a:pt x="45" y="0"/>
                  </a:moveTo>
                  <a:cubicBezTo>
                    <a:pt x="37" y="8"/>
                    <a:pt x="33" y="18"/>
                    <a:pt x="31" y="24"/>
                  </a:cubicBezTo>
                  <a:cubicBezTo>
                    <a:pt x="31" y="30"/>
                    <a:pt x="32" y="35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9"/>
                    <a:pt x="30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6" y="40"/>
                    <a:pt x="23" y="37"/>
                    <a:pt x="23" y="37"/>
                  </a:cubicBezTo>
                  <a:cubicBezTo>
                    <a:pt x="23" y="37"/>
                    <a:pt x="14" y="29"/>
                    <a:pt x="6" y="25"/>
                  </a:cubicBezTo>
                  <a:cubicBezTo>
                    <a:pt x="2" y="28"/>
                    <a:pt x="1" y="33"/>
                    <a:pt x="0" y="39"/>
                  </a:cubicBezTo>
                  <a:cubicBezTo>
                    <a:pt x="4" y="44"/>
                    <a:pt x="6" y="51"/>
                    <a:pt x="7" y="58"/>
                  </a:cubicBezTo>
                  <a:cubicBezTo>
                    <a:pt x="7" y="59"/>
                    <a:pt x="7" y="59"/>
                    <a:pt x="6" y="60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53"/>
                    <a:pt x="21" y="45"/>
                    <a:pt x="31" y="44"/>
                  </a:cubicBezTo>
                  <a:cubicBezTo>
                    <a:pt x="32" y="43"/>
                    <a:pt x="33" y="43"/>
                    <a:pt x="33" y="43"/>
                  </a:cubicBezTo>
                  <a:cubicBezTo>
                    <a:pt x="43" y="43"/>
                    <a:pt x="51" y="51"/>
                    <a:pt x="52" y="60"/>
                  </a:cubicBezTo>
                  <a:cubicBezTo>
                    <a:pt x="52" y="65"/>
                    <a:pt x="51" y="69"/>
                    <a:pt x="49" y="73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60" y="72"/>
                    <a:pt x="56" y="68"/>
                    <a:pt x="56" y="68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62" y="69"/>
                    <a:pt x="66" y="75"/>
                    <a:pt x="73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66" y="75"/>
                    <a:pt x="62" y="69"/>
                    <a:pt x="61" y="68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110" y="54"/>
                    <a:pt x="103" y="47"/>
                    <a:pt x="101" y="44"/>
                  </a:cubicBezTo>
                  <a:cubicBezTo>
                    <a:pt x="100" y="42"/>
                    <a:pt x="81" y="16"/>
                    <a:pt x="81" y="10"/>
                  </a:cubicBezTo>
                  <a:cubicBezTo>
                    <a:pt x="81" y="8"/>
                    <a:pt x="80" y="6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79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4" y="5"/>
                    <a:pt x="70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58" y="6"/>
                    <a:pt x="51" y="4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solidFill>
              <a:srgbClr val="FFE1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8" name="Freeform 139">
              <a:extLst>
                <a:ext uri="{FF2B5EF4-FFF2-40B4-BE49-F238E27FC236}">
                  <a16:creationId xmlns:a16="http://schemas.microsoft.com/office/drawing/2014/main" id="{AE6A0D8A-8F3A-4CCD-98FE-7DE369C2BB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2075" y="3209925"/>
              <a:ext cx="142875" cy="157162"/>
            </a:xfrm>
            <a:custGeom>
              <a:avLst/>
              <a:gdLst>
                <a:gd name="T0" fmla="*/ 50 w 96"/>
                <a:gd name="T1" fmla="*/ 0 h 107"/>
                <a:gd name="T2" fmla="*/ 0 w 96"/>
                <a:gd name="T3" fmla="*/ 92 h 107"/>
                <a:gd name="T4" fmla="*/ 2 w 96"/>
                <a:gd name="T5" fmla="*/ 91 h 107"/>
                <a:gd name="T6" fmla="*/ 3 w 96"/>
                <a:gd name="T7" fmla="*/ 91 h 107"/>
                <a:gd name="T8" fmla="*/ 3 w 96"/>
                <a:gd name="T9" fmla="*/ 91 h 107"/>
                <a:gd name="T10" fmla="*/ 3 w 96"/>
                <a:gd name="T11" fmla="*/ 91 h 107"/>
                <a:gd name="T12" fmla="*/ 3 w 96"/>
                <a:gd name="T13" fmla="*/ 91 h 107"/>
                <a:gd name="T14" fmla="*/ 7 w 96"/>
                <a:gd name="T15" fmla="*/ 92 h 107"/>
                <a:gd name="T16" fmla="*/ 8 w 96"/>
                <a:gd name="T17" fmla="*/ 92 h 107"/>
                <a:gd name="T18" fmla="*/ 8 w 96"/>
                <a:gd name="T19" fmla="*/ 92 h 107"/>
                <a:gd name="T20" fmla="*/ 8 w 96"/>
                <a:gd name="T21" fmla="*/ 92 h 107"/>
                <a:gd name="T22" fmla="*/ 8 w 96"/>
                <a:gd name="T23" fmla="*/ 92 h 107"/>
                <a:gd name="T24" fmla="*/ 8 w 96"/>
                <a:gd name="T25" fmla="*/ 92 h 107"/>
                <a:gd name="T26" fmla="*/ 25 w 96"/>
                <a:gd name="T27" fmla="*/ 104 h 107"/>
                <a:gd name="T28" fmla="*/ 31 w 96"/>
                <a:gd name="T29" fmla="*/ 107 h 107"/>
                <a:gd name="T30" fmla="*/ 31 w 96"/>
                <a:gd name="T31" fmla="*/ 107 h 107"/>
                <a:gd name="T32" fmla="*/ 31 w 96"/>
                <a:gd name="T33" fmla="*/ 107 h 107"/>
                <a:gd name="T34" fmla="*/ 31 w 96"/>
                <a:gd name="T35" fmla="*/ 107 h 107"/>
                <a:gd name="T36" fmla="*/ 34 w 96"/>
                <a:gd name="T37" fmla="*/ 104 h 107"/>
                <a:gd name="T38" fmla="*/ 34 w 96"/>
                <a:gd name="T39" fmla="*/ 104 h 107"/>
                <a:gd name="T40" fmla="*/ 34 w 96"/>
                <a:gd name="T41" fmla="*/ 104 h 107"/>
                <a:gd name="T42" fmla="*/ 30 w 96"/>
                <a:gd name="T43" fmla="*/ 52 h 107"/>
                <a:gd name="T44" fmla="*/ 30 w 96"/>
                <a:gd name="T45" fmla="*/ 52 h 107"/>
                <a:gd name="T46" fmla="*/ 47 w 96"/>
                <a:gd name="T47" fmla="*/ 67 h 107"/>
                <a:gd name="T48" fmla="*/ 47 w 96"/>
                <a:gd name="T49" fmla="*/ 67 h 107"/>
                <a:gd name="T50" fmla="*/ 47 w 96"/>
                <a:gd name="T51" fmla="*/ 67 h 107"/>
                <a:gd name="T52" fmla="*/ 47 w 96"/>
                <a:gd name="T53" fmla="*/ 68 h 107"/>
                <a:gd name="T54" fmla="*/ 48 w 96"/>
                <a:gd name="T55" fmla="*/ 68 h 107"/>
                <a:gd name="T56" fmla="*/ 48 w 96"/>
                <a:gd name="T57" fmla="*/ 68 h 107"/>
                <a:gd name="T58" fmla="*/ 48 w 96"/>
                <a:gd name="T59" fmla="*/ 68 h 107"/>
                <a:gd name="T60" fmla="*/ 68 w 96"/>
                <a:gd name="T61" fmla="*/ 73 h 107"/>
                <a:gd name="T62" fmla="*/ 68 w 96"/>
                <a:gd name="T63" fmla="*/ 73 h 107"/>
                <a:gd name="T64" fmla="*/ 68 w 96"/>
                <a:gd name="T65" fmla="*/ 73 h 107"/>
                <a:gd name="T66" fmla="*/ 68 w 96"/>
                <a:gd name="T67" fmla="*/ 73 h 107"/>
                <a:gd name="T68" fmla="*/ 81 w 96"/>
                <a:gd name="T69" fmla="*/ 71 h 107"/>
                <a:gd name="T70" fmla="*/ 81 w 96"/>
                <a:gd name="T71" fmla="*/ 71 h 107"/>
                <a:gd name="T72" fmla="*/ 81 w 96"/>
                <a:gd name="T73" fmla="*/ 71 h 107"/>
                <a:gd name="T74" fmla="*/ 82 w 96"/>
                <a:gd name="T75" fmla="*/ 71 h 107"/>
                <a:gd name="T76" fmla="*/ 82 w 96"/>
                <a:gd name="T77" fmla="*/ 71 h 107"/>
                <a:gd name="T78" fmla="*/ 94 w 96"/>
                <a:gd name="T79" fmla="*/ 38 h 107"/>
                <a:gd name="T80" fmla="*/ 57 w 96"/>
                <a:gd name="T81" fmla="*/ 4 h 107"/>
                <a:gd name="T82" fmla="*/ 55 w 96"/>
                <a:gd name="T83" fmla="*/ 4 h 107"/>
                <a:gd name="T84" fmla="*/ 50 w 96"/>
                <a:gd name="T8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107">
                  <a:moveTo>
                    <a:pt x="50" y="0"/>
                  </a:moveTo>
                  <a:cubicBezTo>
                    <a:pt x="0" y="92"/>
                    <a:pt x="0" y="92"/>
                    <a:pt x="0" y="92"/>
                  </a:cubicBezTo>
                  <a:cubicBezTo>
                    <a:pt x="1" y="91"/>
                    <a:pt x="2" y="91"/>
                    <a:pt x="2" y="91"/>
                  </a:cubicBezTo>
                  <a:cubicBezTo>
                    <a:pt x="2" y="91"/>
                    <a:pt x="2" y="91"/>
                    <a:pt x="3" y="91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4" y="91"/>
                    <a:pt x="6" y="92"/>
                    <a:pt x="7" y="92"/>
                  </a:cubicBezTo>
                  <a:cubicBezTo>
                    <a:pt x="7" y="92"/>
                    <a:pt x="8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16" y="96"/>
                    <a:pt x="25" y="104"/>
                    <a:pt x="25" y="104"/>
                  </a:cubicBezTo>
                  <a:cubicBezTo>
                    <a:pt x="25" y="104"/>
                    <a:pt x="28" y="107"/>
                    <a:pt x="31" y="107"/>
                  </a:cubicBezTo>
                  <a:cubicBezTo>
                    <a:pt x="31" y="107"/>
                    <a:pt x="31" y="107"/>
                    <a:pt x="31" y="107"/>
                  </a:cubicBezTo>
                  <a:cubicBezTo>
                    <a:pt x="31" y="107"/>
                    <a:pt x="31" y="107"/>
                    <a:pt x="31" y="107"/>
                  </a:cubicBezTo>
                  <a:cubicBezTo>
                    <a:pt x="31" y="107"/>
                    <a:pt x="31" y="107"/>
                    <a:pt x="31" y="107"/>
                  </a:cubicBezTo>
                  <a:cubicBezTo>
                    <a:pt x="32" y="107"/>
                    <a:pt x="33" y="106"/>
                    <a:pt x="34" y="104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1" y="54"/>
                    <a:pt x="37" y="62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7" y="67"/>
                    <a:pt x="47" y="68"/>
                  </a:cubicBezTo>
                  <a:cubicBezTo>
                    <a:pt x="47" y="68"/>
                    <a:pt x="47" y="68"/>
                    <a:pt x="48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53" y="71"/>
                    <a:pt x="60" y="73"/>
                    <a:pt x="68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72" y="73"/>
                    <a:pt x="76" y="72"/>
                    <a:pt x="81" y="71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91" y="63"/>
                    <a:pt x="96" y="51"/>
                    <a:pt x="94" y="38"/>
                  </a:cubicBezTo>
                  <a:cubicBezTo>
                    <a:pt x="92" y="18"/>
                    <a:pt x="76" y="4"/>
                    <a:pt x="57" y="4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4" y="3"/>
                    <a:pt x="52" y="1"/>
                    <a:pt x="50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9" name="Freeform 140">
              <a:extLst>
                <a:ext uri="{FF2B5EF4-FFF2-40B4-BE49-F238E27FC236}">
                  <a16:creationId xmlns:a16="http://schemas.microsoft.com/office/drawing/2014/main" id="{754A76DC-D36D-4B0F-84B8-40643E23C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9388" y="3408363"/>
              <a:ext cx="23812" cy="17462"/>
            </a:xfrm>
            <a:custGeom>
              <a:avLst/>
              <a:gdLst>
                <a:gd name="T0" fmla="*/ 0 w 17"/>
                <a:gd name="T1" fmla="*/ 0 h 12"/>
                <a:gd name="T2" fmla="*/ 9 w 17"/>
                <a:gd name="T3" fmla="*/ 10 h 12"/>
                <a:gd name="T4" fmla="*/ 17 w 17"/>
                <a:gd name="T5" fmla="*/ 12 h 12"/>
                <a:gd name="T6" fmla="*/ 5 w 17"/>
                <a:gd name="T7" fmla="*/ 0 h 12"/>
                <a:gd name="T8" fmla="*/ 0 w 17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0" y="0"/>
                  </a:moveTo>
                  <a:cubicBezTo>
                    <a:pt x="0" y="0"/>
                    <a:pt x="4" y="4"/>
                    <a:pt x="9" y="10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0" y="7"/>
                    <a:pt x="6" y="1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23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0" name="Freeform 141">
              <a:extLst>
                <a:ext uri="{FF2B5EF4-FFF2-40B4-BE49-F238E27FC236}">
                  <a16:creationId xmlns:a16="http://schemas.microsoft.com/office/drawing/2014/main" id="{29970836-C68B-49AA-AEEE-010BC246D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5738" y="3408363"/>
              <a:ext cx="38100" cy="23812"/>
            </a:xfrm>
            <a:custGeom>
              <a:avLst/>
              <a:gdLst>
                <a:gd name="T0" fmla="*/ 0 w 26"/>
                <a:gd name="T1" fmla="*/ 0 h 16"/>
                <a:gd name="T2" fmla="*/ 12 w 26"/>
                <a:gd name="T3" fmla="*/ 12 h 16"/>
                <a:gd name="T4" fmla="*/ 24 w 26"/>
                <a:gd name="T5" fmla="*/ 16 h 16"/>
                <a:gd name="T6" fmla="*/ 26 w 26"/>
                <a:gd name="T7" fmla="*/ 3 h 16"/>
                <a:gd name="T8" fmla="*/ 26 w 26"/>
                <a:gd name="T9" fmla="*/ 3 h 16"/>
                <a:gd name="T10" fmla="*/ 0 w 26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6">
                  <a:moveTo>
                    <a:pt x="0" y="0"/>
                  </a:moveTo>
                  <a:cubicBezTo>
                    <a:pt x="1" y="1"/>
                    <a:pt x="5" y="7"/>
                    <a:pt x="12" y="1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1" name="Freeform 142">
              <a:extLst>
                <a:ext uri="{FF2B5EF4-FFF2-40B4-BE49-F238E27FC236}">
                  <a16:creationId xmlns:a16="http://schemas.microsoft.com/office/drawing/2014/main" id="{09DFB750-A1D0-47EF-91C8-CECD2AEE2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5888" y="3371850"/>
              <a:ext cx="57150" cy="44450"/>
            </a:xfrm>
            <a:custGeom>
              <a:avLst/>
              <a:gdLst>
                <a:gd name="T0" fmla="*/ 19 w 38"/>
                <a:gd name="T1" fmla="*/ 0 h 30"/>
                <a:gd name="T2" fmla="*/ 17 w 38"/>
                <a:gd name="T3" fmla="*/ 1 h 30"/>
                <a:gd name="T4" fmla="*/ 0 w 38"/>
                <a:gd name="T5" fmla="*/ 20 h 30"/>
                <a:gd name="T6" fmla="*/ 35 w 38"/>
                <a:gd name="T7" fmla="*/ 30 h 30"/>
                <a:gd name="T8" fmla="*/ 38 w 38"/>
                <a:gd name="T9" fmla="*/ 17 h 30"/>
                <a:gd name="T10" fmla="*/ 19 w 38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19" y="0"/>
                  </a:moveTo>
                  <a:cubicBezTo>
                    <a:pt x="19" y="0"/>
                    <a:pt x="18" y="0"/>
                    <a:pt x="17" y="1"/>
                  </a:cubicBezTo>
                  <a:cubicBezTo>
                    <a:pt x="7" y="2"/>
                    <a:pt x="0" y="10"/>
                    <a:pt x="0" y="2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7" y="26"/>
                    <a:pt x="38" y="22"/>
                    <a:pt x="38" y="17"/>
                  </a:cubicBezTo>
                  <a:cubicBezTo>
                    <a:pt x="37" y="8"/>
                    <a:pt x="29" y="0"/>
                    <a:pt x="19" y="0"/>
                  </a:cubicBezTo>
                </a:path>
              </a:pathLst>
            </a:custGeom>
            <a:solidFill>
              <a:srgbClr val="FFD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2" name="Freeform 143">
              <a:extLst>
                <a:ext uri="{FF2B5EF4-FFF2-40B4-BE49-F238E27FC236}">
                  <a16:creationId xmlns:a16="http://schemas.microsoft.com/office/drawing/2014/main" id="{2A3456E9-D31F-4F70-889D-16AB3712D3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6525" y="3286125"/>
              <a:ext cx="25400" cy="57150"/>
            </a:xfrm>
            <a:custGeom>
              <a:avLst/>
              <a:gdLst>
                <a:gd name="T0" fmla="*/ 10 w 17"/>
                <a:gd name="T1" fmla="*/ 19 h 39"/>
                <a:gd name="T2" fmla="*/ 10 w 17"/>
                <a:gd name="T3" fmla="*/ 19 h 39"/>
                <a:gd name="T4" fmla="*/ 10 w 17"/>
                <a:gd name="T5" fmla="*/ 19 h 39"/>
                <a:gd name="T6" fmla="*/ 10 w 17"/>
                <a:gd name="T7" fmla="*/ 21 h 39"/>
                <a:gd name="T8" fmla="*/ 10 w 17"/>
                <a:gd name="T9" fmla="*/ 19 h 39"/>
                <a:gd name="T10" fmla="*/ 0 w 17"/>
                <a:gd name="T11" fmla="*/ 0 h 39"/>
                <a:gd name="T12" fmla="*/ 0 w 17"/>
                <a:gd name="T13" fmla="*/ 0 h 39"/>
                <a:gd name="T14" fmla="*/ 2 w 17"/>
                <a:gd name="T15" fmla="*/ 19 h 39"/>
                <a:gd name="T16" fmla="*/ 2 w 17"/>
                <a:gd name="T17" fmla="*/ 21 h 39"/>
                <a:gd name="T18" fmla="*/ 3 w 17"/>
                <a:gd name="T19" fmla="*/ 39 h 39"/>
                <a:gd name="T20" fmla="*/ 17 w 17"/>
                <a:gd name="T21" fmla="*/ 15 h 39"/>
                <a:gd name="T22" fmla="*/ 17 w 17"/>
                <a:gd name="T23" fmla="*/ 15 h 39"/>
                <a:gd name="T24" fmla="*/ 0 w 17"/>
                <a:gd name="T25" fmla="*/ 0 h 39"/>
                <a:gd name="T26" fmla="*/ 0 w 17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39">
                  <a:moveTo>
                    <a:pt x="1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21"/>
                  </a:cubicBezTo>
                  <a:cubicBezTo>
                    <a:pt x="10" y="19"/>
                    <a:pt x="10" y="19"/>
                    <a:pt x="10" y="19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4"/>
                    <a:pt x="2" y="32"/>
                    <a:pt x="3" y="39"/>
                  </a:cubicBezTo>
                  <a:cubicBezTo>
                    <a:pt x="5" y="33"/>
                    <a:pt x="9" y="23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7" y="10"/>
                    <a:pt x="1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D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3" name="Freeform 144">
              <a:extLst>
                <a:ext uri="{FF2B5EF4-FFF2-40B4-BE49-F238E27FC236}">
                  <a16:creationId xmlns:a16="http://schemas.microsoft.com/office/drawing/2014/main" id="{534FC600-7109-46DF-92C1-6EA6747A9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7313" y="3343275"/>
              <a:ext cx="17462" cy="22225"/>
            </a:xfrm>
            <a:custGeom>
              <a:avLst/>
              <a:gdLst>
                <a:gd name="T0" fmla="*/ 7 w 12"/>
                <a:gd name="T1" fmla="*/ 0 h 15"/>
                <a:gd name="T2" fmla="*/ 7 w 12"/>
                <a:gd name="T3" fmla="*/ 0 h 15"/>
                <a:gd name="T4" fmla="*/ 6 w 12"/>
                <a:gd name="T5" fmla="*/ 0 h 15"/>
                <a:gd name="T6" fmla="*/ 4 w 12"/>
                <a:gd name="T7" fmla="*/ 1 h 15"/>
                <a:gd name="T8" fmla="*/ 0 w 12"/>
                <a:gd name="T9" fmla="*/ 9 h 15"/>
                <a:gd name="T10" fmla="*/ 6 w 12"/>
                <a:gd name="T11" fmla="*/ 15 h 15"/>
                <a:gd name="T12" fmla="*/ 12 w 12"/>
                <a:gd name="T13" fmla="*/ 1 h 15"/>
                <a:gd name="T14" fmla="*/ 12 w 12"/>
                <a:gd name="T15" fmla="*/ 1 h 15"/>
                <a:gd name="T16" fmla="*/ 12 w 12"/>
                <a:gd name="T17" fmla="*/ 1 h 15"/>
                <a:gd name="T18" fmla="*/ 12 w 12"/>
                <a:gd name="T19" fmla="*/ 1 h 15"/>
                <a:gd name="T20" fmla="*/ 11 w 12"/>
                <a:gd name="T21" fmla="*/ 1 h 15"/>
                <a:gd name="T22" fmla="*/ 7 w 12"/>
                <a:gd name="T23" fmla="*/ 0 h 15"/>
                <a:gd name="T24" fmla="*/ 7 w 12"/>
                <a:gd name="T2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5"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0"/>
                    <a:pt x="4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1"/>
                    <a:pt x="4" y="13"/>
                    <a:pt x="6" y="15"/>
                  </a:cubicBezTo>
                  <a:cubicBezTo>
                    <a:pt x="7" y="9"/>
                    <a:pt x="8" y="4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0" y="1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FFD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4" name="Freeform 145">
              <a:extLst>
                <a:ext uri="{FF2B5EF4-FFF2-40B4-BE49-F238E27FC236}">
                  <a16:creationId xmlns:a16="http://schemas.microsoft.com/office/drawing/2014/main" id="{300C9C90-133A-4061-97C4-D7D8AE71A1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42400" y="3314700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D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5" name="Freeform 146">
              <a:extLst>
                <a:ext uri="{FF2B5EF4-FFF2-40B4-BE49-F238E27FC236}">
                  <a16:creationId xmlns:a16="http://schemas.microsoft.com/office/drawing/2014/main" id="{8647C6BA-ACA0-4E4B-909A-F11D8318A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6038" y="3168650"/>
              <a:ext cx="241300" cy="298450"/>
            </a:xfrm>
            <a:custGeom>
              <a:avLst/>
              <a:gdLst>
                <a:gd name="T0" fmla="*/ 81 w 163"/>
                <a:gd name="T1" fmla="*/ 4 h 203"/>
                <a:gd name="T2" fmla="*/ 0 w 163"/>
                <a:gd name="T3" fmla="*/ 155 h 203"/>
                <a:gd name="T4" fmla="*/ 155 w 163"/>
                <a:gd name="T5" fmla="*/ 202 h 203"/>
                <a:gd name="T6" fmla="*/ 162 w 163"/>
                <a:gd name="T7" fmla="*/ 198 h 203"/>
                <a:gd name="T8" fmla="*/ 158 w 163"/>
                <a:gd name="T9" fmla="*/ 191 h 203"/>
                <a:gd name="T10" fmla="*/ 17 w 163"/>
                <a:gd name="T11" fmla="*/ 148 h 203"/>
                <a:gd name="T12" fmla="*/ 92 w 163"/>
                <a:gd name="T13" fmla="*/ 9 h 203"/>
                <a:gd name="T14" fmla="*/ 89 w 163"/>
                <a:gd name="T15" fmla="*/ 1 h 203"/>
                <a:gd name="T16" fmla="*/ 81 w 163"/>
                <a:gd name="T17" fmla="*/ 4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203">
                  <a:moveTo>
                    <a:pt x="81" y="4"/>
                  </a:moveTo>
                  <a:cubicBezTo>
                    <a:pt x="0" y="155"/>
                    <a:pt x="0" y="155"/>
                    <a:pt x="0" y="155"/>
                  </a:cubicBezTo>
                  <a:cubicBezTo>
                    <a:pt x="155" y="202"/>
                    <a:pt x="155" y="202"/>
                    <a:pt x="155" y="202"/>
                  </a:cubicBezTo>
                  <a:cubicBezTo>
                    <a:pt x="158" y="203"/>
                    <a:pt x="161" y="201"/>
                    <a:pt x="162" y="198"/>
                  </a:cubicBezTo>
                  <a:cubicBezTo>
                    <a:pt x="163" y="195"/>
                    <a:pt x="162" y="192"/>
                    <a:pt x="158" y="191"/>
                  </a:cubicBezTo>
                  <a:cubicBezTo>
                    <a:pt x="17" y="148"/>
                    <a:pt x="17" y="148"/>
                    <a:pt x="17" y="148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7"/>
                    <a:pt x="92" y="3"/>
                    <a:pt x="89" y="1"/>
                  </a:cubicBezTo>
                  <a:cubicBezTo>
                    <a:pt x="86" y="0"/>
                    <a:pt x="83" y="1"/>
                    <a:pt x="81" y="4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6" name="Freeform 147">
              <a:extLst>
                <a:ext uri="{FF2B5EF4-FFF2-40B4-BE49-F238E27FC236}">
                  <a16:creationId xmlns:a16="http://schemas.microsoft.com/office/drawing/2014/main" id="{86737667-E543-4CDB-9D4A-8D44E830D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5" y="3346450"/>
              <a:ext cx="96837" cy="95250"/>
            </a:xfrm>
            <a:custGeom>
              <a:avLst/>
              <a:gdLst>
                <a:gd name="T0" fmla="*/ 65 w 65"/>
                <a:gd name="T1" fmla="*/ 32 h 65"/>
                <a:gd name="T2" fmla="*/ 33 w 65"/>
                <a:gd name="T3" fmla="*/ 65 h 65"/>
                <a:gd name="T4" fmla="*/ 0 w 65"/>
                <a:gd name="T5" fmla="*/ 33 h 65"/>
                <a:gd name="T6" fmla="*/ 32 w 65"/>
                <a:gd name="T7" fmla="*/ 0 h 65"/>
                <a:gd name="T8" fmla="*/ 65 w 65"/>
                <a:gd name="T9" fmla="*/ 3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5" y="32"/>
                  </a:moveTo>
                  <a:cubicBezTo>
                    <a:pt x="65" y="50"/>
                    <a:pt x="51" y="64"/>
                    <a:pt x="33" y="65"/>
                  </a:cubicBezTo>
                  <a:cubicBezTo>
                    <a:pt x="15" y="65"/>
                    <a:pt x="0" y="51"/>
                    <a:pt x="0" y="33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50" y="0"/>
                    <a:pt x="64" y="14"/>
                    <a:pt x="65" y="32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7" name="Freeform 148">
              <a:extLst>
                <a:ext uri="{FF2B5EF4-FFF2-40B4-BE49-F238E27FC236}">
                  <a16:creationId xmlns:a16="http://schemas.microsoft.com/office/drawing/2014/main" id="{B6AD9761-2C7F-4329-B5B4-8F4C1F5763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3" y="3359150"/>
              <a:ext cx="68262" cy="68262"/>
            </a:xfrm>
            <a:custGeom>
              <a:avLst/>
              <a:gdLst>
                <a:gd name="T0" fmla="*/ 46 w 46"/>
                <a:gd name="T1" fmla="*/ 23 h 46"/>
                <a:gd name="T2" fmla="*/ 24 w 46"/>
                <a:gd name="T3" fmla="*/ 46 h 46"/>
                <a:gd name="T4" fmla="*/ 0 w 46"/>
                <a:gd name="T5" fmla="*/ 24 h 46"/>
                <a:gd name="T6" fmla="*/ 23 w 46"/>
                <a:gd name="T7" fmla="*/ 1 h 46"/>
                <a:gd name="T8" fmla="*/ 46 w 46"/>
                <a:gd name="T9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6">
                  <a:moveTo>
                    <a:pt x="46" y="23"/>
                  </a:moveTo>
                  <a:cubicBezTo>
                    <a:pt x="46" y="36"/>
                    <a:pt x="36" y="46"/>
                    <a:pt x="24" y="46"/>
                  </a:cubicBezTo>
                  <a:cubicBezTo>
                    <a:pt x="11" y="46"/>
                    <a:pt x="1" y="36"/>
                    <a:pt x="0" y="24"/>
                  </a:cubicBezTo>
                  <a:cubicBezTo>
                    <a:pt x="0" y="11"/>
                    <a:pt x="10" y="1"/>
                    <a:pt x="23" y="1"/>
                  </a:cubicBezTo>
                  <a:cubicBezTo>
                    <a:pt x="35" y="0"/>
                    <a:pt x="46" y="10"/>
                    <a:pt x="46" y="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8" name="Freeform 149">
              <a:extLst>
                <a:ext uri="{FF2B5EF4-FFF2-40B4-BE49-F238E27FC236}">
                  <a16:creationId xmlns:a16="http://schemas.microsoft.com/office/drawing/2014/main" id="{88AF5797-CFF5-4CD8-B8E4-F48E5C02CF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47150" y="3427413"/>
              <a:ext cx="1587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  <a:gd name="T12" fmla="*/ 1 w 1"/>
                <a:gd name="T13" fmla="*/ 1 w 1"/>
                <a:gd name="T14" fmla="*/ 1 w 1"/>
                <a:gd name="T15" fmla="*/ 1 w 1"/>
                <a:gd name="T16" fmla="*/ 1 w 1"/>
                <a:gd name="T17" fmla="*/ 1 w 1"/>
                <a:gd name="T18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9" name="Freeform 150">
              <a:extLst>
                <a:ext uri="{FF2B5EF4-FFF2-40B4-BE49-F238E27FC236}">
                  <a16:creationId xmlns:a16="http://schemas.microsoft.com/office/drawing/2014/main" id="{2113D952-AF7E-44F4-87F0-3E9BF4707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3" y="3371850"/>
              <a:ext cx="57150" cy="55562"/>
            </a:xfrm>
            <a:custGeom>
              <a:avLst/>
              <a:gdLst>
                <a:gd name="T0" fmla="*/ 7 w 39"/>
                <a:gd name="T1" fmla="*/ 0 h 38"/>
                <a:gd name="T2" fmla="*/ 0 w 39"/>
                <a:gd name="T3" fmla="*/ 16 h 38"/>
                <a:gd name="T4" fmla="*/ 23 w 39"/>
                <a:gd name="T5" fmla="*/ 38 h 38"/>
                <a:gd name="T6" fmla="*/ 23 w 39"/>
                <a:gd name="T7" fmla="*/ 38 h 38"/>
                <a:gd name="T8" fmla="*/ 24 w 39"/>
                <a:gd name="T9" fmla="*/ 38 h 38"/>
                <a:gd name="T10" fmla="*/ 24 w 39"/>
                <a:gd name="T11" fmla="*/ 38 h 38"/>
                <a:gd name="T12" fmla="*/ 24 w 39"/>
                <a:gd name="T13" fmla="*/ 38 h 38"/>
                <a:gd name="T14" fmla="*/ 24 w 39"/>
                <a:gd name="T15" fmla="*/ 38 h 38"/>
                <a:gd name="T16" fmla="*/ 24 w 39"/>
                <a:gd name="T17" fmla="*/ 38 h 38"/>
                <a:gd name="T18" fmla="*/ 24 w 39"/>
                <a:gd name="T19" fmla="*/ 38 h 38"/>
                <a:gd name="T20" fmla="*/ 24 w 39"/>
                <a:gd name="T21" fmla="*/ 38 h 38"/>
                <a:gd name="T22" fmla="*/ 24 w 39"/>
                <a:gd name="T23" fmla="*/ 38 h 38"/>
                <a:gd name="T24" fmla="*/ 24 w 39"/>
                <a:gd name="T25" fmla="*/ 38 h 38"/>
                <a:gd name="T26" fmla="*/ 24 w 39"/>
                <a:gd name="T27" fmla="*/ 38 h 38"/>
                <a:gd name="T28" fmla="*/ 24 w 39"/>
                <a:gd name="T29" fmla="*/ 38 h 38"/>
                <a:gd name="T30" fmla="*/ 39 w 39"/>
                <a:gd name="T31" fmla="*/ 32 h 38"/>
                <a:gd name="T32" fmla="*/ 7 w 39"/>
                <a:gd name="T3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" h="38">
                  <a:moveTo>
                    <a:pt x="7" y="0"/>
                  </a:moveTo>
                  <a:cubicBezTo>
                    <a:pt x="3" y="4"/>
                    <a:pt x="0" y="9"/>
                    <a:pt x="0" y="16"/>
                  </a:cubicBezTo>
                  <a:cubicBezTo>
                    <a:pt x="1" y="28"/>
                    <a:pt x="11" y="38"/>
                    <a:pt x="23" y="38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3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30" y="38"/>
                    <a:pt x="35" y="35"/>
                    <a:pt x="39" y="32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0" name="Freeform 151">
              <a:extLst>
                <a:ext uri="{FF2B5EF4-FFF2-40B4-BE49-F238E27FC236}">
                  <a16:creationId xmlns:a16="http://schemas.microsoft.com/office/drawing/2014/main" id="{5B5BB4B6-A524-4046-983C-A4DF868BD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3340100"/>
              <a:ext cx="20637" cy="20637"/>
            </a:xfrm>
            <a:custGeom>
              <a:avLst/>
              <a:gdLst>
                <a:gd name="T0" fmla="*/ 6 w 15"/>
                <a:gd name="T1" fmla="*/ 1 h 15"/>
                <a:gd name="T2" fmla="*/ 4 w 15"/>
                <a:gd name="T3" fmla="*/ 2 h 15"/>
                <a:gd name="T4" fmla="*/ 1 w 15"/>
                <a:gd name="T5" fmla="*/ 9 h 15"/>
                <a:gd name="T6" fmla="*/ 2 w 15"/>
                <a:gd name="T7" fmla="*/ 12 h 15"/>
                <a:gd name="T8" fmla="*/ 9 w 15"/>
                <a:gd name="T9" fmla="*/ 14 h 15"/>
                <a:gd name="T10" fmla="*/ 14 w 15"/>
                <a:gd name="T11" fmla="*/ 6 h 15"/>
                <a:gd name="T12" fmla="*/ 6 w 15"/>
                <a:gd name="T13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5">
                  <a:moveTo>
                    <a:pt x="6" y="1"/>
                  </a:moveTo>
                  <a:cubicBezTo>
                    <a:pt x="5" y="1"/>
                    <a:pt x="5" y="1"/>
                    <a:pt x="4" y="2"/>
                  </a:cubicBezTo>
                  <a:cubicBezTo>
                    <a:pt x="2" y="3"/>
                    <a:pt x="0" y="6"/>
                    <a:pt x="1" y="9"/>
                  </a:cubicBezTo>
                  <a:cubicBezTo>
                    <a:pt x="1" y="10"/>
                    <a:pt x="2" y="11"/>
                    <a:pt x="2" y="12"/>
                  </a:cubicBezTo>
                  <a:cubicBezTo>
                    <a:pt x="4" y="14"/>
                    <a:pt x="6" y="15"/>
                    <a:pt x="9" y="14"/>
                  </a:cubicBezTo>
                  <a:cubicBezTo>
                    <a:pt x="13" y="13"/>
                    <a:pt x="15" y="10"/>
                    <a:pt x="14" y="6"/>
                  </a:cubicBezTo>
                  <a:cubicBezTo>
                    <a:pt x="14" y="2"/>
                    <a:pt x="10" y="0"/>
                    <a:pt x="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1" name="Freeform 152">
              <a:extLst>
                <a:ext uri="{FF2B5EF4-FFF2-40B4-BE49-F238E27FC236}">
                  <a16:creationId xmlns:a16="http://schemas.microsoft.com/office/drawing/2014/main" id="{7F8ADE9B-7773-4B13-926B-773A7C0B86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93088" y="3429000"/>
              <a:ext cx="1138237" cy="909637"/>
            </a:xfrm>
            <a:custGeom>
              <a:avLst/>
              <a:gdLst>
                <a:gd name="T0" fmla="*/ 524 w 769"/>
                <a:gd name="T1" fmla="*/ 319 h 618"/>
                <a:gd name="T2" fmla="*/ 530 w 769"/>
                <a:gd name="T3" fmla="*/ 324 h 618"/>
                <a:gd name="T4" fmla="*/ 548 w 769"/>
                <a:gd name="T5" fmla="*/ 340 h 618"/>
                <a:gd name="T6" fmla="*/ 564 w 769"/>
                <a:gd name="T7" fmla="*/ 357 h 618"/>
                <a:gd name="T8" fmla="*/ 594 w 769"/>
                <a:gd name="T9" fmla="*/ 385 h 618"/>
                <a:gd name="T10" fmla="*/ 613 w 769"/>
                <a:gd name="T11" fmla="*/ 399 h 618"/>
                <a:gd name="T12" fmla="*/ 630 w 769"/>
                <a:gd name="T13" fmla="*/ 416 h 618"/>
                <a:gd name="T14" fmla="*/ 664 w 769"/>
                <a:gd name="T15" fmla="*/ 450 h 618"/>
                <a:gd name="T16" fmla="*/ 669 w 769"/>
                <a:gd name="T17" fmla="*/ 456 h 618"/>
                <a:gd name="T18" fmla="*/ 686 w 769"/>
                <a:gd name="T19" fmla="*/ 474 h 618"/>
                <a:gd name="T20" fmla="*/ 700 w 769"/>
                <a:gd name="T21" fmla="*/ 493 h 618"/>
                <a:gd name="T22" fmla="*/ 725 w 769"/>
                <a:gd name="T23" fmla="*/ 524 h 618"/>
                <a:gd name="T24" fmla="*/ 742 w 769"/>
                <a:gd name="T25" fmla="*/ 542 h 618"/>
                <a:gd name="T26" fmla="*/ 765 w 769"/>
                <a:gd name="T27" fmla="*/ 584 h 618"/>
                <a:gd name="T28" fmla="*/ 769 w 769"/>
                <a:gd name="T29" fmla="*/ 600 h 618"/>
                <a:gd name="T30" fmla="*/ 746 w 769"/>
                <a:gd name="T31" fmla="*/ 618 h 618"/>
                <a:gd name="T32" fmla="*/ 746 w 769"/>
                <a:gd name="T33" fmla="*/ 618 h 618"/>
                <a:gd name="T34" fmla="*/ 699 w 769"/>
                <a:gd name="T35" fmla="*/ 606 h 618"/>
                <a:gd name="T36" fmla="*/ 691 w 769"/>
                <a:gd name="T37" fmla="*/ 604 h 618"/>
                <a:gd name="T38" fmla="*/ 670 w 769"/>
                <a:gd name="T39" fmla="*/ 592 h 618"/>
                <a:gd name="T40" fmla="*/ 635 w 769"/>
                <a:gd name="T41" fmla="*/ 574 h 618"/>
                <a:gd name="T42" fmla="*/ 612 w 769"/>
                <a:gd name="T43" fmla="*/ 564 h 618"/>
                <a:gd name="T44" fmla="*/ 592 w 769"/>
                <a:gd name="T45" fmla="*/ 552 h 618"/>
                <a:gd name="T46" fmla="*/ 551 w 769"/>
                <a:gd name="T47" fmla="*/ 527 h 618"/>
                <a:gd name="T48" fmla="*/ 531 w 769"/>
                <a:gd name="T49" fmla="*/ 514 h 618"/>
                <a:gd name="T50" fmla="*/ 524 w 769"/>
                <a:gd name="T51" fmla="*/ 509 h 618"/>
                <a:gd name="T52" fmla="*/ 505 w 769"/>
                <a:gd name="T53" fmla="*/ 494 h 618"/>
                <a:gd name="T54" fmla="*/ 472 w 769"/>
                <a:gd name="T55" fmla="*/ 471 h 618"/>
                <a:gd name="T56" fmla="*/ 451 w 769"/>
                <a:gd name="T57" fmla="*/ 459 h 618"/>
                <a:gd name="T58" fmla="*/ 432 w 769"/>
                <a:gd name="T59" fmla="*/ 445 h 618"/>
                <a:gd name="T60" fmla="*/ 393 w 769"/>
                <a:gd name="T61" fmla="*/ 417 h 618"/>
                <a:gd name="T62" fmla="*/ 387 w 769"/>
                <a:gd name="T63" fmla="*/ 412 h 618"/>
                <a:gd name="T64" fmla="*/ 369 w 769"/>
                <a:gd name="T65" fmla="*/ 395 h 618"/>
                <a:gd name="T66" fmla="*/ 351 w 769"/>
                <a:gd name="T67" fmla="*/ 380 h 618"/>
                <a:gd name="T68" fmla="*/ 332 w 769"/>
                <a:gd name="T69" fmla="*/ 366 h 618"/>
                <a:gd name="T70" fmla="*/ 301 w 769"/>
                <a:gd name="T71" fmla="*/ 340 h 618"/>
                <a:gd name="T72" fmla="*/ 281 w 769"/>
                <a:gd name="T73" fmla="*/ 327 h 618"/>
                <a:gd name="T74" fmla="*/ 244 w 769"/>
                <a:gd name="T75" fmla="*/ 296 h 618"/>
                <a:gd name="T76" fmla="*/ 238 w 769"/>
                <a:gd name="T77" fmla="*/ 290 h 618"/>
                <a:gd name="T78" fmla="*/ 222 w 769"/>
                <a:gd name="T79" fmla="*/ 273 h 618"/>
                <a:gd name="T80" fmla="*/ 204 w 769"/>
                <a:gd name="T81" fmla="*/ 257 h 618"/>
                <a:gd name="T82" fmla="*/ 186 w 769"/>
                <a:gd name="T83" fmla="*/ 241 h 618"/>
                <a:gd name="T84" fmla="*/ 157 w 769"/>
                <a:gd name="T85" fmla="*/ 213 h 618"/>
                <a:gd name="T86" fmla="*/ 138 w 769"/>
                <a:gd name="T87" fmla="*/ 198 h 618"/>
                <a:gd name="T88" fmla="*/ 121 w 769"/>
                <a:gd name="T89" fmla="*/ 181 h 618"/>
                <a:gd name="T90" fmla="*/ 88 w 769"/>
                <a:gd name="T91" fmla="*/ 146 h 618"/>
                <a:gd name="T92" fmla="*/ 82 w 769"/>
                <a:gd name="T93" fmla="*/ 141 h 618"/>
                <a:gd name="T94" fmla="*/ 68 w 769"/>
                <a:gd name="T95" fmla="*/ 121 h 618"/>
                <a:gd name="T96" fmla="*/ 43 w 769"/>
                <a:gd name="T97" fmla="*/ 90 h 618"/>
                <a:gd name="T98" fmla="*/ 27 w 769"/>
                <a:gd name="T99" fmla="*/ 72 h 618"/>
                <a:gd name="T100" fmla="*/ 14 w 769"/>
                <a:gd name="T101" fmla="*/ 52 h 618"/>
                <a:gd name="T102" fmla="*/ 2 w 769"/>
                <a:gd name="T103" fmla="*/ 6 h 618"/>
                <a:gd name="T104" fmla="*/ 2 w 769"/>
                <a:gd name="T105" fmla="*/ 6 h 618"/>
                <a:gd name="T106" fmla="*/ 25 w 769"/>
                <a:gd name="T107" fmla="*/ 3 h 618"/>
                <a:gd name="T108" fmla="*/ 49 w 769"/>
                <a:gd name="T109" fmla="*/ 6 h 618"/>
                <a:gd name="T110" fmla="*/ 94 w 769"/>
                <a:gd name="T111" fmla="*/ 23 h 618"/>
                <a:gd name="T112" fmla="*/ 101 w 769"/>
                <a:gd name="T113" fmla="*/ 26 h 618"/>
                <a:gd name="T114" fmla="*/ 122 w 769"/>
                <a:gd name="T115" fmla="*/ 38 h 618"/>
                <a:gd name="T116" fmla="*/ 158 w 769"/>
                <a:gd name="T117" fmla="*/ 56 h 618"/>
                <a:gd name="T118" fmla="*/ 180 w 769"/>
                <a:gd name="T119" fmla="*/ 65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69" h="618">
                  <a:moveTo>
                    <a:pt x="506" y="303"/>
                  </a:moveTo>
                  <a:cubicBezTo>
                    <a:pt x="499" y="296"/>
                    <a:pt x="499" y="296"/>
                    <a:pt x="499" y="296"/>
                  </a:cubicBezTo>
                  <a:cubicBezTo>
                    <a:pt x="498" y="298"/>
                    <a:pt x="498" y="298"/>
                    <a:pt x="498" y="298"/>
                  </a:cubicBezTo>
                  <a:cubicBezTo>
                    <a:pt x="504" y="304"/>
                    <a:pt x="504" y="304"/>
                    <a:pt x="504" y="304"/>
                  </a:cubicBezTo>
                  <a:cubicBezTo>
                    <a:pt x="506" y="303"/>
                    <a:pt x="506" y="303"/>
                    <a:pt x="506" y="303"/>
                  </a:cubicBezTo>
                  <a:moveTo>
                    <a:pt x="524" y="319"/>
                  </a:moveTo>
                  <a:cubicBezTo>
                    <a:pt x="520" y="315"/>
                    <a:pt x="516" y="312"/>
                    <a:pt x="512" y="308"/>
                  </a:cubicBezTo>
                  <a:cubicBezTo>
                    <a:pt x="510" y="310"/>
                    <a:pt x="510" y="310"/>
                    <a:pt x="510" y="310"/>
                  </a:cubicBezTo>
                  <a:cubicBezTo>
                    <a:pt x="514" y="313"/>
                    <a:pt x="518" y="317"/>
                    <a:pt x="522" y="320"/>
                  </a:cubicBezTo>
                  <a:cubicBezTo>
                    <a:pt x="524" y="319"/>
                    <a:pt x="524" y="319"/>
                    <a:pt x="524" y="319"/>
                  </a:cubicBezTo>
                  <a:moveTo>
                    <a:pt x="542" y="334"/>
                  </a:moveTo>
                  <a:cubicBezTo>
                    <a:pt x="538" y="331"/>
                    <a:pt x="534" y="327"/>
                    <a:pt x="530" y="324"/>
                  </a:cubicBezTo>
                  <a:cubicBezTo>
                    <a:pt x="528" y="326"/>
                    <a:pt x="528" y="326"/>
                    <a:pt x="528" y="326"/>
                  </a:cubicBezTo>
                  <a:cubicBezTo>
                    <a:pt x="532" y="329"/>
                    <a:pt x="536" y="333"/>
                    <a:pt x="540" y="336"/>
                  </a:cubicBezTo>
                  <a:cubicBezTo>
                    <a:pt x="542" y="334"/>
                    <a:pt x="542" y="334"/>
                    <a:pt x="542" y="334"/>
                  </a:cubicBezTo>
                  <a:cubicBezTo>
                    <a:pt x="542" y="334"/>
                    <a:pt x="542" y="334"/>
                    <a:pt x="542" y="334"/>
                  </a:cubicBezTo>
                  <a:moveTo>
                    <a:pt x="560" y="350"/>
                  </a:moveTo>
                  <a:cubicBezTo>
                    <a:pt x="556" y="347"/>
                    <a:pt x="552" y="343"/>
                    <a:pt x="548" y="340"/>
                  </a:cubicBezTo>
                  <a:cubicBezTo>
                    <a:pt x="546" y="341"/>
                    <a:pt x="546" y="341"/>
                    <a:pt x="546" y="341"/>
                  </a:cubicBezTo>
                  <a:cubicBezTo>
                    <a:pt x="550" y="345"/>
                    <a:pt x="554" y="349"/>
                    <a:pt x="558" y="352"/>
                  </a:cubicBezTo>
                  <a:cubicBezTo>
                    <a:pt x="560" y="350"/>
                    <a:pt x="560" y="350"/>
                    <a:pt x="560" y="350"/>
                  </a:cubicBezTo>
                  <a:moveTo>
                    <a:pt x="578" y="366"/>
                  </a:moveTo>
                  <a:cubicBezTo>
                    <a:pt x="574" y="363"/>
                    <a:pt x="570" y="359"/>
                    <a:pt x="566" y="356"/>
                  </a:cubicBezTo>
                  <a:cubicBezTo>
                    <a:pt x="564" y="357"/>
                    <a:pt x="564" y="357"/>
                    <a:pt x="564" y="357"/>
                  </a:cubicBezTo>
                  <a:cubicBezTo>
                    <a:pt x="568" y="361"/>
                    <a:pt x="572" y="365"/>
                    <a:pt x="576" y="368"/>
                  </a:cubicBezTo>
                  <a:cubicBezTo>
                    <a:pt x="578" y="366"/>
                    <a:pt x="578" y="366"/>
                    <a:pt x="578" y="366"/>
                  </a:cubicBezTo>
                  <a:moveTo>
                    <a:pt x="595" y="383"/>
                  </a:moveTo>
                  <a:cubicBezTo>
                    <a:pt x="591" y="379"/>
                    <a:pt x="588" y="376"/>
                    <a:pt x="584" y="372"/>
                  </a:cubicBezTo>
                  <a:cubicBezTo>
                    <a:pt x="582" y="374"/>
                    <a:pt x="582" y="374"/>
                    <a:pt x="582" y="374"/>
                  </a:cubicBezTo>
                  <a:cubicBezTo>
                    <a:pt x="586" y="377"/>
                    <a:pt x="590" y="381"/>
                    <a:pt x="594" y="385"/>
                  </a:cubicBezTo>
                  <a:cubicBezTo>
                    <a:pt x="595" y="383"/>
                    <a:pt x="595" y="383"/>
                    <a:pt x="595" y="383"/>
                  </a:cubicBezTo>
                  <a:moveTo>
                    <a:pt x="613" y="399"/>
                  </a:moveTo>
                  <a:cubicBezTo>
                    <a:pt x="609" y="396"/>
                    <a:pt x="605" y="392"/>
                    <a:pt x="601" y="388"/>
                  </a:cubicBezTo>
                  <a:cubicBezTo>
                    <a:pt x="600" y="390"/>
                    <a:pt x="600" y="390"/>
                    <a:pt x="600" y="390"/>
                  </a:cubicBezTo>
                  <a:cubicBezTo>
                    <a:pt x="603" y="394"/>
                    <a:pt x="607" y="397"/>
                    <a:pt x="611" y="401"/>
                  </a:cubicBezTo>
                  <a:cubicBezTo>
                    <a:pt x="613" y="399"/>
                    <a:pt x="613" y="399"/>
                    <a:pt x="613" y="399"/>
                  </a:cubicBezTo>
                  <a:moveTo>
                    <a:pt x="630" y="416"/>
                  </a:moveTo>
                  <a:cubicBezTo>
                    <a:pt x="626" y="412"/>
                    <a:pt x="622" y="409"/>
                    <a:pt x="619" y="405"/>
                  </a:cubicBezTo>
                  <a:cubicBezTo>
                    <a:pt x="617" y="407"/>
                    <a:pt x="617" y="407"/>
                    <a:pt x="617" y="407"/>
                  </a:cubicBezTo>
                  <a:cubicBezTo>
                    <a:pt x="621" y="410"/>
                    <a:pt x="625" y="414"/>
                    <a:pt x="628" y="418"/>
                  </a:cubicBezTo>
                  <a:cubicBezTo>
                    <a:pt x="630" y="416"/>
                    <a:pt x="630" y="416"/>
                    <a:pt x="630" y="416"/>
                  </a:cubicBezTo>
                  <a:cubicBezTo>
                    <a:pt x="630" y="416"/>
                    <a:pt x="630" y="416"/>
                    <a:pt x="630" y="416"/>
                  </a:cubicBezTo>
                  <a:moveTo>
                    <a:pt x="647" y="433"/>
                  </a:moveTo>
                  <a:cubicBezTo>
                    <a:pt x="643" y="429"/>
                    <a:pt x="640" y="426"/>
                    <a:pt x="636" y="422"/>
                  </a:cubicBezTo>
                  <a:cubicBezTo>
                    <a:pt x="634" y="423"/>
                    <a:pt x="634" y="423"/>
                    <a:pt x="634" y="423"/>
                  </a:cubicBezTo>
                  <a:cubicBezTo>
                    <a:pt x="638" y="427"/>
                    <a:pt x="642" y="431"/>
                    <a:pt x="645" y="435"/>
                  </a:cubicBezTo>
                  <a:cubicBezTo>
                    <a:pt x="647" y="433"/>
                    <a:pt x="647" y="433"/>
                    <a:pt x="647" y="433"/>
                  </a:cubicBezTo>
                  <a:moveTo>
                    <a:pt x="664" y="450"/>
                  </a:moveTo>
                  <a:cubicBezTo>
                    <a:pt x="660" y="446"/>
                    <a:pt x="656" y="443"/>
                    <a:pt x="653" y="439"/>
                  </a:cubicBezTo>
                  <a:cubicBezTo>
                    <a:pt x="651" y="440"/>
                    <a:pt x="651" y="440"/>
                    <a:pt x="651" y="440"/>
                  </a:cubicBezTo>
                  <a:cubicBezTo>
                    <a:pt x="655" y="444"/>
                    <a:pt x="658" y="448"/>
                    <a:pt x="662" y="452"/>
                  </a:cubicBezTo>
                  <a:cubicBezTo>
                    <a:pt x="664" y="450"/>
                    <a:pt x="664" y="450"/>
                    <a:pt x="664" y="450"/>
                  </a:cubicBezTo>
                  <a:moveTo>
                    <a:pt x="680" y="468"/>
                  </a:moveTo>
                  <a:cubicBezTo>
                    <a:pt x="677" y="464"/>
                    <a:pt x="673" y="460"/>
                    <a:pt x="669" y="456"/>
                  </a:cubicBezTo>
                  <a:cubicBezTo>
                    <a:pt x="668" y="458"/>
                    <a:pt x="668" y="458"/>
                    <a:pt x="668" y="458"/>
                  </a:cubicBezTo>
                  <a:cubicBezTo>
                    <a:pt x="671" y="462"/>
                    <a:pt x="675" y="466"/>
                    <a:pt x="678" y="469"/>
                  </a:cubicBezTo>
                  <a:cubicBezTo>
                    <a:pt x="680" y="468"/>
                    <a:pt x="680" y="468"/>
                    <a:pt x="680" y="468"/>
                  </a:cubicBezTo>
                  <a:cubicBezTo>
                    <a:pt x="680" y="468"/>
                    <a:pt x="680" y="468"/>
                    <a:pt x="680" y="468"/>
                  </a:cubicBezTo>
                  <a:moveTo>
                    <a:pt x="696" y="486"/>
                  </a:moveTo>
                  <a:cubicBezTo>
                    <a:pt x="693" y="482"/>
                    <a:pt x="689" y="478"/>
                    <a:pt x="686" y="474"/>
                  </a:cubicBezTo>
                  <a:cubicBezTo>
                    <a:pt x="684" y="475"/>
                    <a:pt x="684" y="475"/>
                    <a:pt x="684" y="475"/>
                  </a:cubicBezTo>
                  <a:cubicBezTo>
                    <a:pt x="688" y="479"/>
                    <a:pt x="691" y="483"/>
                    <a:pt x="695" y="487"/>
                  </a:cubicBezTo>
                  <a:cubicBezTo>
                    <a:pt x="696" y="486"/>
                    <a:pt x="696" y="486"/>
                    <a:pt x="696" y="486"/>
                  </a:cubicBezTo>
                  <a:moveTo>
                    <a:pt x="712" y="504"/>
                  </a:moveTo>
                  <a:cubicBezTo>
                    <a:pt x="709" y="500"/>
                    <a:pt x="705" y="496"/>
                    <a:pt x="702" y="492"/>
                  </a:cubicBezTo>
                  <a:cubicBezTo>
                    <a:pt x="700" y="493"/>
                    <a:pt x="700" y="493"/>
                    <a:pt x="700" y="493"/>
                  </a:cubicBezTo>
                  <a:cubicBezTo>
                    <a:pt x="703" y="497"/>
                    <a:pt x="707" y="501"/>
                    <a:pt x="710" y="505"/>
                  </a:cubicBezTo>
                  <a:cubicBezTo>
                    <a:pt x="712" y="504"/>
                    <a:pt x="712" y="504"/>
                    <a:pt x="712" y="504"/>
                  </a:cubicBezTo>
                  <a:moveTo>
                    <a:pt x="727" y="522"/>
                  </a:moveTo>
                  <a:cubicBezTo>
                    <a:pt x="724" y="518"/>
                    <a:pt x="721" y="514"/>
                    <a:pt x="717" y="510"/>
                  </a:cubicBezTo>
                  <a:cubicBezTo>
                    <a:pt x="715" y="511"/>
                    <a:pt x="715" y="511"/>
                    <a:pt x="715" y="511"/>
                  </a:cubicBezTo>
                  <a:cubicBezTo>
                    <a:pt x="719" y="516"/>
                    <a:pt x="722" y="520"/>
                    <a:pt x="725" y="524"/>
                  </a:cubicBezTo>
                  <a:cubicBezTo>
                    <a:pt x="727" y="522"/>
                    <a:pt x="727" y="522"/>
                    <a:pt x="727" y="522"/>
                  </a:cubicBezTo>
                  <a:moveTo>
                    <a:pt x="742" y="542"/>
                  </a:moveTo>
                  <a:cubicBezTo>
                    <a:pt x="739" y="538"/>
                    <a:pt x="735" y="533"/>
                    <a:pt x="732" y="529"/>
                  </a:cubicBezTo>
                  <a:cubicBezTo>
                    <a:pt x="730" y="530"/>
                    <a:pt x="730" y="530"/>
                    <a:pt x="730" y="530"/>
                  </a:cubicBezTo>
                  <a:cubicBezTo>
                    <a:pt x="734" y="535"/>
                    <a:pt x="737" y="539"/>
                    <a:pt x="740" y="543"/>
                  </a:cubicBezTo>
                  <a:cubicBezTo>
                    <a:pt x="742" y="542"/>
                    <a:pt x="742" y="542"/>
                    <a:pt x="742" y="542"/>
                  </a:cubicBezTo>
                  <a:moveTo>
                    <a:pt x="755" y="562"/>
                  </a:moveTo>
                  <a:cubicBezTo>
                    <a:pt x="752" y="558"/>
                    <a:pt x="749" y="553"/>
                    <a:pt x="746" y="548"/>
                  </a:cubicBezTo>
                  <a:cubicBezTo>
                    <a:pt x="744" y="550"/>
                    <a:pt x="744" y="550"/>
                    <a:pt x="744" y="550"/>
                  </a:cubicBezTo>
                  <a:cubicBezTo>
                    <a:pt x="747" y="554"/>
                    <a:pt x="750" y="559"/>
                    <a:pt x="753" y="563"/>
                  </a:cubicBezTo>
                  <a:cubicBezTo>
                    <a:pt x="755" y="562"/>
                    <a:pt x="755" y="562"/>
                    <a:pt x="755" y="562"/>
                  </a:cubicBezTo>
                  <a:moveTo>
                    <a:pt x="765" y="584"/>
                  </a:moveTo>
                  <a:cubicBezTo>
                    <a:pt x="764" y="579"/>
                    <a:pt x="761" y="574"/>
                    <a:pt x="759" y="569"/>
                  </a:cubicBezTo>
                  <a:cubicBezTo>
                    <a:pt x="756" y="570"/>
                    <a:pt x="756" y="570"/>
                    <a:pt x="756" y="570"/>
                  </a:cubicBezTo>
                  <a:cubicBezTo>
                    <a:pt x="759" y="575"/>
                    <a:pt x="761" y="580"/>
                    <a:pt x="763" y="585"/>
                  </a:cubicBezTo>
                  <a:cubicBezTo>
                    <a:pt x="765" y="584"/>
                    <a:pt x="765" y="584"/>
                    <a:pt x="765" y="584"/>
                  </a:cubicBezTo>
                  <a:moveTo>
                    <a:pt x="767" y="608"/>
                  </a:moveTo>
                  <a:cubicBezTo>
                    <a:pt x="768" y="606"/>
                    <a:pt x="769" y="603"/>
                    <a:pt x="769" y="600"/>
                  </a:cubicBezTo>
                  <a:cubicBezTo>
                    <a:pt x="769" y="597"/>
                    <a:pt x="768" y="595"/>
                    <a:pt x="768" y="592"/>
                  </a:cubicBezTo>
                  <a:cubicBezTo>
                    <a:pt x="765" y="592"/>
                    <a:pt x="765" y="592"/>
                    <a:pt x="765" y="592"/>
                  </a:cubicBezTo>
                  <a:cubicBezTo>
                    <a:pt x="766" y="595"/>
                    <a:pt x="766" y="598"/>
                    <a:pt x="766" y="600"/>
                  </a:cubicBezTo>
                  <a:cubicBezTo>
                    <a:pt x="766" y="603"/>
                    <a:pt x="766" y="605"/>
                    <a:pt x="765" y="607"/>
                  </a:cubicBezTo>
                  <a:cubicBezTo>
                    <a:pt x="767" y="608"/>
                    <a:pt x="767" y="608"/>
                    <a:pt x="767" y="608"/>
                  </a:cubicBezTo>
                  <a:moveTo>
                    <a:pt x="746" y="618"/>
                  </a:moveTo>
                  <a:cubicBezTo>
                    <a:pt x="746" y="618"/>
                    <a:pt x="746" y="618"/>
                    <a:pt x="746" y="618"/>
                  </a:cubicBezTo>
                  <a:cubicBezTo>
                    <a:pt x="753" y="618"/>
                    <a:pt x="758" y="617"/>
                    <a:pt x="762" y="615"/>
                  </a:cubicBezTo>
                  <a:cubicBezTo>
                    <a:pt x="760" y="613"/>
                    <a:pt x="760" y="613"/>
                    <a:pt x="760" y="613"/>
                  </a:cubicBezTo>
                  <a:cubicBezTo>
                    <a:pt x="757" y="615"/>
                    <a:pt x="752" y="616"/>
                    <a:pt x="746" y="616"/>
                  </a:cubicBezTo>
                  <a:cubicBezTo>
                    <a:pt x="746" y="616"/>
                    <a:pt x="746" y="616"/>
                    <a:pt x="746" y="616"/>
                  </a:cubicBezTo>
                  <a:cubicBezTo>
                    <a:pt x="746" y="618"/>
                    <a:pt x="746" y="618"/>
                    <a:pt x="746" y="618"/>
                  </a:cubicBezTo>
                  <a:moveTo>
                    <a:pt x="722" y="614"/>
                  </a:moveTo>
                  <a:cubicBezTo>
                    <a:pt x="727" y="616"/>
                    <a:pt x="733" y="617"/>
                    <a:pt x="737" y="617"/>
                  </a:cubicBezTo>
                  <a:cubicBezTo>
                    <a:pt x="738" y="615"/>
                    <a:pt x="738" y="615"/>
                    <a:pt x="738" y="615"/>
                  </a:cubicBezTo>
                  <a:cubicBezTo>
                    <a:pt x="733" y="614"/>
                    <a:pt x="728" y="613"/>
                    <a:pt x="722" y="612"/>
                  </a:cubicBezTo>
                  <a:cubicBezTo>
                    <a:pt x="722" y="614"/>
                    <a:pt x="722" y="614"/>
                    <a:pt x="722" y="614"/>
                  </a:cubicBezTo>
                  <a:moveTo>
                    <a:pt x="699" y="606"/>
                  </a:moveTo>
                  <a:cubicBezTo>
                    <a:pt x="704" y="609"/>
                    <a:pt x="709" y="610"/>
                    <a:pt x="714" y="612"/>
                  </a:cubicBezTo>
                  <a:cubicBezTo>
                    <a:pt x="715" y="610"/>
                    <a:pt x="715" y="610"/>
                    <a:pt x="715" y="610"/>
                  </a:cubicBezTo>
                  <a:cubicBezTo>
                    <a:pt x="710" y="608"/>
                    <a:pt x="705" y="606"/>
                    <a:pt x="700" y="604"/>
                  </a:cubicBezTo>
                  <a:cubicBezTo>
                    <a:pt x="699" y="606"/>
                    <a:pt x="699" y="606"/>
                    <a:pt x="699" y="606"/>
                  </a:cubicBezTo>
                  <a:moveTo>
                    <a:pt x="677" y="597"/>
                  </a:moveTo>
                  <a:cubicBezTo>
                    <a:pt x="682" y="599"/>
                    <a:pt x="687" y="602"/>
                    <a:pt x="691" y="604"/>
                  </a:cubicBezTo>
                  <a:cubicBezTo>
                    <a:pt x="692" y="601"/>
                    <a:pt x="692" y="601"/>
                    <a:pt x="692" y="601"/>
                  </a:cubicBezTo>
                  <a:cubicBezTo>
                    <a:pt x="687" y="599"/>
                    <a:pt x="683" y="597"/>
                    <a:pt x="678" y="595"/>
                  </a:cubicBezTo>
                  <a:cubicBezTo>
                    <a:pt x="677" y="597"/>
                    <a:pt x="677" y="597"/>
                    <a:pt x="677" y="597"/>
                  </a:cubicBezTo>
                  <a:moveTo>
                    <a:pt x="655" y="587"/>
                  </a:moveTo>
                  <a:cubicBezTo>
                    <a:pt x="660" y="589"/>
                    <a:pt x="665" y="592"/>
                    <a:pt x="669" y="594"/>
                  </a:cubicBezTo>
                  <a:cubicBezTo>
                    <a:pt x="670" y="592"/>
                    <a:pt x="670" y="592"/>
                    <a:pt x="670" y="592"/>
                  </a:cubicBezTo>
                  <a:cubicBezTo>
                    <a:pt x="666" y="589"/>
                    <a:pt x="661" y="587"/>
                    <a:pt x="656" y="585"/>
                  </a:cubicBezTo>
                  <a:cubicBezTo>
                    <a:pt x="655" y="587"/>
                    <a:pt x="655" y="587"/>
                    <a:pt x="655" y="587"/>
                  </a:cubicBezTo>
                  <a:moveTo>
                    <a:pt x="634" y="576"/>
                  </a:moveTo>
                  <a:cubicBezTo>
                    <a:pt x="638" y="578"/>
                    <a:pt x="643" y="581"/>
                    <a:pt x="648" y="583"/>
                  </a:cubicBezTo>
                  <a:cubicBezTo>
                    <a:pt x="649" y="581"/>
                    <a:pt x="649" y="581"/>
                    <a:pt x="649" y="581"/>
                  </a:cubicBezTo>
                  <a:cubicBezTo>
                    <a:pt x="644" y="579"/>
                    <a:pt x="639" y="576"/>
                    <a:pt x="635" y="574"/>
                  </a:cubicBezTo>
                  <a:cubicBezTo>
                    <a:pt x="634" y="576"/>
                    <a:pt x="634" y="576"/>
                    <a:pt x="634" y="576"/>
                  </a:cubicBezTo>
                  <a:moveTo>
                    <a:pt x="612" y="564"/>
                  </a:moveTo>
                  <a:cubicBezTo>
                    <a:pt x="617" y="567"/>
                    <a:pt x="622" y="569"/>
                    <a:pt x="626" y="572"/>
                  </a:cubicBezTo>
                  <a:cubicBezTo>
                    <a:pt x="628" y="570"/>
                    <a:pt x="628" y="570"/>
                    <a:pt x="628" y="570"/>
                  </a:cubicBezTo>
                  <a:cubicBezTo>
                    <a:pt x="623" y="567"/>
                    <a:pt x="618" y="565"/>
                    <a:pt x="614" y="562"/>
                  </a:cubicBezTo>
                  <a:cubicBezTo>
                    <a:pt x="612" y="564"/>
                    <a:pt x="612" y="564"/>
                    <a:pt x="612" y="564"/>
                  </a:cubicBezTo>
                  <a:moveTo>
                    <a:pt x="592" y="552"/>
                  </a:moveTo>
                  <a:cubicBezTo>
                    <a:pt x="596" y="555"/>
                    <a:pt x="601" y="557"/>
                    <a:pt x="606" y="560"/>
                  </a:cubicBezTo>
                  <a:cubicBezTo>
                    <a:pt x="607" y="558"/>
                    <a:pt x="607" y="558"/>
                    <a:pt x="607" y="558"/>
                  </a:cubicBezTo>
                  <a:cubicBezTo>
                    <a:pt x="602" y="555"/>
                    <a:pt x="598" y="553"/>
                    <a:pt x="593" y="550"/>
                  </a:cubicBezTo>
                  <a:cubicBezTo>
                    <a:pt x="592" y="552"/>
                    <a:pt x="592" y="552"/>
                    <a:pt x="592" y="552"/>
                  </a:cubicBezTo>
                  <a:cubicBezTo>
                    <a:pt x="592" y="552"/>
                    <a:pt x="592" y="552"/>
                    <a:pt x="592" y="552"/>
                  </a:cubicBezTo>
                  <a:moveTo>
                    <a:pt x="571" y="540"/>
                  </a:moveTo>
                  <a:cubicBezTo>
                    <a:pt x="576" y="542"/>
                    <a:pt x="580" y="545"/>
                    <a:pt x="585" y="548"/>
                  </a:cubicBezTo>
                  <a:cubicBezTo>
                    <a:pt x="586" y="546"/>
                    <a:pt x="586" y="546"/>
                    <a:pt x="586" y="546"/>
                  </a:cubicBezTo>
                  <a:cubicBezTo>
                    <a:pt x="582" y="543"/>
                    <a:pt x="577" y="540"/>
                    <a:pt x="572" y="537"/>
                  </a:cubicBezTo>
                  <a:cubicBezTo>
                    <a:pt x="571" y="540"/>
                    <a:pt x="571" y="540"/>
                    <a:pt x="571" y="540"/>
                  </a:cubicBezTo>
                  <a:moveTo>
                    <a:pt x="551" y="527"/>
                  </a:moveTo>
                  <a:cubicBezTo>
                    <a:pt x="555" y="530"/>
                    <a:pt x="560" y="533"/>
                    <a:pt x="564" y="535"/>
                  </a:cubicBezTo>
                  <a:cubicBezTo>
                    <a:pt x="566" y="533"/>
                    <a:pt x="566" y="533"/>
                    <a:pt x="566" y="533"/>
                  </a:cubicBezTo>
                  <a:cubicBezTo>
                    <a:pt x="561" y="530"/>
                    <a:pt x="557" y="528"/>
                    <a:pt x="552" y="525"/>
                  </a:cubicBezTo>
                  <a:cubicBezTo>
                    <a:pt x="551" y="527"/>
                    <a:pt x="551" y="527"/>
                    <a:pt x="551" y="527"/>
                  </a:cubicBezTo>
                  <a:cubicBezTo>
                    <a:pt x="551" y="527"/>
                    <a:pt x="551" y="527"/>
                    <a:pt x="551" y="527"/>
                  </a:cubicBezTo>
                  <a:moveTo>
                    <a:pt x="531" y="514"/>
                  </a:moveTo>
                  <a:cubicBezTo>
                    <a:pt x="535" y="517"/>
                    <a:pt x="540" y="520"/>
                    <a:pt x="544" y="522"/>
                  </a:cubicBezTo>
                  <a:cubicBezTo>
                    <a:pt x="545" y="520"/>
                    <a:pt x="545" y="520"/>
                    <a:pt x="545" y="520"/>
                  </a:cubicBezTo>
                  <a:cubicBezTo>
                    <a:pt x="541" y="518"/>
                    <a:pt x="536" y="515"/>
                    <a:pt x="532" y="512"/>
                  </a:cubicBezTo>
                  <a:cubicBezTo>
                    <a:pt x="531" y="514"/>
                    <a:pt x="531" y="514"/>
                    <a:pt x="531" y="514"/>
                  </a:cubicBezTo>
                  <a:moveTo>
                    <a:pt x="511" y="500"/>
                  </a:moveTo>
                  <a:cubicBezTo>
                    <a:pt x="515" y="503"/>
                    <a:pt x="520" y="506"/>
                    <a:pt x="524" y="509"/>
                  </a:cubicBezTo>
                  <a:cubicBezTo>
                    <a:pt x="525" y="507"/>
                    <a:pt x="525" y="507"/>
                    <a:pt x="525" y="507"/>
                  </a:cubicBezTo>
                  <a:cubicBezTo>
                    <a:pt x="521" y="504"/>
                    <a:pt x="516" y="501"/>
                    <a:pt x="512" y="498"/>
                  </a:cubicBezTo>
                  <a:cubicBezTo>
                    <a:pt x="511" y="500"/>
                    <a:pt x="511" y="500"/>
                    <a:pt x="511" y="500"/>
                  </a:cubicBezTo>
                  <a:moveTo>
                    <a:pt x="491" y="487"/>
                  </a:moveTo>
                  <a:cubicBezTo>
                    <a:pt x="495" y="490"/>
                    <a:pt x="500" y="493"/>
                    <a:pt x="504" y="496"/>
                  </a:cubicBezTo>
                  <a:cubicBezTo>
                    <a:pt x="505" y="494"/>
                    <a:pt x="505" y="494"/>
                    <a:pt x="505" y="494"/>
                  </a:cubicBezTo>
                  <a:cubicBezTo>
                    <a:pt x="501" y="491"/>
                    <a:pt x="497" y="488"/>
                    <a:pt x="492" y="485"/>
                  </a:cubicBezTo>
                  <a:cubicBezTo>
                    <a:pt x="491" y="487"/>
                    <a:pt x="491" y="487"/>
                    <a:pt x="491" y="487"/>
                  </a:cubicBezTo>
                  <a:moveTo>
                    <a:pt x="471" y="473"/>
                  </a:moveTo>
                  <a:cubicBezTo>
                    <a:pt x="475" y="476"/>
                    <a:pt x="480" y="479"/>
                    <a:pt x="484" y="482"/>
                  </a:cubicBezTo>
                  <a:cubicBezTo>
                    <a:pt x="485" y="480"/>
                    <a:pt x="485" y="480"/>
                    <a:pt x="485" y="480"/>
                  </a:cubicBezTo>
                  <a:cubicBezTo>
                    <a:pt x="481" y="477"/>
                    <a:pt x="477" y="474"/>
                    <a:pt x="472" y="471"/>
                  </a:cubicBezTo>
                  <a:cubicBezTo>
                    <a:pt x="471" y="473"/>
                    <a:pt x="471" y="473"/>
                    <a:pt x="471" y="473"/>
                  </a:cubicBezTo>
                  <a:moveTo>
                    <a:pt x="451" y="459"/>
                  </a:moveTo>
                  <a:cubicBezTo>
                    <a:pt x="456" y="462"/>
                    <a:pt x="460" y="466"/>
                    <a:pt x="464" y="469"/>
                  </a:cubicBezTo>
                  <a:cubicBezTo>
                    <a:pt x="466" y="467"/>
                    <a:pt x="466" y="467"/>
                    <a:pt x="466" y="467"/>
                  </a:cubicBezTo>
                  <a:cubicBezTo>
                    <a:pt x="462" y="464"/>
                    <a:pt x="457" y="461"/>
                    <a:pt x="453" y="457"/>
                  </a:cubicBezTo>
                  <a:cubicBezTo>
                    <a:pt x="451" y="459"/>
                    <a:pt x="451" y="459"/>
                    <a:pt x="451" y="459"/>
                  </a:cubicBezTo>
                  <a:cubicBezTo>
                    <a:pt x="451" y="459"/>
                    <a:pt x="451" y="459"/>
                    <a:pt x="451" y="459"/>
                  </a:cubicBezTo>
                  <a:moveTo>
                    <a:pt x="432" y="445"/>
                  </a:moveTo>
                  <a:cubicBezTo>
                    <a:pt x="436" y="448"/>
                    <a:pt x="441" y="452"/>
                    <a:pt x="445" y="455"/>
                  </a:cubicBezTo>
                  <a:cubicBezTo>
                    <a:pt x="446" y="453"/>
                    <a:pt x="446" y="453"/>
                    <a:pt x="446" y="453"/>
                  </a:cubicBezTo>
                  <a:cubicBezTo>
                    <a:pt x="442" y="450"/>
                    <a:pt x="438" y="447"/>
                    <a:pt x="433" y="443"/>
                  </a:cubicBezTo>
                  <a:cubicBezTo>
                    <a:pt x="432" y="445"/>
                    <a:pt x="432" y="445"/>
                    <a:pt x="432" y="445"/>
                  </a:cubicBezTo>
                  <a:moveTo>
                    <a:pt x="413" y="431"/>
                  </a:moveTo>
                  <a:cubicBezTo>
                    <a:pt x="417" y="434"/>
                    <a:pt x="421" y="437"/>
                    <a:pt x="426" y="441"/>
                  </a:cubicBezTo>
                  <a:cubicBezTo>
                    <a:pt x="427" y="439"/>
                    <a:pt x="427" y="439"/>
                    <a:pt x="427" y="439"/>
                  </a:cubicBezTo>
                  <a:cubicBezTo>
                    <a:pt x="423" y="435"/>
                    <a:pt x="418" y="432"/>
                    <a:pt x="414" y="429"/>
                  </a:cubicBezTo>
                  <a:cubicBezTo>
                    <a:pt x="413" y="431"/>
                    <a:pt x="413" y="431"/>
                    <a:pt x="413" y="431"/>
                  </a:cubicBezTo>
                  <a:moveTo>
                    <a:pt x="393" y="417"/>
                  </a:moveTo>
                  <a:cubicBezTo>
                    <a:pt x="398" y="420"/>
                    <a:pt x="402" y="423"/>
                    <a:pt x="406" y="426"/>
                  </a:cubicBezTo>
                  <a:cubicBezTo>
                    <a:pt x="408" y="424"/>
                    <a:pt x="408" y="424"/>
                    <a:pt x="408" y="424"/>
                  </a:cubicBezTo>
                  <a:cubicBezTo>
                    <a:pt x="403" y="421"/>
                    <a:pt x="399" y="418"/>
                    <a:pt x="395" y="415"/>
                  </a:cubicBezTo>
                  <a:cubicBezTo>
                    <a:pt x="393" y="417"/>
                    <a:pt x="393" y="417"/>
                    <a:pt x="393" y="417"/>
                  </a:cubicBezTo>
                  <a:moveTo>
                    <a:pt x="374" y="402"/>
                  </a:moveTo>
                  <a:cubicBezTo>
                    <a:pt x="379" y="405"/>
                    <a:pt x="383" y="409"/>
                    <a:pt x="387" y="412"/>
                  </a:cubicBezTo>
                  <a:cubicBezTo>
                    <a:pt x="389" y="410"/>
                    <a:pt x="389" y="410"/>
                    <a:pt x="389" y="410"/>
                  </a:cubicBezTo>
                  <a:cubicBezTo>
                    <a:pt x="384" y="407"/>
                    <a:pt x="380" y="403"/>
                    <a:pt x="376" y="400"/>
                  </a:cubicBezTo>
                  <a:cubicBezTo>
                    <a:pt x="374" y="402"/>
                    <a:pt x="374" y="402"/>
                    <a:pt x="374" y="402"/>
                  </a:cubicBezTo>
                  <a:moveTo>
                    <a:pt x="355" y="387"/>
                  </a:moveTo>
                  <a:cubicBezTo>
                    <a:pt x="360" y="391"/>
                    <a:pt x="364" y="394"/>
                    <a:pt x="368" y="397"/>
                  </a:cubicBezTo>
                  <a:cubicBezTo>
                    <a:pt x="369" y="395"/>
                    <a:pt x="369" y="395"/>
                    <a:pt x="369" y="395"/>
                  </a:cubicBezTo>
                  <a:cubicBezTo>
                    <a:pt x="365" y="392"/>
                    <a:pt x="361" y="389"/>
                    <a:pt x="357" y="385"/>
                  </a:cubicBezTo>
                  <a:cubicBezTo>
                    <a:pt x="355" y="387"/>
                    <a:pt x="355" y="387"/>
                    <a:pt x="355" y="387"/>
                  </a:cubicBezTo>
                  <a:moveTo>
                    <a:pt x="337" y="372"/>
                  </a:moveTo>
                  <a:cubicBezTo>
                    <a:pt x="338" y="374"/>
                    <a:pt x="340" y="375"/>
                    <a:pt x="342" y="377"/>
                  </a:cubicBezTo>
                  <a:cubicBezTo>
                    <a:pt x="344" y="379"/>
                    <a:pt x="347" y="380"/>
                    <a:pt x="349" y="382"/>
                  </a:cubicBezTo>
                  <a:cubicBezTo>
                    <a:pt x="351" y="380"/>
                    <a:pt x="351" y="380"/>
                    <a:pt x="351" y="380"/>
                  </a:cubicBezTo>
                  <a:cubicBezTo>
                    <a:pt x="348" y="379"/>
                    <a:pt x="346" y="377"/>
                    <a:pt x="343" y="375"/>
                  </a:cubicBezTo>
                  <a:cubicBezTo>
                    <a:pt x="342" y="373"/>
                    <a:pt x="340" y="372"/>
                    <a:pt x="338" y="371"/>
                  </a:cubicBezTo>
                  <a:cubicBezTo>
                    <a:pt x="337" y="372"/>
                    <a:pt x="337" y="372"/>
                    <a:pt x="337" y="372"/>
                  </a:cubicBezTo>
                  <a:moveTo>
                    <a:pt x="318" y="357"/>
                  </a:moveTo>
                  <a:cubicBezTo>
                    <a:pt x="322" y="361"/>
                    <a:pt x="326" y="364"/>
                    <a:pt x="330" y="367"/>
                  </a:cubicBezTo>
                  <a:cubicBezTo>
                    <a:pt x="332" y="366"/>
                    <a:pt x="332" y="366"/>
                    <a:pt x="332" y="366"/>
                  </a:cubicBezTo>
                  <a:cubicBezTo>
                    <a:pt x="328" y="362"/>
                    <a:pt x="323" y="359"/>
                    <a:pt x="319" y="355"/>
                  </a:cubicBezTo>
                  <a:cubicBezTo>
                    <a:pt x="318" y="357"/>
                    <a:pt x="318" y="357"/>
                    <a:pt x="318" y="357"/>
                  </a:cubicBezTo>
                  <a:moveTo>
                    <a:pt x="299" y="342"/>
                  </a:moveTo>
                  <a:cubicBezTo>
                    <a:pt x="303" y="346"/>
                    <a:pt x="307" y="349"/>
                    <a:pt x="312" y="352"/>
                  </a:cubicBezTo>
                  <a:cubicBezTo>
                    <a:pt x="313" y="350"/>
                    <a:pt x="313" y="350"/>
                    <a:pt x="313" y="350"/>
                  </a:cubicBezTo>
                  <a:cubicBezTo>
                    <a:pt x="309" y="347"/>
                    <a:pt x="305" y="344"/>
                    <a:pt x="301" y="340"/>
                  </a:cubicBezTo>
                  <a:cubicBezTo>
                    <a:pt x="299" y="342"/>
                    <a:pt x="299" y="342"/>
                    <a:pt x="299" y="342"/>
                  </a:cubicBezTo>
                  <a:moveTo>
                    <a:pt x="281" y="327"/>
                  </a:moveTo>
                  <a:cubicBezTo>
                    <a:pt x="285" y="330"/>
                    <a:pt x="289" y="334"/>
                    <a:pt x="293" y="337"/>
                  </a:cubicBezTo>
                  <a:cubicBezTo>
                    <a:pt x="295" y="335"/>
                    <a:pt x="295" y="335"/>
                    <a:pt x="295" y="335"/>
                  </a:cubicBezTo>
                  <a:cubicBezTo>
                    <a:pt x="290" y="332"/>
                    <a:pt x="286" y="328"/>
                    <a:pt x="282" y="325"/>
                  </a:cubicBezTo>
                  <a:cubicBezTo>
                    <a:pt x="281" y="327"/>
                    <a:pt x="281" y="327"/>
                    <a:pt x="281" y="327"/>
                  </a:cubicBezTo>
                  <a:moveTo>
                    <a:pt x="262" y="311"/>
                  </a:moveTo>
                  <a:cubicBezTo>
                    <a:pt x="266" y="315"/>
                    <a:pt x="271" y="318"/>
                    <a:pt x="275" y="322"/>
                  </a:cubicBezTo>
                  <a:cubicBezTo>
                    <a:pt x="276" y="320"/>
                    <a:pt x="276" y="320"/>
                    <a:pt x="276" y="320"/>
                  </a:cubicBezTo>
                  <a:cubicBezTo>
                    <a:pt x="272" y="316"/>
                    <a:pt x="268" y="313"/>
                    <a:pt x="264" y="310"/>
                  </a:cubicBezTo>
                  <a:cubicBezTo>
                    <a:pt x="262" y="311"/>
                    <a:pt x="262" y="311"/>
                    <a:pt x="262" y="311"/>
                  </a:cubicBezTo>
                  <a:moveTo>
                    <a:pt x="244" y="296"/>
                  </a:moveTo>
                  <a:cubicBezTo>
                    <a:pt x="248" y="299"/>
                    <a:pt x="252" y="303"/>
                    <a:pt x="256" y="306"/>
                  </a:cubicBezTo>
                  <a:cubicBezTo>
                    <a:pt x="258" y="304"/>
                    <a:pt x="258" y="304"/>
                    <a:pt x="258" y="304"/>
                  </a:cubicBezTo>
                  <a:cubicBezTo>
                    <a:pt x="254" y="301"/>
                    <a:pt x="250" y="297"/>
                    <a:pt x="246" y="294"/>
                  </a:cubicBezTo>
                  <a:cubicBezTo>
                    <a:pt x="244" y="296"/>
                    <a:pt x="244" y="296"/>
                    <a:pt x="244" y="296"/>
                  </a:cubicBezTo>
                  <a:moveTo>
                    <a:pt x="226" y="280"/>
                  </a:moveTo>
                  <a:cubicBezTo>
                    <a:pt x="230" y="283"/>
                    <a:pt x="234" y="287"/>
                    <a:pt x="238" y="290"/>
                  </a:cubicBezTo>
                  <a:cubicBezTo>
                    <a:pt x="240" y="289"/>
                    <a:pt x="240" y="289"/>
                    <a:pt x="240" y="289"/>
                  </a:cubicBezTo>
                  <a:cubicBezTo>
                    <a:pt x="236" y="285"/>
                    <a:pt x="232" y="282"/>
                    <a:pt x="228" y="278"/>
                  </a:cubicBezTo>
                  <a:cubicBezTo>
                    <a:pt x="226" y="280"/>
                    <a:pt x="226" y="280"/>
                    <a:pt x="226" y="280"/>
                  </a:cubicBezTo>
                  <a:moveTo>
                    <a:pt x="208" y="264"/>
                  </a:moveTo>
                  <a:cubicBezTo>
                    <a:pt x="212" y="267"/>
                    <a:pt x="216" y="271"/>
                    <a:pt x="220" y="275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18" y="269"/>
                    <a:pt x="214" y="266"/>
                    <a:pt x="210" y="262"/>
                  </a:cubicBezTo>
                  <a:cubicBezTo>
                    <a:pt x="208" y="264"/>
                    <a:pt x="208" y="264"/>
                    <a:pt x="208" y="264"/>
                  </a:cubicBezTo>
                  <a:cubicBezTo>
                    <a:pt x="208" y="264"/>
                    <a:pt x="208" y="264"/>
                    <a:pt x="208" y="264"/>
                  </a:cubicBezTo>
                  <a:moveTo>
                    <a:pt x="190" y="248"/>
                  </a:moveTo>
                  <a:cubicBezTo>
                    <a:pt x="194" y="251"/>
                    <a:pt x="198" y="255"/>
                    <a:pt x="202" y="259"/>
                  </a:cubicBezTo>
                  <a:cubicBezTo>
                    <a:pt x="204" y="257"/>
                    <a:pt x="204" y="257"/>
                    <a:pt x="204" y="257"/>
                  </a:cubicBezTo>
                  <a:cubicBezTo>
                    <a:pt x="200" y="253"/>
                    <a:pt x="196" y="250"/>
                    <a:pt x="192" y="246"/>
                  </a:cubicBezTo>
                  <a:cubicBezTo>
                    <a:pt x="190" y="248"/>
                    <a:pt x="190" y="248"/>
                    <a:pt x="190" y="248"/>
                  </a:cubicBezTo>
                  <a:cubicBezTo>
                    <a:pt x="190" y="248"/>
                    <a:pt x="190" y="248"/>
                    <a:pt x="190" y="248"/>
                  </a:cubicBezTo>
                  <a:moveTo>
                    <a:pt x="173" y="231"/>
                  </a:moveTo>
                  <a:cubicBezTo>
                    <a:pt x="177" y="235"/>
                    <a:pt x="181" y="239"/>
                    <a:pt x="185" y="242"/>
                  </a:cubicBezTo>
                  <a:cubicBezTo>
                    <a:pt x="186" y="241"/>
                    <a:pt x="186" y="241"/>
                    <a:pt x="186" y="241"/>
                  </a:cubicBezTo>
                  <a:cubicBezTo>
                    <a:pt x="182" y="237"/>
                    <a:pt x="178" y="233"/>
                    <a:pt x="174" y="230"/>
                  </a:cubicBezTo>
                  <a:cubicBezTo>
                    <a:pt x="173" y="231"/>
                    <a:pt x="173" y="231"/>
                    <a:pt x="173" y="231"/>
                  </a:cubicBezTo>
                  <a:moveTo>
                    <a:pt x="155" y="215"/>
                  </a:moveTo>
                  <a:cubicBezTo>
                    <a:pt x="159" y="219"/>
                    <a:pt x="163" y="222"/>
                    <a:pt x="167" y="226"/>
                  </a:cubicBezTo>
                  <a:cubicBezTo>
                    <a:pt x="169" y="224"/>
                    <a:pt x="169" y="224"/>
                    <a:pt x="169" y="224"/>
                  </a:cubicBezTo>
                  <a:cubicBezTo>
                    <a:pt x="165" y="220"/>
                    <a:pt x="161" y="217"/>
                    <a:pt x="157" y="213"/>
                  </a:cubicBezTo>
                  <a:cubicBezTo>
                    <a:pt x="155" y="215"/>
                    <a:pt x="155" y="215"/>
                    <a:pt x="155" y="215"/>
                  </a:cubicBezTo>
                  <a:moveTo>
                    <a:pt x="138" y="198"/>
                  </a:moveTo>
                  <a:cubicBezTo>
                    <a:pt x="142" y="202"/>
                    <a:pt x="146" y="206"/>
                    <a:pt x="150" y="209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147" y="204"/>
                    <a:pt x="144" y="200"/>
                    <a:pt x="140" y="196"/>
                  </a:cubicBezTo>
                  <a:cubicBezTo>
                    <a:pt x="138" y="198"/>
                    <a:pt x="138" y="198"/>
                    <a:pt x="138" y="198"/>
                  </a:cubicBezTo>
                  <a:moveTo>
                    <a:pt x="121" y="181"/>
                  </a:moveTo>
                  <a:cubicBezTo>
                    <a:pt x="125" y="185"/>
                    <a:pt x="129" y="189"/>
                    <a:pt x="132" y="193"/>
                  </a:cubicBezTo>
                  <a:cubicBezTo>
                    <a:pt x="134" y="191"/>
                    <a:pt x="134" y="191"/>
                    <a:pt x="134" y="191"/>
                  </a:cubicBezTo>
                  <a:cubicBezTo>
                    <a:pt x="130" y="187"/>
                    <a:pt x="127" y="183"/>
                    <a:pt x="123" y="179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21" y="181"/>
                    <a:pt x="121" y="181"/>
                    <a:pt x="121" y="181"/>
                  </a:cubicBezTo>
                  <a:moveTo>
                    <a:pt x="104" y="164"/>
                  </a:moveTo>
                  <a:cubicBezTo>
                    <a:pt x="108" y="168"/>
                    <a:pt x="112" y="172"/>
                    <a:pt x="116" y="175"/>
                  </a:cubicBezTo>
                  <a:cubicBezTo>
                    <a:pt x="117" y="174"/>
                    <a:pt x="117" y="174"/>
                    <a:pt x="117" y="174"/>
                  </a:cubicBezTo>
                  <a:cubicBezTo>
                    <a:pt x="113" y="170"/>
                    <a:pt x="110" y="166"/>
                    <a:pt x="106" y="162"/>
                  </a:cubicBezTo>
                  <a:cubicBezTo>
                    <a:pt x="104" y="164"/>
                    <a:pt x="104" y="164"/>
                    <a:pt x="104" y="164"/>
                  </a:cubicBezTo>
                  <a:moveTo>
                    <a:pt x="88" y="146"/>
                  </a:moveTo>
                  <a:cubicBezTo>
                    <a:pt x="91" y="150"/>
                    <a:pt x="95" y="154"/>
                    <a:pt x="99" y="158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97" y="153"/>
                    <a:pt x="93" y="149"/>
                    <a:pt x="90" y="145"/>
                  </a:cubicBezTo>
                  <a:cubicBezTo>
                    <a:pt x="88" y="146"/>
                    <a:pt x="88" y="146"/>
                    <a:pt x="88" y="146"/>
                  </a:cubicBezTo>
                  <a:moveTo>
                    <a:pt x="72" y="129"/>
                  </a:moveTo>
                  <a:cubicBezTo>
                    <a:pt x="75" y="133"/>
                    <a:pt x="79" y="137"/>
                    <a:pt x="82" y="141"/>
                  </a:cubicBezTo>
                  <a:cubicBezTo>
                    <a:pt x="84" y="139"/>
                    <a:pt x="84" y="139"/>
                    <a:pt x="84" y="139"/>
                  </a:cubicBezTo>
                  <a:cubicBezTo>
                    <a:pt x="81" y="135"/>
                    <a:pt x="77" y="131"/>
                    <a:pt x="74" y="127"/>
                  </a:cubicBezTo>
                  <a:cubicBezTo>
                    <a:pt x="72" y="129"/>
                    <a:pt x="72" y="129"/>
                    <a:pt x="72" y="129"/>
                  </a:cubicBezTo>
                  <a:moveTo>
                    <a:pt x="56" y="110"/>
                  </a:moveTo>
                  <a:cubicBezTo>
                    <a:pt x="59" y="114"/>
                    <a:pt x="63" y="118"/>
                    <a:pt x="67" y="123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5" y="117"/>
                    <a:pt x="61" y="113"/>
                    <a:pt x="58" y="109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41" y="92"/>
                  </a:moveTo>
                  <a:cubicBezTo>
                    <a:pt x="44" y="96"/>
                    <a:pt x="48" y="100"/>
                    <a:pt x="51" y="104"/>
                  </a:cubicBezTo>
                  <a:cubicBezTo>
                    <a:pt x="53" y="103"/>
                    <a:pt x="53" y="103"/>
                    <a:pt x="53" y="103"/>
                  </a:cubicBezTo>
                  <a:cubicBezTo>
                    <a:pt x="49" y="98"/>
                    <a:pt x="46" y="94"/>
                    <a:pt x="43" y="90"/>
                  </a:cubicBezTo>
                  <a:cubicBezTo>
                    <a:pt x="41" y="92"/>
                    <a:pt x="41" y="92"/>
                    <a:pt x="41" y="92"/>
                  </a:cubicBezTo>
                  <a:moveTo>
                    <a:pt x="27" y="72"/>
                  </a:moveTo>
                  <a:cubicBezTo>
                    <a:pt x="30" y="76"/>
                    <a:pt x="33" y="81"/>
                    <a:pt x="36" y="85"/>
                  </a:cubicBezTo>
                  <a:cubicBezTo>
                    <a:pt x="38" y="84"/>
                    <a:pt x="38" y="84"/>
                    <a:pt x="38" y="84"/>
                  </a:cubicBezTo>
                  <a:cubicBezTo>
                    <a:pt x="35" y="79"/>
                    <a:pt x="32" y="75"/>
                    <a:pt x="29" y="71"/>
                  </a:cubicBezTo>
                  <a:cubicBezTo>
                    <a:pt x="27" y="72"/>
                    <a:pt x="27" y="72"/>
                    <a:pt x="27" y="72"/>
                  </a:cubicBezTo>
                  <a:cubicBezTo>
                    <a:pt x="27" y="72"/>
                    <a:pt x="27" y="72"/>
                    <a:pt x="27" y="72"/>
                  </a:cubicBezTo>
                  <a:moveTo>
                    <a:pt x="14" y="52"/>
                  </a:moveTo>
                  <a:cubicBezTo>
                    <a:pt x="16" y="56"/>
                    <a:pt x="19" y="61"/>
                    <a:pt x="22" y="66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1" y="60"/>
                    <a:pt x="18" y="55"/>
                    <a:pt x="16" y="51"/>
                  </a:cubicBezTo>
                  <a:cubicBezTo>
                    <a:pt x="14" y="52"/>
                    <a:pt x="14" y="52"/>
                    <a:pt x="14" y="52"/>
                  </a:cubicBezTo>
                  <a:moveTo>
                    <a:pt x="3" y="30"/>
                  </a:moveTo>
                  <a:cubicBezTo>
                    <a:pt x="5" y="35"/>
                    <a:pt x="7" y="40"/>
                    <a:pt x="10" y="45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9" y="39"/>
                    <a:pt x="7" y="34"/>
                    <a:pt x="6" y="29"/>
                  </a:cubicBezTo>
                  <a:cubicBezTo>
                    <a:pt x="3" y="30"/>
                    <a:pt x="3" y="30"/>
                    <a:pt x="3" y="30"/>
                  </a:cubicBezTo>
                  <a:moveTo>
                    <a:pt x="2" y="6"/>
                  </a:moveTo>
                  <a:cubicBezTo>
                    <a:pt x="1" y="9"/>
                    <a:pt x="0" y="12"/>
                    <a:pt x="0" y="15"/>
                  </a:cubicBezTo>
                  <a:cubicBezTo>
                    <a:pt x="0" y="17"/>
                    <a:pt x="1" y="20"/>
                    <a:pt x="1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19"/>
                    <a:pt x="3" y="17"/>
                    <a:pt x="3" y="15"/>
                  </a:cubicBezTo>
                  <a:cubicBezTo>
                    <a:pt x="3" y="12"/>
                    <a:pt x="3" y="9"/>
                    <a:pt x="4" y="7"/>
                  </a:cubicBezTo>
                  <a:cubicBezTo>
                    <a:pt x="2" y="6"/>
                    <a:pt x="2" y="6"/>
                    <a:pt x="2" y="6"/>
                  </a:cubicBezTo>
                  <a:moveTo>
                    <a:pt x="26" y="0"/>
                  </a:moveTo>
                  <a:cubicBezTo>
                    <a:pt x="22" y="0"/>
                    <a:pt x="20" y="0"/>
                    <a:pt x="17" y="0"/>
                  </a:cubicBezTo>
                  <a:cubicBezTo>
                    <a:pt x="14" y="0"/>
                    <a:pt x="11" y="0"/>
                    <a:pt x="9" y="1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2" y="2"/>
                    <a:pt x="14" y="2"/>
                    <a:pt x="17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49" y="6"/>
                  </a:moveTo>
                  <a:cubicBezTo>
                    <a:pt x="43" y="4"/>
                    <a:pt x="38" y="3"/>
                    <a:pt x="34" y="2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8" y="5"/>
                    <a:pt x="43" y="7"/>
                    <a:pt x="48" y="8"/>
                  </a:cubicBezTo>
                  <a:cubicBezTo>
                    <a:pt x="49" y="6"/>
                    <a:pt x="49" y="6"/>
                    <a:pt x="49" y="6"/>
                  </a:cubicBezTo>
                  <a:moveTo>
                    <a:pt x="72" y="14"/>
                  </a:moveTo>
                  <a:cubicBezTo>
                    <a:pt x="67" y="12"/>
                    <a:pt x="62" y="10"/>
                    <a:pt x="57" y="8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2"/>
                    <a:pt x="66" y="14"/>
                    <a:pt x="71" y="16"/>
                  </a:cubicBezTo>
                  <a:cubicBezTo>
                    <a:pt x="72" y="14"/>
                    <a:pt x="72" y="14"/>
                    <a:pt x="72" y="14"/>
                  </a:cubicBezTo>
                  <a:moveTo>
                    <a:pt x="94" y="23"/>
                  </a:moveTo>
                  <a:cubicBezTo>
                    <a:pt x="89" y="21"/>
                    <a:pt x="84" y="19"/>
                    <a:pt x="79" y="17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83" y="21"/>
                    <a:pt x="88" y="23"/>
                    <a:pt x="93" y="25"/>
                  </a:cubicBezTo>
                  <a:cubicBezTo>
                    <a:pt x="94" y="23"/>
                    <a:pt x="94" y="23"/>
                    <a:pt x="94" y="23"/>
                  </a:cubicBezTo>
                  <a:moveTo>
                    <a:pt x="116" y="33"/>
                  </a:moveTo>
                  <a:cubicBezTo>
                    <a:pt x="111" y="31"/>
                    <a:pt x="106" y="28"/>
                    <a:pt x="101" y="26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5" y="31"/>
                    <a:pt x="110" y="33"/>
                    <a:pt x="115" y="35"/>
                  </a:cubicBezTo>
                  <a:cubicBezTo>
                    <a:pt x="116" y="33"/>
                    <a:pt x="116" y="33"/>
                    <a:pt x="116" y="33"/>
                  </a:cubicBezTo>
                  <a:moveTo>
                    <a:pt x="138" y="43"/>
                  </a:moveTo>
                  <a:cubicBezTo>
                    <a:pt x="133" y="41"/>
                    <a:pt x="128" y="39"/>
                    <a:pt x="123" y="36"/>
                  </a:cubicBezTo>
                  <a:cubicBezTo>
                    <a:pt x="122" y="38"/>
                    <a:pt x="122" y="38"/>
                    <a:pt x="122" y="38"/>
                  </a:cubicBezTo>
                  <a:cubicBezTo>
                    <a:pt x="127" y="41"/>
                    <a:pt x="132" y="43"/>
                    <a:pt x="137" y="45"/>
                  </a:cubicBezTo>
                  <a:cubicBezTo>
                    <a:pt x="138" y="43"/>
                    <a:pt x="138" y="43"/>
                    <a:pt x="138" y="43"/>
                  </a:cubicBezTo>
                  <a:moveTo>
                    <a:pt x="159" y="54"/>
                  </a:moveTo>
                  <a:cubicBezTo>
                    <a:pt x="154" y="52"/>
                    <a:pt x="150" y="49"/>
                    <a:pt x="145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8" y="51"/>
                    <a:pt x="153" y="54"/>
                    <a:pt x="158" y="56"/>
                  </a:cubicBezTo>
                  <a:cubicBezTo>
                    <a:pt x="159" y="54"/>
                    <a:pt x="159" y="54"/>
                    <a:pt x="159" y="54"/>
                  </a:cubicBezTo>
                  <a:moveTo>
                    <a:pt x="180" y="65"/>
                  </a:moveTo>
                  <a:cubicBezTo>
                    <a:pt x="176" y="63"/>
                    <a:pt x="171" y="60"/>
                    <a:pt x="166" y="58"/>
                  </a:cubicBezTo>
                  <a:cubicBezTo>
                    <a:pt x="165" y="60"/>
                    <a:pt x="165" y="60"/>
                    <a:pt x="165" y="60"/>
                  </a:cubicBezTo>
                  <a:cubicBezTo>
                    <a:pt x="170" y="62"/>
                    <a:pt x="175" y="65"/>
                    <a:pt x="179" y="67"/>
                  </a:cubicBezTo>
                  <a:cubicBezTo>
                    <a:pt x="180" y="65"/>
                    <a:pt x="180" y="65"/>
                    <a:pt x="180" y="65"/>
                  </a:cubicBezTo>
                  <a:moveTo>
                    <a:pt x="202" y="77"/>
                  </a:moveTo>
                  <a:cubicBezTo>
                    <a:pt x="197" y="74"/>
                    <a:pt x="192" y="72"/>
                    <a:pt x="187" y="69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91" y="74"/>
                    <a:pt x="196" y="76"/>
                    <a:pt x="200" y="79"/>
                  </a:cubicBezTo>
                  <a:cubicBezTo>
                    <a:pt x="202" y="77"/>
                    <a:pt x="202" y="77"/>
                    <a:pt x="202" y="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2" name="Freeform 153">
              <a:extLst>
                <a:ext uri="{FF2B5EF4-FFF2-40B4-BE49-F238E27FC236}">
                  <a16:creationId xmlns:a16="http://schemas.microsoft.com/office/drawing/2014/main" id="{83099B85-A3F0-4B0D-A880-750E7F2030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66088" y="3719513"/>
              <a:ext cx="1350962" cy="277812"/>
            </a:xfrm>
            <a:custGeom>
              <a:avLst/>
              <a:gdLst>
                <a:gd name="T0" fmla="*/ 277 w 912"/>
                <a:gd name="T1" fmla="*/ 3 h 189"/>
                <a:gd name="T2" fmla="*/ 269 w 912"/>
                <a:gd name="T3" fmla="*/ 3 h 189"/>
                <a:gd name="T4" fmla="*/ 245 w 912"/>
                <a:gd name="T5" fmla="*/ 0 h 189"/>
                <a:gd name="T6" fmla="*/ 209 w 912"/>
                <a:gd name="T7" fmla="*/ 2 h 189"/>
                <a:gd name="T8" fmla="*/ 205 w 912"/>
                <a:gd name="T9" fmla="*/ 2 h 189"/>
                <a:gd name="T10" fmla="*/ 157 w 912"/>
                <a:gd name="T11" fmla="*/ 4 h 189"/>
                <a:gd name="T12" fmla="*/ 149 w 912"/>
                <a:gd name="T13" fmla="*/ 4 h 189"/>
                <a:gd name="T14" fmla="*/ 125 w 912"/>
                <a:gd name="T15" fmla="*/ 3 h 189"/>
                <a:gd name="T16" fmla="*/ 85 w 912"/>
                <a:gd name="T17" fmla="*/ 7 h 189"/>
                <a:gd name="T18" fmla="*/ 62 w 912"/>
                <a:gd name="T19" fmla="*/ 14 h 189"/>
                <a:gd name="T20" fmla="*/ 17 w 912"/>
                <a:gd name="T21" fmla="*/ 28 h 189"/>
                <a:gd name="T22" fmla="*/ 3 w 912"/>
                <a:gd name="T23" fmla="*/ 44 h 189"/>
                <a:gd name="T24" fmla="*/ 0 w 912"/>
                <a:gd name="T25" fmla="*/ 45 h 189"/>
                <a:gd name="T26" fmla="*/ 14 w 912"/>
                <a:gd name="T27" fmla="*/ 64 h 189"/>
                <a:gd name="T28" fmla="*/ 55 w 912"/>
                <a:gd name="T29" fmla="*/ 87 h 189"/>
                <a:gd name="T30" fmla="*/ 62 w 912"/>
                <a:gd name="T31" fmla="*/ 91 h 189"/>
                <a:gd name="T32" fmla="*/ 84 w 912"/>
                <a:gd name="T33" fmla="*/ 101 h 189"/>
                <a:gd name="T34" fmla="*/ 122 w 912"/>
                <a:gd name="T35" fmla="*/ 114 h 189"/>
                <a:gd name="T36" fmla="*/ 146 w 912"/>
                <a:gd name="T37" fmla="*/ 118 h 189"/>
                <a:gd name="T38" fmla="*/ 192 w 912"/>
                <a:gd name="T39" fmla="*/ 129 h 189"/>
                <a:gd name="T40" fmla="*/ 200 w 912"/>
                <a:gd name="T41" fmla="*/ 131 h 189"/>
                <a:gd name="T42" fmla="*/ 223 w 912"/>
                <a:gd name="T43" fmla="*/ 139 h 189"/>
                <a:gd name="T44" fmla="*/ 262 w 912"/>
                <a:gd name="T45" fmla="*/ 147 h 189"/>
                <a:gd name="T46" fmla="*/ 286 w 912"/>
                <a:gd name="T47" fmla="*/ 149 h 189"/>
                <a:gd name="T48" fmla="*/ 334 w 912"/>
                <a:gd name="T49" fmla="*/ 156 h 189"/>
                <a:gd name="T50" fmla="*/ 342 w 912"/>
                <a:gd name="T51" fmla="*/ 158 h 189"/>
                <a:gd name="T52" fmla="*/ 365 w 912"/>
                <a:gd name="T53" fmla="*/ 164 h 189"/>
                <a:gd name="T54" fmla="*/ 405 w 912"/>
                <a:gd name="T55" fmla="*/ 169 h 189"/>
                <a:gd name="T56" fmla="*/ 429 w 912"/>
                <a:gd name="T57" fmla="*/ 169 h 189"/>
                <a:gd name="T58" fmla="*/ 452 w 912"/>
                <a:gd name="T59" fmla="*/ 174 h 189"/>
                <a:gd name="T60" fmla="*/ 476 w 912"/>
                <a:gd name="T61" fmla="*/ 175 h 189"/>
                <a:gd name="T62" fmla="*/ 524 w 912"/>
                <a:gd name="T63" fmla="*/ 179 h 189"/>
                <a:gd name="T64" fmla="*/ 532 w 912"/>
                <a:gd name="T65" fmla="*/ 179 h 189"/>
                <a:gd name="T66" fmla="*/ 556 w 912"/>
                <a:gd name="T67" fmla="*/ 184 h 189"/>
                <a:gd name="T68" fmla="*/ 596 w 912"/>
                <a:gd name="T69" fmla="*/ 186 h 189"/>
                <a:gd name="T70" fmla="*/ 620 w 912"/>
                <a:gd name="T71" fmla="*/ 185 h 189"/>
                <a:gd name="T72" fmla="*/ 668 w 912"/>
                <a:gd name="T73" fmla="*/ 186 h 189"/>
                <a:gd name="T74" fmla="*/ 676 w 912"/>
                <a:gd name="T75" fmla="*/ 186 h 189"/>
                <a:gd name="T76" fmla="*/ 700 w 912"/>
                <a:gd name="T77" fmla="*/ 189 h 189"/>
                <a:gd name="T78" fmla="*/ 740 w 912"/>
                <a:gd name="T79" fmla="*/ 188 h 189"/>
                <a:gd name="T80" fmla="*/ 764 w 912"/>
                <a:gd name="T81" fmla="*/ 184 h 189"/>
                <a:gd name="T82" fmla="*/ 812 w 912"/>
                <a:gd name="T83" fmla="*/ 181 h 189"/>
                <a:gd name="T84" fmla="*/ 820 w 912"/>
                <a:gd name="T85" fmla="*/ 180 h 189"/>
                <a:gd name="T86" fmla="*/ 844 w 912"/>
                <a:gd name="T87" fmla="*/ 178 h 189"/>
                <a:gd name="T88" fmla="*/ 883 w 912"/>
                <a:gd name="T89" fmla="*/ 169 h 189"/>
                <a:gd name="T90" fmla="*/ 903 w 912"/>
                <a:gd name="T91" fmla="*/ 156 h 189"/>
                <a:gd name="T92" fmla="*/ 910 w 912"/>
                <a:gd name="T93" fmla="*/ 151 h 189"/>
                <a:gd name="T94" fmla="*/ 887 w 912"/>
                <a:gd name="T95" fmla="*/ 124 h 189"/>
                <a:gd name="T96" fmla="*/ 880 w 912"/>
                <a:gd name="T97" fmla="*/ 120 h 189"/>
                <a:gd name="T98" fmla="*/ 858 w 912"/>
                <a:gd name="T99" fmla="*/ 108 h 189"/>
                <a:gd name="T100" fmla="*/ 821 w 912"/>
                <a:gd name="T101" fmla="*/ 95 h 189"/>
                <a:gd name="T102" fmla="*/ 797 w 912"/>
                <a:gd name="T103" fmla="*/ 90 h 189"/>
                <a:gd name="T104" fmla="*/ 751 w 912"/>
                <a:gd name="T105" fmla="*/ 76 h 189"/>
                <a:gd name="T106" fmla="*/ 743 w 912"/>
                <a:gd name="T107" fmla="*/ 74 h 189"/>
                <a:gd name="T108" fmla="*/ 721 w 912"/>
                <a:gd name="T109" fmla="*/ 65 h 189"/>
                <a:gd name="T110" fmla="*/ 682 w 912"/>
                <a:gd name="T111" fmla="*/ 55 h 189"/>
                <a:gd name="T112" fmla="*/ 658 w 912"/>
                <a:gd name="T113" fmla="*/ 52 h 189"/>
                <a:gd name="T114" fmla="*/ 651 w 912"/>
                <a:gd name="T115" fmla="*/ 48 h 189"/>
                <a:gd name="T116" fmla="*/ 612 w 912"/>
                <a:gd name="T117" fmla="*/ 4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2" h="189">
                  <a:moveTo>
                    <a:pt x="301" y="3"/>
                  </a:moveTo>
                  <a:cubicBezTo>
                    <a:pt x="315" y="3"/>
                    <a:pt x="315" y="3"/>
                    <a:pt x="315" y="3"/>
                  </a:cubicBezTo>
                  <a:cubicBezTo>
                    <a:pt x="315" y="1"/>
                    <a:pt x="315" y="1"/>
                    <a:pt x="315" y="1"/>
                  </a:cubicBezTo>
                  <a:cubicBezTo>
                    <a:pt x="301" y="1"/>
                    <a:pt x="301" y="1"/>
                    <a:pt x="301" y="1"/>
                  </a:cubicBezTo>
                  <a:lnTo>
                    <a:pt x="301" y="3"/>
                  </a:lnTo>
                  <a:close/>
                  <a:moveTo>
                    <a:pt x="277" y="3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3" y="1"/>
                    <a:pt x="293" y="1"/>
                    <a:pt x="293" y="1"/>
                  </a:cubicBezTo>
                  <a:cubicBezTo>
                    <a:pt x="277" y="1"/>
                    <a:pt x="277" y="1"/>
                    <a:pt x="277" y="1"/>
                  </a:cubicBezTo>
                  <a:lnTo>
                    <a:pt x="277" y="3"/>
                  </a:lnTo>
                  <a:close/>
                  <a:moveTo>
                    <a:pt x="253" y="3"/>
                  </a:moveTo>
                  <a:cubicBezTo>
                    <a:pt x="269" y="3"/>
                    <a:pt x="269" y="3"/>
                    <a:pt x="269" y="3"/>
                  </a:cubicBezTo>
                  <a:cubicBezTo>
                    <a:pt x="269" y="1"/>
                    <a:pt x="269" y="1"/>
                    <a:pt x="269" y="1"/>
                  </a:cubicBezTo>
                  <a:cubicBezTo>
                    <a:pt x="253" y="0"/>
                    <a:pt x="253" y="0"/>
                    <a:pt x="253" y="0"/>
                  </a:cubicBezTo>
                  <a:lnTo>
                    <a:pt x="253" y="3"/>
                  </a:lnTo>
                  <a:close/>
                  <a:moveTo>
                    <a:pt x="229" y="3"/>
                  </a:moveTo>
                  <a:cubicBezTo>
                    <a:pt x="245" y="3"/>
                    <a:pt x="245" y="3"/>
                    <a:pt x="245" y="3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29" y="0"/>
                    <a:pt x="229" y="0"/>
                    <a:pt x="229" y="0"/>
                  </a:cubicBezTo>
                  <a:lnTo>
                    <a:pt x="229" y="3"/>
                  </a:lnTo>
                  <a:close/>
                  <a:moveTo>
                    <a:pt x="205" y="2"/>
                  </a:moveTo>
                  <a:cubicBezTo>
                    <a:pt x="206" y="2"/>
                    <a:pt x="207" y="2"/>
                    <a:pt x="209" y="2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2"/>
                    <a:pt x="209" y="2"/>
                    <a:pt x="209" y="2"/>
                  </a:cubicBezTo>
                  <a:cubicBezTo>
                    <a:pt x="221" y="2"/>
                    <a:pt x="221" y="2"/>
                    <a:pt x="221" y="2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7" y="0"/>
                    <a:pt x="206" y="0"/>
                    <a:pt x="205" y="0"/>
                  </a:cubicBezTo>
                  <a:cubicBezTo>
                    <a:pt x="205" y="2"/>
                    <a:pt x="205" y="2"/>
                    <a:pt x="205" y="2"/>
                  </a:cubicBezTo>
                  <a:close/>
                  <a:moveTo>
                    <a:pt x="181" y="3"/>
                  </a:moveTo>
                  <a:cubicBezTo>
                    <a:pt x="186" y="3"/>
                    <a:pt x="192" y="3"/>
                    <a:pt x="197" y="2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2" y="0"/>
                    <a:pt x="186" y="0"/>
                    <a:pt x="181" y="0"/>
                  </a:cubicBezTo>
                  <a:cubicBezTo>
                    <a:pt x="181" y="3"/>
                    <a:pt x="181" y="3"/>
                    <a:pt x="181" y="3"/>
                  </a:cubicBezTo>
                  <a:close/>
                  <a:moveTo>
                    <a:pt x="157" y="4"/>
                  </a:moveTo>
                  <a:cubicBezTo>
                    <a:pt x="162" y="3"/>
                    <a:pt x="168" y="3"/>
                    <a:pt x="173" y="3"/>
                  </a:cubicBezTo>
                  <a:cubicBezTo>
                    <a:pt x="173" y="1"/>
                    <a:pt x="173" y="1"/>
                    <a:pt x="173" y="1"/>
                  </a:cubicBezTo>
                  <a:cubicBezTo>
                    <a:pt x="168" y="1"/>
                    <a:pt x="162" y="1"/>
                    <a:pt x="157" y="1"/>
                  </a:cubicBezTo>
                  <a:cubicBezTo>
                    <a:pt x="157" y="4"/>
                    <a:pt x="157" y="4"/>
                    <a:pt x="157" y="4"/>
                  </a:cubicBezTo>
                  <a:close/>
                  <a:moveTo>
                    <a:pt x="133" y="5"/>
                  </a:moveTo>
                  <a:cubicBezTo>
                    <a:pt x="138" y="5"/>
                    <a:pt x="144" y="4"/>
                    <a:pt x="149" y="4"/>
                  </a:cubicBezTo>
                  <a:cubicBezTo>
                    <a:pt x="149" y="2"/>
                    <a:pt x="149" y="2"/>
                    <a:pt x="149" y="2"/>
                  </a:cubicBezTo>
                  <a:cubicBezTo>
                    <a:pt x="144" y="2"/>
                    <a:pt x="138" y="2"/>
                    <a:pt x="133" y="3"/>
                  </a:cubicBezTo>
                  <a:cubicBezTo>
                    <a:pt x="133" y="5"/>
                    <a:pt x="133" y="5"/>
                    <a:pt x="133" y="5"/>
                  </a:cubicBezTo>
                  <a:close/>
                  <a:moveTo>
                    <a:pt x="109" y="7"/>
                  </a:moveTo>
                  <a:cubicBezTo>
                    <a:pt x="114" y="7"/>
                    <a:pt x="120" y="6"/>
                    <a:pt x="125" y="6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0" y="4"/>
                    <a:pt x="114" y="4"/>
                    <a:pt x="109" y="5"/>
                  </a:cubicBezTo>
                  <a:cubicBezTo>
                    <a:pt x="109" y="7"/>
                    <a:pt x="109" y="7"/>
                    <a:pt x="109" y="7"/>
                  </a:cubicBezTo>
                  <a:close/>
                  <a:moveTo>
                    <a:pt x="85" y="10"/>
                  </a:moveTo>
                  <a:cubicBezTo>
                    <a:pt x="91" y="9"/>
                    <a:pt x="96" y="8"/>
                    <a:pt x="101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96" y="6"/>
                    <a:pt x="90" y="7"/>
                    <a:pt x="85" y="7"/>
                  </a:cubicBezTo>
                  <a:lnTo>
                    <a:pt x="85" y="10"/>
                  </a:lnTo>
                  <a:close/>
                  <a:moveTo>
                    <a:pt x="62" y="14"/>
                  </a:moveTo>
                  <a:cubicBezTo>
                    <a:pt x="67" y="13"/>
                    <a:pt x="72" y="12"/>
                    <a:pt x="78" y="11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2" y="9"/>
                    <a:pt x="66" y="10"/>
                    <a:pt x="61" y="11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39" y="19"/>
                  </a:moveTo>
                  <a:cubicBezTo>
                    <a:pt x="43" y="18"/>
                    <a:pt x="49" y="17"/>
                    <a:pt x="54" y="15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48" y="14"/>
                    <a:pt x="43" y="16"/>
                    <a:pt x="38" y="17"/>
                  </a:cubicBezTo>
                  <a:lnTo>
                    <a:pt x="39" y="19"/>
                  </a:lnTo>
                  <a:close/>
                  <a:moveTo>
                    <a:pt x="17" y="28"/>
                  </a:moveTo>
                  <a:cubicBezTo>
                    <a:pt x="21" y="26"/>
                    <a:pt x="26" y="24"/>
                    <a:pt x="31" y="22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5" y="22"/>
                    <a:pt x="20" y="24"/>
                    <a:pt x="16" y="26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" y="45"/>
                  </a:moveTo>
                  <a:cubicBezTo>
                    <a:pt x="3" y="44"/>
                    <a:pt x="3" y="44"/>
                    <a:pt x="3" y="4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0"/>
                    <a:pt x="6" y="36"/>
                    <a:pt x="10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4" y="35"/>
                    <a:pt x="1" y="39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0" y="45"/>
                    <a:pt x="0" y="45"/>
                  </a:cubicBezTo>
                  <a:lnTo>
                    <a:pt x="3" y="45"/>
                  </a:lnTo>
                  <a:close/>
                  <a:moveTo>
                    <a:pt x="14" y="64"/>
                  </a:moveTo>
                  <a:cubicBezTo>
                    <a:pt x="9" y="60"/>
                    <a:pt x="6" y="56"/>
                    <a:pt x="4" y="52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4" y="57"/>
                    <a:pt x="7" y="61"/>
                    <a:pt x="12" y="66"/>
                  </a:cubicBezTo>
                  <a:cubicBezTo>
                    <a:pt x="14" y="64"/>
                    <a:pt x="14" y="64"/>
                    <a:pt x="14" y="64"/>
                  </a:cubicBezTo>
                  <a:close/>
                  <a:moveTo>
                    <a:pt x="33" y="77"/>
                  </a:moveTo>
                  <a:cubicBezTo>
                    <a:pt x="28" y="74"/>
                    <a:pt x="24" y="71"/>
                    <a:pt x="20" y="69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3" y="73"/>
                    <a:pt x="27" y="76"/>
                    <a:pt x="32" y="79"/>
                  </a:cubicBezTo>
                  <a:cubicBezTo>
                    <a:pt x="33" y="77"/>
                    <a:pt x="33" y="77"/>
                    <a:pt x="33" y="77"/>
                  </a:cubicBezTo>
                  <a:close/>
                  <a:moveTo>
                    <a:pt x="55" y="87"/>
                  </a:moveTo>
                  <a:cubicBezTo>
                    <a:pt x="50" y="85"/>
                    <a:pt x="45" y="83"/>
                    <a:pt x="40" y="81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44" y="85"/>
                    <a:pt x="49" y="87"/>
                    <a:pt x="54" y="90"/>
                  </a:cubicBezTo>
                  <a:lnTo>
                    <a:pt x="55" y="87"/>
                  </a:lnTo>
                  <a:close/>
                  <a:moveTo>
                    <a:pt x="77" y="96"/>
                  </a:moveTo>
                  <a:cubicBezTo>
                    <a:pt x="72" y="94"/>
                    <a:pt x="67" y="92"/>
                    <a:pt x="62" y="91"/>
                  </a:cubicBezTo>
                  <a:cubicBezTo>
                    <a:pt x="61" y="93"/>
                    <a:pt x="61" y="93"/>
                    <a:pt x="61" y="93"/>
                  </a:cubicBezTo>
                  <a:cubicBezTo>
                    <a:pt x="66" y="95"/>
                    <a:pt x="71" y="97"/>
                    <a:pt x="76" y="99"/>
                  </a:cubicBezTo>
                  <a:cubicBezTo>
                    <a:pt x="77" y="96"/>
                    <a:pt x="77" y="96"/>
                    <a:pt x="77" y="96"/>
                  </a:cubicBezTo>
                  <a:close/>
                  <a:moveTo>
                    <a:pt x="100" y="104"/>
                  </a:moveTo>
                  <a:cubicBezTo>
                    <a:pt x="95" y="102"/>
                    <a:pt x="89" y="101"/>
                    <a:pt x="85" y="99"/>
                  </a:cubicBezTo>
                  <a:cubicBezTo>
                    <a:pt x="84" y="101"/>
                    <a:pt x="84" y="101"/>
                    <a:pt x="84" y="101"/>
                  </a:cubicBezTo>
                  <a:cubicBezTo>
                    <a:pt x="89" y="103"/>
                    <a:pt x="94" y="105"/>
                    <a:pt x="99" y="106"/>
                  </a:cubicBezTo>
                  <a:cubicBezTo>
                    <a:pt x="100" y="104"/>
                    <a:pt x="100" y="104"/>
                    <a:pt x="100" y="104"/>
                  </a:cubicBezTo>
                  <a:close/>
                  <a:moveTo>
                    <a:pt x="123" y="111"/>
                  </a:moveTo>
                  <a:cubicBezTo>
                    <a:pt x="117" y="110"/>
                    <a:pt x="112" y="108"/>
                    <a:pt x="107" y="107"/>
                  </a:cubicBezTo>
                  <a:cubicBezTo>
                    <a:pt x="107" y="109"/>
                    <a:pt x="107" y="109"/>
                    <a:pt x="107" y="109"/>
                  </a:cubicBezTo>
                  <a:cubicBezTo>
                    <a:pt x="112" y="110"/>
                    <a:pt x="117" y="112"/>
                    <a:pt x="122" y="114"/>
                  </a:cubicBezTo>
                  <a:lnTo>
                    <a:pt x="123" y="111"/>
                  </a:lnTo>
                  <a:close/>
                  <a:moveTo>
                    <a:pt x="146" y="118"/>
                  </a:moveTo>
                  <a:cubicBezTo>
                    <a:pt x="140" y="116"/>
                    <a:pt x="135" y="115"/>
                    <a:pt x="130" y="114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5" y="117"/>
                    <a:pt x="140" y="119"/>
                    <a:pt x="145" y="120"/>
                  </a:cubicBezTo>
                  <a:cubicBezTo>
                    <a:pt x="146" y="118"/>
                    <a:pt x="146" y="118"/>
                    <a:pt x="146" y="118"/>
                  </a:cubicBezTo>
                  <a:close/>
                  <a:moveTo>
                    <a:pt x="169" y="124"/>
                  </a:moveTo>
                  <a:cubicBezTo>
                    <a:pt x="164" y="123"/>
                    <a:pt x="159" y="121"/>
                    <a:pt x="153" y="120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8" y="124"/>
                    <a:pt x="163" y="125"/>
                    <a:pt x="168" y="126"/>
                  </a:cubicBezTo>
                  <a:cubicBezTo>
                    <a:pt x="169" y="124"/>
                    <a:pt x="169" y="124"/>
                    <a:pt x="169" y="124"/>
                  </a:cubicBezTo>
                  <a:close/>
                  <a:moveTo>
                    <a:pt x="192" y="129"/>
                  </a:moveTo>
                  <a:cubicBezTo>
                    <a:pt x="187" y="128"/>
                    <a:pt x="182" y="127"/>
                    <a:pt x="177" y="126"/>
                  </a:cubicBezTo>
                  <a:cubicBezTo>
                    <a:pt x="176" y="128"/>
                    <a:pt x="176" y="128"/>
                    <a:pt x="176" y="128"/>
                  </a:cubicBezTo>
                  <a:cubicBezTo>
                    <a:pt x="181" y="129"/>
                    <a:pt x="186" y="131"/>
                    <a:pt x="192" y="132"/>
                  </a:cubicBezTo>
                  <a:cubicBezTo>
                    <a:pt x="192" y="129"/>
                    <a:pt x="192" y="129"/>
                    <a:pt x="192" y="129"/>
                  </a:cubicBezTo>
                  <a:close/>
                  <a:moveTo>
                    <a:pt x="216" y="135"/>
                  </a:moveTo>
                  <a:cubicBezTo>
                    <a:pt x="210" y="134"/>
                    <a:pt x="205" y="132"/>
                    <a:pt x="200" y="131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5" y="135"/>
                    <a:pt x="210" y="136"/>
                    <a:pt x="215" y="137"/>
                  </a:cubicBezTo>
                  <a:cubicBezTo>
                    <a:pt x="216" y="135"/>
                    <a:pt x="216" y="135"/>
                    <a:pt x="216" y="135"/>
                  </a:cubicBezTo>
                  <a:close/>
                  <a:moveTo>
                    <a:pt x="239" y="140"/>
                  </a:moveTo>
                  <a:cubicBezTo>
                    <a:pt x="234" y="139"/>
                    <a:pt x="229" y="137"/>
                    <a:pt x="223" y="136"/>
                  </a:cubicBezTo>
                  <a:cubicBezTo>
                    <a:pt x="223" y="139"/>
                    <a:pt x="223" y="139"/>
                    <a:pt x="223" y="139"/>
                  </a:cubicBezTo>
                  <a:cubicBezTo>
                    <a:pt x="228" y="140"/>
                    <a:pt x="233" y="141"/>
                    <a:pt x="239" y="142"/>
                  </a:cubicBezTo>
                  <a:cubicBezTo>
                    <a:pt x="239" y="140"/>
                    <a:pt x="239" y="140"/>
                    <a:pt x="239" y="140"/>
                  </a:cubicBezTo>
                  <a:close/>
                  <a:moveTo>
                    <a:pt x="263" y="144"/>
                  </a:moveTo>
                  <a:cubicBezTo>
                    <a:pt x="257" y="143"/>
                    <a:pt x="252" y="142"/>
                    <a:pt x="247" y="141"/>
                  </a:cubicBezTo>
                  <a:cubicBezTo>
                    <a:pt x="247" y="144"/>
                    <a:pt x="247" y="144"/>
                    <a:pt x="247" y="144"/>
                  </a:cubicBezTo>
                  <a:cubicBezTo>
                    <a:pt x="252" y="145"/>
                    <a:pt x="257" y="146"/>
                    <a:pt x="262" y="147"/>
                  </a:cubicBezTo>
                  <a:lnTo>
                    <a:pt x="263" y="144"/>
                  </a:lnTo>
                  <a:close/>
                  <a:moveTo>
                    <a:pt x="286" y="149"/>
                  </a:moveTo>
                  <a:cubicBezTo>
                    <a:pt x="281" y="148"/>
                    <a:pt x="276" y="147"/>
                    <a:pt x="271" y="146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75" y="149"/>
                    <a:pt x="281" y="150"/>
                    <a:pt x="286" y="151"/>
                  </a:cubicBezTo>
                  <a:cubicBezTo>
                    <a:pt x="286" y="149"/>
                    <a:pt x="286" y="149"/>
                    <a:pt x="286" y="149"/>
                  </a:cubicBezTo>
                  <a:close/>
                  <a:moveTo>
                    <a:pt x="310" y="153"/>
                  </a:moveTo>
                  <a:cubicBezTo>
                    <a:pt x="305" y="152"/>
                    <a:pt x="299" y="151"/>
                    <a:pt x="294" y="150"/>
                  </a:cubicBezTo>
                  <a:cubicBezTo>
                    <a:pt x="294" y="152"/>
                    <a:pt x="294" y="152"/>
                    <a:pt x="294" y="152"/>
                  </a:cubicBezTo>
                  <a:cubicBezTo>
                    <a:pt x="299" y="153"/>
                    <a:pt x="304" y="154"/>
                    <a:pt x="310" y="155"/>
                  </a:cubicBezTo>
                  <a:cubicBezTo>
                    <a:pt x="310" y="153"/>
                    <a:pt x="310" y="153"/>
                    <a:pt x="310" y="153"/>
                  </a:cubicBezTo>
                  <a:close/>
                  <a:moveTo>
                    <a:pt x="334" y="156"/>
                  </a:moveTo>
                  <a:cubicBezTo>
                    <a:pt x="328" y="156"/>
                    <a:pt x="323" y="155"/>
                    <a:pt x="318" y="154"/>
                  </a:cubicBezTo>
                  <a:cubicBezTo>
                    <a:pt x="317" y="156"/>
                    <a:pt x="317" y="156"/>
                    <a:pt x="317" y="156"/>
                  </a:cubicBezTo>
                  <a:cubicBezTo>
                    <a:pt x="323" y="157"/>
                    <a:pt x="328" y="158"/>
                    <a:pt x="333" y="159"/>
                  </a:cubicBezTo>
                  <a:cubicBezTo>
                    <a:pt x="334" y="156"/>
                    <a:pt x="334" y="156"/>
                    <a:pt x="334" y="156"/>
                  </a:cubicBezTo>
                  <a:close/>
                  <a:moveTo>
                    <a:pt x="357" y="160"/>
                  </a:moveTo>
                  <a:cubicBezTo>
                    <a:pt x="352" y="159"/>
                    <a:pt x="347" y="158"/>
                    <a:pt x="342" y="158"/>
                  </a:cubicBezTo>
                  <a:cubicBezTo>
                    <a:pt x="341" y="160"/>
                    <a:pt x="341" y="160"/>
                    <a:pt x="341" y="160"/>
                  </a:cubicBezTo>
                  <a:cubicBezTo>
                    <a:pt x="346" y="161"/>
                    <a:pt x="352" y="162"/>
                    <a:pt x="357" y="162"/>
                  </a:cubicBezTo>
                  <a:cubicBezTo>
                    <a:pt x="357" y="160"/>
                    <a:pt x="357" y="160"/>
                    <a:pt x="357" y="160"/>
                  </a:cubicBezTo>
                  <a:close/>
                  <a:moveTo>
                    <a:pt x="381" y="163"/>
                  </a:moveTo>
                  <a:cubicBezTo>
                    <a:pt x="376" y="163"/>
                    <a:pt x="371" y="162"/>
                    <a:pt x="365" y="161"/>
                  </a:cubicBezTo>
                  <a:cubicBezTo>
                    <a:pt x="365" y="164"/>
                    <a:pt x="365" y="164"/>
                    <a:pt x="365" y="164"/>
                  </a:cubicBezTo>
                  <a:cubicBezTo>
                    <a:pt x="370" y="164"/>
                    <a:pt x="375" y="165"/>
                    <a:pt x="381" y="166"/>
                  </a:cubicBezTo>
                  <a:cubicBezTo>
                    <a:pt x="381" y="163"/>
                    <a:pt x="381" y="163"/>
                    <a:pt x="381" y="163"/>
                  </a:cubicBezTo>
                  <a:close/>
                  <a:moveTo>
                    <a:pt x="405" y="166"/>
                  </a:moveTo>
                  <a:cubicBezTo>
                    <a:pt x="400" y="166"/>
                    <a:pt x="394" y="165"/>
                    <a:pt x="389" y="164"/>
                  </a:cubicBezTo>
                  <a:cubicBezTo>
                    <a:pt x="389" y="167"/>
                    <a:pt x="389" y="167"/>
                    <a:pt x="389" y="167"/>
                  </a:cubicBezTo>
                  <a:cubicBezTo>
                    <a:pt x="394" y="167"/>
                    <a:pt x="399" y="168"/>
                    <a:pt x="405" y="169"/>
                  </a:cubicBezTo>
                  <a:cubicBezTo>
                    <a:pt x="405" y="166"/>
                    <a:pt x="405" y="166"/>
                    <a:pt x="405" y="166"/>
                  </a:cubicBezTo>
                  <a:close/>
                  <a:moveTo>
                    <a:pt x="429" y="169"/>
                  </a:moveTo>
                  <a:cubicBezTo>
                    <a:pt x="423" y="169"/>
                    <a:pt x="418" y="168"/>
                    <a:pt x="413" y="167"/>
                  </a:cubicBezTo>
                  <a:cubicBezTo>
                    <a:pt x="413" y="170"/>
                    <a:pt x="413" y="170"/>
                    <a:pt x="413" y="170"/>
                  </a:cubicBezTo>
                  <a:cubicBezTo>
                    <a:pt x="418" y="170"/>
                    <a:pt x="423" y="171"/>
                    <a:pt x="428" y="172"/>
                  </a:cubicBezTo>
                  <a:cubicBezTo>
                    <a:pt x="429" y="169"/>
                    <a:pt x="429" y="169"/>
                    <a:pt x="429" y="169"/>
                  </a:cubicBezTo>
                  <a:close/>
                  <a:moveTo>
                    <a:pt x="453" y="172"/>
                  </a:moveTo>
                  <a:cubicBezTo>
                    <a:pt x="451" y="172"/>
                    <a:pt x="449" y="172"/>
                    <a:pt x="448" y="172"/>
                  </a:cubicBezTo>
                  <a:cubicBezTo>
                    <a:pt x="444" y="171"/>
                    <a:pt x="440" y="171"/>
                    <a:pt x="437" y="170"/>
                  </a:cubicBezTo>
                  <a:cubicBezTo>
                    <a:pt x="436" y="173"/>
                    <a:pt x="436" y="173"/>
                    <a:pt x="436" y="173"/>
                  </a:cubicBezTo>
                  <a:cubicBezTo>
                    <a:pt x="440" y="173"/>
                    <a:pt x="444" y="174"/>
                    <a:pt x="448" y="174"/>
                  </a:cubicBezTo>
                  <a:cubicBezTo>
                    <a:pt x="449" y="174"/>
                    <a:pt x="451" y="174"/>
                    <a:pt x="452" y="174"/>
                  </a:cubicBezTo>
                  <a:cubicBezTo>
                    <a:pt x="453" y="172"/>
                    <a:pt x="453" y="172"/>
                    <a:pt x="453" y="172"/>
                  </a:cubicBezTo>
                  <a:close/>
                  <a:moveTo>
                    <a:pt x="476" y="175"/>
                  </a:moveTo>
                  <a:cubicBezTo>
                    <a:pt x="471" y="174"/>
                    <a:pt x="466" y="173"/>
                    <a:pt x="461" y="173"/>
                  </a:cubicBezTo>
                  <a:cubicBezTo>
                    <a:pt x="460" y="175"/>
                    <a:pt x="460" y="175"/>
                    <a:pt x="460" y="175"/>
                  </a:cubicBezTo>
                  <a:cubicBezTo>
                    <a:pt x="466" y="176"/>
                    <a:pt x="471" y="176"/>
                    <a:pt x="476" y="177"/>
                  </a:cubicBezTo>
                  <a:lnTo>
                    <a:pt x="476" y="175"/>
                  </a:lnTo>
                  <a:close/>
                  <a:moveTo>
                    <a:pt x="500" y="177"/>
                  </a:moveTo>
                  <a:cubicBezTo>
                    <a:pt x="495" y="176"/>
                    <a:pt x="490" y="176"/>
                    <a:pt x="484" y="175"/>
                  </a:cubicBezTo>
                  <a:cubicBezTo>
                    <a:pt x="484" y="178"/>
                    <a:pt x="484" y="178"/>
                    <a:pt x="484" y="178"/>
                  </a:cubicBezTo>
                  <a:cubicBezTo>
                    <a:pt x="489" y="178"/>
                    <a:pt x="495" y="179"/>
                    <a:pt x="500" y="179"/>
                  </a:cubicBezTo>
                  <a:lnTo>
                    <a:pt x="500" y="177"/>
                  </a:lnTo>
                  <a:close/>
                  <a:moveTo>
                    <a:pt x="524" y="179"/>
                  </a:moveTo>
                  <a:cubicBezTo>
                    <a:pt x="519" y="178"/>
                    <a:pt x="514" y="178"/>
                    <a:pt x="508" y="178"/>
                  </a:cubicBezTo>
                  <a:cubicBezTo>
                    <a:pt x="508" y="180"/>
                    <a:pt x="508" y="180"/>
                    <a:pt x="508" y="180"/>
                  </a:cubicBezTo>
                  <a:cubicBezTo>
                    <a:pt x="513" y="180"/>
                    <a:pt x="519" y="181"/>
                    <a:pt x="524" y="181"/>
                  </a:cubicBezTo>
                  <a:cubicBezTo>
                    <a:pt x="524" y="179"/>
                    <a:pt x="524" y="179"/>
                    <a:pt x="524" y="179"/>
                  </a:cubicBezTo>
                  <a:close/>
                  <a:moveTo>
                    <a:pt x="548" y="181"/>
                  </a:moveTo>
                  <a:cubicBezTo>
                    <a:pt x="543" y="180"/>
                    <a:pt x="538" y="180"/>
                    <a:pt x="532" y="179"/>
                  </a:cubicBezTo>
                  <a:cubicBezTo>
                    <a:pt x="532" y="182"/>
                    <a:pt x="532" y="182"/>
                    <a:pt x="532" y="182"/>
                  </a:cubicBezTo>
                  <a:cubicBezTo>
                    <a:pt x="537" y="182"/>
                    <a:pt x="543" y="183"/>
                    <a:pt x="548" y="183"/>
                  </a:cubicBezTo>
                  <a:cubicBezTo>
                    <a:pt x="548" y="181"/>
                    <a:pt x="548" y="181"/>
                    <a:pt x="548" y="181"/>
                  </a:cubicBezTo>
                  <a:close/>
                  <a:moveTo>
                    <a:pt x="572" y="182"/>
                  </a:moveTo>
                  <a:cubicBezTo>
                    <a:pt x="567" y="182"/>
                    <a:pt x="561" y="182"/>
                    <a:pt x="556" y="181"/>
                  </a:cubicBezTo>
                  <a:cubicBezTo>
                    <a:pt x="556" y="184"/>
                    <a:pt x="556" y="184"/>
                    <a:pt x="556" y="184"/>
                  </a:cubicBezTo>
                  <a:cubicBezTo>
                    <a:pt x="561" y="184"/>
                    <a:pt x="567" y="184"/>
                    <a:pt x="572" y="185"/>
                  </a:cubicBezTo>
                  <a:cubicBezTo>
                    <a:pt x="572" y="182"/>
                    <a:pt x="572" y="182"/>
                    <a:pt x="572" y="182"/>
                  </a:cubicBezTo>
                  <a:close/>
                  <a:moveTo>
                    <a:pt x="596" y="184"/>
                  </a:moveTo>
                  <a:cubicBezTo>
                    <a:pt x="591" y="183"/>
                    <a:pt x="585" y="183"/>
                    <a:pt x="580" y="183"/>
                  </a:cubicBezTo>
                  <a:cubicBezTo>
                    <a:pt x="580" y="185"/>
                    <a:pt x="580" y="185"/>
                    <a:pt x="580" y="185"/>
                  </a:cubicBezTo>
                  <a:cubicBezTo>
                    <a:pt x="585" y="185"/>
                    <a:pt x="591" y="186"/>
                    <a:pt x="596" y="186"/>
                  </a:cubicBezTo>
                  <a:lnTo>
                    <a:pt x="596" y="184"/>
                  </a:lnTo>
                  <a:close/>
                  <a:moveTo>
                    <a:pt x="620" y="185"/>
                  </a:moveTo>
                  <a:cubicBezTo>
                    <a:pt x="615" y="184"/>
                    <a:pt x="609" y="184"/>
                    <a:pt x="604" y="184"/>
                  </a:cubicBezTo>
                  <a:cubicBezTo>
                    <a:pt x="604" y="186"/>
                    <a:pt x="604" y="186"/>
                    <a:pt x="604" y="186"/>
                  </a:cubicBezTo>
                  <a:cubicBezTo>
                    <a:pt x="609" y="187"/>
                    <a:pt x="615" y="187"/>
                    <a:pt x="620" y="187"/>
                  </a:cubicBezTo>
                  <a:lnTo>
                    <a:pt x="620" y="185"/>
                  </a:lnTo>
                  <a:close/>
                  <a:moveTo>
                    <a:pt x="644" y="185"/>
                  </a:moveTo>
                  <a:cubicBezTo>
                    <a:pt x="639" y="185"/>
                    <a:pt x="633" y="185"/>
                    <a:pt x="628" y="185"/>
                  </a:cubicBezTo>
                  <a:cubicBezTo>
                    <a:pt x="628" y="187"/>
                    <a:pt x="628" y="187"/>
                    <a:pt x="628" y="187"/>
                  </a:cubicBezTo>
                  <a:cubicBezTo>
                    <a:pt x="633" y="188"/>
                    <a:pt x="639" y="188"/>
                    <a:pt x="644" y="188"/>
                  </a:cubicBezTo>
                  <a:cubicBezTo>
                    <a:pt x="644" y="185"/>
                    <a:pt x="644" y="185"/>
                    <a:pt x="644" y="185"/>
                  </a:cubicBezTo>
                  <a:close/>
                  <a:moveTo>
                    <a:pt x="668" y="186"/>
                  </a:moveTo>
                  <a:cubicBezTo>
                    <a:pt x="663" y="186"/>
                    <a:pt x="657" y="186"/>
                    <a:pt x="652" y="186"/>
                  </a:cubicBezTo>
                  <a:cubicBezTo>
                    <a:pt x="652" y="188"/>
                    <a:pt x="652" y="188"/>
                    <a:pt x="652" y="188"/>
                  </a:cubicBezTo>
                  <a:cubicBezTo>
                    <a:pt x="657" y="188"/>
                    <a:pt x="663" y="188"/>
                    <a:pt x="668" y="188"/>
                  </a:cubicBezTo>
                  <a:cubicBezTo>
                    <a:pt x="668" y="186"/>
                    <a:pt x="668" y="186"/>
                    <a:pt x="668" y="186"/>
                  </a:cubicBezTo>
                  <a:close/>
                  <a:moveTo>
                    <a:pt x="692" y="186"/>
                  </a:moveTo>
                  <a:cubicBezTo>
                    <a:pt x="687" y="186"/>
                    <a:pt x="681" y="186"/>
                    <a:pt x="676" y="186"/>
                  </a:cubicBezTo>
                  <a:cubicBezTo>
                    <a:pt x="676" y="188"/>
                    <a:pt x="676" y="188"/>
                    <a:pt x="676" y="188"/>
                  </a:cubicBezTo>
                  <a:cubicBezTo>
                    <a:pt x="681" y="189"/>
                    <a:pt x="687" y="189"/>
                    <a:pt x="692" y="189"/>
                  </a:cubicBezTo>
                  <a:lnTo>
                    <a:pt x="692" y="186"/>
                  </a:lnTo>
                  <a:close/>
                  <a:moveTo>
                    <a:pt x="716" y="186"/>
                  </a:moveTo>
                  <a:cubicBezTo>
                    <a:pt x="711" y="186"/>
                    <a:pt x="705" y="186"/>
                    <a:pt x="700" y="186"/>
                  </a:cubicBezTo>
                  <a:cubicBezTo>
                    <a:pt x="700" y="189"/>
                    <a:pt x="700" y="189"/>
                    <a:pt x="700" y="189"/>
                  </a:cubicBezTo>
                  <a:cubicBezTo>
                    <a:pt x="705" y="189"/>
                    <a:pt x="711" y="188"/>
                    <a:pt x="716" y="188"/>
                  </a:cubicBezTo>
                  <a:cubicBezTo>
                    <a:pt x="716" y="186"/>
                    <a:pt x="716" y="186"/>
                    <a:pt x="716" y="186"/>
                  </a:cubicBezTo>
                  <a:close/>
                  <a:moveTo>
                    <a:pt x="740" y="185"/>
                  </a:moveTo>
                  <a:cubicBezTo>
                    <a:pt x="735" y="186"/>
                    <a:pt x="729" y="186"/>
                    <a:pt x="724" y="186"/>
                  </a:cubicBezTo>
                  <a:cubicBezTo>
                    <a:pt x="724" y="188"/>
                    <a:pt x="724" y="188"/>
                    <a:pt x="724" y="188"/>
                  </a:cubicBezTo>
                  <a:cubicBezTo>
                    <a:pt x="729" y="188"/>
                    <a:pt x="735" y="188"/>
                    <a:pt x="740" y="188"/>
                  </a:cubicBezTo>
                  <a:cubicBezTo>
                    <a:pt x="740" y="185"/>
                    <a:pt x="740" y="185"/>
                    <a:pt x="740" y="185"/>
                  </a:cubicBezTo>
                  <a:close/>
                  <a:moveTo>
                    <a:pt x="764" y="184"/>
                  </a:moveTo>
                  <a:cubicBezTo>
                    <a:pt x="759" y="185"/>
                    <a:pt x="753" y="185"/>
                    <a:pt x="748" y="185"/>
                  </a:cubicBezTo>
                  <a:cubicBezTo>
                    <a:pt x="748" y="188"/>
                    <a:pt x="748" y="188"/>
                    <a:pt x="748" y="188"/>
                  </a:cubicBezTo>
                  <a:cubicBezTo>
                    <a:pt x="753" y="187"/>
                    <a:pt x="759" y="187"/>
                    <a:pt x="764" y="187"/>
                  </a:cubicBezTo>
                  <a:cubicBezTo>
                    <a:pt x="764" y="184"/>
                    <a:pt x="764" y="184"/>
                    <a:pt x="764" y="184"/>
                  </a:cubicBezTo>
                  <a:close/>
                  <a:moveTo>
                    <a:pt x="788" y="183"/>
                  </a:moveTo>
                  <a:cubicBezTo>
                    <a:pt x="783" y="183"/>
                    <a:pt x="777" y="184"/>
                    <a:pt x="772" y="184"/>
                  </a:cubicBezTo>
                  <a:cubicBezTo>
                    <a:pt x="772" y="186"/>
                    <a:pt x="772" y="186"/>
                    <a:pt x="772" y="186"/>
                  </a:cubicBezTo>
                  <a:cubicBezTo>
                    <a:pt x="777" y="186"/>
                    <a:pt x="783" y="186"/>
                    <a:pt x="788" y="185"/>
                  </a:cubicBezTo>
                  <a:cubicBezTo>
                    <a:pt x="788" y="183"/>
                    <a:pt x="788" y="183"/>
                    <a:pt x="788" y="183"/>
                  </a:cubicBezTo>
                  <a:close/>
                  <a:moveTo>
                    <a:pt x="812" y="181"/>
                  </a:moveTo>
                  <a:cubicBezTo>
                    <a:pt x="806" y="181"/>
                    <a:pt x="801" y="182"/>
                    <a:pt x="796" y="182"/>
                  </a:cubicBezTo>
                  <a:cubicBezTo>
                    <a:pt x="796" y="185"/>
                    <a:pt x="796" y="185"/>
                    <a:pt x="796" y="185"/>
                  </a:cubicBezTo>
                  <a:cubicBezTo>
                    <a:pt x="801" y="184"/>
                    <a:pt x="807" y="184"/>
                    <a:pt x="812" y="183"/>
                  </a:cubicBezTo>
                  <a:cubicBezTo>
                    <a:pt x="812" y="181"/>
                    <a:pt x="812" y="181"/>
                    <a:pt x="812" y="181"/>
                  </a:cubicBezTo>
                  <a:close/>
                  <a:moveTo>
                    <a:pt x="835" y="177"/>
                  </a:moveTo>
                  <a:cubicBezTo>
                    <a:pt x="830" y="178"/>
                    <a:pt x="825" y="179"/>
                    <a:pt x="820" y="180"/>
                  </a:cubicBezTo>
                  <a:cubicBezTo>
                    <a:pt x="820" y="182"/>
                    <a:pt x="820" y="182"/>
                    <a:pt x="820" y="182"/>
                  </a:cubicBezTo>
                  <a:cubicBezTo>
                    <a:pt x="825" y="181"/>
                    <a:pt x="831" y="181"/>
                    <a:pt x="836" y="180"/>
                  </a:cubicBezTo>
                  <a:cubicBezTo>
                    <a:pt x="835" y="177"/>
                    <a:pt x="835" y="177"/>
                    <a:pt x="835" y="177"/>
                  </a:cubicBezTo>
                  <a:close/>
                  <a:moveTo>
                    <a:pt x="859" y="173"/>
                  </a:moveTo>
                  <a:cubicBezTo>
                    <a:pt x="854" y="174"/>
                    <a:pt x="849" y="175"/>
                    <a:pt x="843" y="176"/>
                  </a:cubicBezTo>
                  <a:cubicBezTo>
                    <a:pt x="844" y="178"/>
                    <a:pt x="844" y="178"/>
                    <a:pt x="844" y="178"/>
                  </a:cubicBezTo>
                  <a:cubicBezTo>
                    <a:pt x="849" y="177"/>
                    <a:pt x="854" y="176"/>
                    <a:pt x="859" y="175"/>
                  </a:cubicBezTo>
                  <a:lnTo>
                    <a:pt x="859" y="173"/>
                  </a:lnTo>
                  <a:close/>
                  <a:moveTo>
                    <a:pt x="882" y="166"/>
                  </a:moveTo>
                  <a:cubicBezTo>
                    <a:pt x="877" y="168"/>
                    <a:pt x="872" y="170"/>
                    <a:pt x="867" y="171"/>
                  </a:cubicBezTo>
                  <a:cubicBezTo>
                    <a:pt x="867" y="173"/>
                    <a:pt x="867" y="173"/>
                    <a:pt x="867" y="173"/>
                  </a:cubicBezTo>
                  <a:cubicBezTo>
                    <a:pt x="873" y="172"/>
                    <a:pt x="878" y="170"/>
                    <a:pt x="883" y="169"/>
                  </a:cubicBezTo>
                  <a:cubicBezTo>
                    <a:pt x="882" y="166"/>
                    <a:pt x="882" y="166"/>
                    <a:pt x="882" y="166"/>
                  </a:cubicBezTo>
                  <a:close/>
                  <a:moveTo>
                    <a:pt x="903" y="156"/>
                  </a:moveTo>
                  <a:cubicBezTo>
                    <a:pt x="899" y="158"/>
                    <a:pt x="895" y="161"/>
                    <a:pt x="889" y="164"/>
                  </a:cubicBezTo>
                  <a:cubicBezTo>
                    <a:pt x="890" y="166"/>
                    <a:pt x="890" y="166"/>
                    <a:pt x="890" y="166"/>
                  </a:cubicBezTo>
                  <a:cubicBezTo>
                    <a:pt x="896" y="163"/>
                    <a:pt x="901" y="160"/>
                    <a:pt x="904" y="157"/>
                  </a:cubicBezTo>
                  <a:cubicBezTo>
                    <a:pt x="903" y="156"/>
                    <a:pt x="903" y="156"/>
                    <a:pt x="903" y="156"/>
                  </a:cubicBezTo>
                  <a:close/>
                  <a:moveTo>
                    <a:pt x="906" y="137"/>
                  </a:moveTo>
                  <a:cubicBezTo>
                    <a:pt x="908" y="139"/>
                    <a:pt x="909" y="142"/>
                    <a:pt x="909" y="144"/>
                  </a:cubicBezTo>
                  <a:cubicBezTo>
                    <a:pt x="909" y="144"/>
                    <a:pt x="909" y="144"/>
                    <a:pt x="909" y="144"/>
                  </a:cubicBezTo>
                  <a:cubicBezTo>
                    <a:pt x="909" y="144"/>
                    <a:pt x="909" y="144"/>
                    <a:pt x="909" y="144"/>
                  </a:cubicBezTo>
                  <a:cubicBezTo>
                    <a:pt x="909" y="146"/>
                    <a:pt x="909" y="148"/>
                    <a:pt x="907" y="150"/>
                  </a:cubicBezTo>
                  <a:cubicBezTo>
                    <a:pt x="910" y="151"/>
                    <a:pt x="910" y="151"/>
                    <a:pt x="910" y="151"/>
                  </a:cubicBezTo>
                  <a:cubicBezTo>
                    <a:pt x="911" y="149"/>
                    <a:pt x="912" y="147"/>
                    <a:pt x="912" y="144"/>
                  </a:cubicBezTo>
                  <a:cubicBezTo>
                    <a:pt x="912" y="144"/>
                    <a:pt x="912" y="144"/>
                    <a:pt x="912" y="144"/>
                  </a:cubicBezTo>
                  <a:cubicBezTo>
                    <a:pt x="912" y="144"/>
                    <a:pt x="912" y="144"/>
                    <a:pt x="912" y="144"/>
                  </a:cubicBezTo>
                  <a:cubicBezTo>
                    <a:pt x="912" y="141"/>
                    <a:pt x="910" y="138"/>
                    <a:pt x="908" y="135"/>
                  </a:cubicBezTo>
                  <a:cubicBezTo>
                    <a:pt x="906" y="137"/>
                    <a:pt x="906" y="137"/>
                    <a:pt x="906" y="137"/>
                  </a:cubicBezTo>
                  <a:close/>
                  <a:moveTo>
                    <a:pt x="887" y="124"/>
                  </a:moveTo>
                  <a:cubicBezTo>
                    <a:pt x="892" y="126"/>
                    <a:pt x="897" y="129"/>
                    <a:pt x="900" y="132"/>
                  </a:cubicBezTo>
                  <a:cubicBezTo>
                    <a:pt x="902" y="130"/>
                    <a:pt x="902" y="130"/>
                    <a:pt x="902" y="130"/>
                  </a:cubicBezTo>
                  <a:cubicBezTo>
                    <a:pt x="898" y="127"/>
                    <a:pt x="893" y="124"/>
                    <a:pt x="888" y="121"/>
                  </a:cubicBezTo>
                  <a:cubicBezTo>
                    <a:pt x="887" y="124"/>
                    <a:pt x="887" y="124"/>
                    <a:pt x="887" y="124"/>
                  </a:cubicBezTo>
                  <a:close/>
                  <a:moveTo>
                    <a:pt x="865" y="114"/>
                  </a:moveTo>
                  <a:cubicBezTo>
                    <a:pt x="870" y="116"/>
                    <a:pt x="875" y="118"/>
                    <a:pt x="880" y="120"/>
                  </a:cubicBezTo>
                  <a:cubicBezTo>
                    <a:pt x="881" y="118"/>
                    <a:pt x="881" y="118"/>
                    <a:pt x="881" y="118"/>
                  </a:cubicBezTo>
                  <a:cubicBezTo>
                    <a:pt x="876" y="116"/>
                    <a:pt x="871" y="114"/>
                    <a:pt x="866" y="111"/>
                  </a:cubicBezTo>
                  <a:cubicBezTo>
                    <a:pt x="865" y="114"/>
                    <a:pt x="865" y="114"/>
                    <a:pt x="865" y="114"/>
                  </a:cubicBezTo>
                  <a:close/>
                  <a:moveTo>
                    <a:pt x="843" y="105"/>
                  </a:moveTo>
                  <a:cubicBezTo>
                    <a:pt x="848" y="107"/>
                    <a:pt x="853" y="109"/>
                    <a:pt x="858" y="111"/>
                  </a:cubicBezTo>
                  <a:cubicBezTo>
                    <a:pt x="858" y="108"/>
                    <a:pt x="858" y="108"/>
                    <a:pt x="858" y="108"/>
                  </a:cubicBezTo>
                  <a:cubicBezTo>
                    <a:pt x="854" y="106"/>
                    <a:pt x="849" y="105"/>
                    <a:pt x="843" y="103"/>
                  </a:cubicBezTo>
                  <a:cubicBezTo>
                    <a:pt x="843" y="105"/>
                    <a:pt x="843" y="105"/>
                    <a:pt x="843" y="105"/>
                  </a:cubicBezTo>
                  <a:close/>
                  <a:moveTo>
                    <a:pt x="820" y="97"/>
                  </a:moveTo>
                  <a:cubicBezTo>
                    <a:pt x="825" y="99"/>
                    <a:pt x="830" y="101"/>
                    <a:pt x="835" y="102"/>
                  </a:cubicBezTo>
                  <a:cubicBezTo>
                    <a:pt x="836" y="100"/>
                    <a:pt x="836" y="100"/>
                    <a:pt x="836" y="100"/>
                  </a:cubicBezTo>
                  <a:cubicBezTo>
                    <a:pt x="831" y="98"/>
                    <a:pt x="826" y="97"/>
                    <a:pt x="821" y="95"/>
                  </a:cubicBezTo>
                  <a:cubicBezTo>
                    <a:pt x="820" y="97"/>
                    <a:pt x="820" y="97"/>
                    <a:pt x="820" y="97"/>
                  </a:cubicBezTo>
                  <a:close/>
                  <a:moveTo>
                    <a:pt x="797" y="90"/>
                  </a:moveTo>
                  <a:cubicBezTo>
                    <a:pt x="802" y="91"/>
                    <a:pt x="807" y="93"/>
                    <a:pt x="812" y="95"/>
                  </a:cubicBezTo>
                  <a:cubicBezTo>
                    <a:pt x="813" y="92"/>
                    <a:pt x="813" y="92"/>
                    <a:pt x="813" y="92"/>
                  </a:cubicBezTo>
                  <a:cubicBezTo>
                    <a:pt x="808" y="91"/>
                    <a:pt x="803" y="89"/>
                    <a:pt x="798" y="87"/>
                  </a:cubicBezTo>
                  <a:cubicBezTo>
                    <a:pt x="797" y="90"/>
                    <a:pt x="797" y="90"/>
                    <a:pt x="797" y="90"/>
                  </a:cubicBezTo>
                  <a:close/>
                  <a:moveTo>
                    <a:pt x="774" y="83"/>
                  </a:moveTo>
                  <a:cubicBezTo>
                    <a:pt x="779" y="84"/>
                    <a:pt x="784" y="86"/>
                    <a:pt x="790" y="87"/>
                  </a:cubicBezTo>
                  <a:cubicBezTo>
                    <a:pt x="790" y="85"/>
                    <a:pt x="790" y="85"/>
                    <a:pt x="790" y="85"/>
                  </a:cubicBezTo>
                  <a:cubicBezTo>
                    <a:pt x="785" y="83"/>
                    <a:pt x="780" y="82"/>
                    <a:pt x="775" y="80"/>
                  </a:cubicBezTo>
                  <a:cubicBezTo>
                    <a:pt x="774" y="83"/>
                    <a:pt x="774" y="83"/>
                    <a:pt x="774" y="83"/>
                  </a:cubicBezTo>
                  <a:close/>
                  <a:moveTo>
                    <a:pt x="751" y="76"/>
                  </a:moveTo>
                  <a:cubicBezTo>
                    <a:pt x="756" y="78"/>
                    <a:pt x="761" y="79"/>
                    <a:pt x="766" y="80"/>
                  </a:cubicBezTo>
                  <a:cubicBezTo>
                    <a:pt x="767" y="78"/>
                    <a:pt x="767" y="78"/>
                    <a:pt x="767" y="78"/>
                  </a:cubicBezTo>
                  <a:cubicBezTo>
                    <a:pt x="762" y="77"/>
                    <a:pt x="757" y="75"/>
                    <a:pt x="752" y="74"/>
                  </a:cubicBezTo>
                  <a:cubicBezTo>
                    <a:pt x="751" y="76"/>
                    <a:pt x="751" y="76"/>
                    <a:pt x="751" y="76"/>
                  </a:cubicBezTo>
                  <a:close/>
                  <a:moveTo>
                    <a:pt x="728" y="70"/>
                  </a:moveTo>
                  <a:cubicBezTo>
                    <a:pt x="733" y="71"/>
                    <a:pt x="738" y="73"/>
                    <a:pt x="743" y="74"/>
                  </a:cubicBezTo>
                  <a:cubicBezTo>
                    <a:pt x="744" y="72"/>
                    <a:pt x="744" y="72"/>
                    <a:pt x="744" y="72"/>
                  </a:cubicBezTo>
                  <a:cubicBezTo>
                    <a:pt x="739" y="70"/>
                    <a:pt x="734" y="69"/>
                    <a:pt x="729" y="67"/>
                  </a:cubicBezTo>
                  <a:cubicBezTo>
                    <a:pt x="728" y="70"/>
                    <a:pt x="728" y="70"/>
                    <a:pt x="728" y="70"/>
                  </a:cubicBezTo>
                  <a:close/>
                  <a:moveTo>
                    <a:pt x="705" y="64"/>
                  </a:moveTo>
                  <a:cubicBezTo>
                    <a:pt x="710" y="65"/>
                    <a:pt x="715" y="66"/>
                    <a:pt x="720" y="68"/>
                  </a:cubicBezTo>
                  <a:cubicBezTo>
                    <a:pt x="721" y="65"/>
                    <a:pt x="721" y="65"/>
                    <a:pt x="721" y="65"/>
                  </a:cubicBezTo>
                  <a:cubicBezTo>
                    <a:pt x="716" y="64"/>
                    <a:pt x="710" y="63"/>
                    <a:pt x="705" y="61"/>
                  </a:cubicBezTo>
                  <a:lnTo>
                    <a:pt x="705" y="64"/>
                  </a:lnTo>
                  <a:close/>
                  <a:moveTo>
                    <a:pt x="681" y="58"/>
                  </a:moveTo>
                  <a:cubicBezTo>
                    <a:pt x="687" y="59"/>
                    <a:pt x="692" y="60"/>
                    <a:pt x="697" y="62"/>
                  </a:cubicBezTo>
                  <a:cubicBezTo>
                    <a:pt x="698" y="59"/>
                    <a:pt x="698" y="59"/>
                    <a:pt x="698" y="59"/>
                  </a:cubicBezTo>
                  <a:cubicBezTo>
                    <a:pt x="692" y="58"/>
                    <a:pt x="687" y="57"/>
                    <a:pt x="682" y="55"/>
                  </a:cubicBezTo>
                  <a:cubicBezTo>
                    <a:pt x="681" y="58"/>
                    <a:pt x="681" y="58"/>
                    <a:pt x="681" y="58"/>
                  </a:cubicBezTo>
                  <a:close/>
                  <a:moveTo>
                    <a:pt x="658" y="52"/>
                  </a:moveTo>
                  <a:cubicBezTo>
                    <a:pt x="663" y="53"/>
                    <a:pt x="668" y="54"/>
                    <a:pt x="674" y="56"/>
                  </a:cubicBezTo>
                  <a:cubicBezTo>
                    <a:pt x="674" y="53"/>
                    <a:pt x="674" y="53"/>
                    <a:pt x="674" y="53"/>
                  </a:cubicBezTo>
                  <a:cubicBezTo>
                    <a:pt x="669" y="52"/>
                    <a:pt x="664" y="51"/>
                    <a:pt x="659" y="49"/>
                  </a:cubicBezTo>
                  <a:lnTo>
                    <a:pt x="658" y="52"/>
                  </a:lnTo>
                  <a:close/>
                  <a:moveTo>
                    <a:pt x="635" y="46"/>
                  </a:moveTo>
                  <a:cubicBezTo>
                    <a:pt x="639" y="47"/>
                    <a:pt x="639" y="47"/>
                    <a:pt x="639" y="47"/>
                  </a:cubicBezTo>
                  <a:cubicBezTo>
                    <a:pt x="639" y="47"/>
                    <a:pt x="639" y="47"/>
                    <a:pt x="639" y="47"/>
                  </a:cubicBezTo>
                  <a:cubicBezTo>
                    <a:pt x="639" y="47"/>
                    <a:pt x="639" y="47"/>
                    <a:pt x="639" y="47"/>
                  </a:cubicBezTo>
                  <a:cubicBezTo>
                    <a:pt x="643" y="48"/>
                    <a:pt x="647" y="49"/>
                    <a:pt x="650" y="50"/>
                  </a:cubicBezTo>
                  <a:cubicBezTo>
                    <a:pt x="651" y="48"/>
                    <a:pt x="651" y="48"/>
                    <a:pt x="651" y="48"/>
                  </a:cubicBezTo>
                  <a:cubicBezTo>
                    <a:pt x="647" y="47"/>
                    <a:pt x="643" y="46"/>
                    <a:pt x="640" y="45"/>
                  </a:cubicBezTo>
                  <a:cubicBezTo>
                    <a:pt x="639" y="46"/>
                    <a:pt x="639" y="46"/>
                    <a:pt x="639" y="46"/>
                  </a:cubicBezTo>
                  <a:cubicBezTo>
                    <a:pt x="640" y="45"/>
                    <a:pt x="640" y="45"/>
                    <a:pt x="640" y="45"/>
                  </a:cubicBezTo>
                  <a:cubicBezTo>
                    <a:pt x="635" y="44"/>
                    <a:pt x="635" y="44"/>
                    <a:pt x="635" y="44"/>
                  </a:cubicBezTo>
                  <a:cubicBezTo>
                    <a:pt x="635" y="46"/>
                    <a:pt x="635" y="46"/>
                    <a:pt x="635" y="46"/>
                  </a:cubicBezTo>
                  <a:close/>
                  <a:moveTo>
                    <a:pt x="612" y="40"/>
                  </a:moveTo>
                  <a:cubicBezTo>
                    <a:pt x="627" y="44"/>
                    <a:pt x="627" y="44"/>
                    <a:pt x="627" y="44"/>
                  </a:cubicBezTo>
                  <a:cubicBezTo>
                    <a:pt x="628" y="42"/>
                    <a:pt x="628" y="42"/>
                    <a:pt x="628" y="42"/>
                  </a:cubicBezTo>
                  <a:cubicBezTo>
                    <a:pt x="612" y="38"/>
                    <a:pt x="612" y="38"/>
                    <a:pt x="612" y="38"/>
                  </a:cubicBezTo>
                  <a:lnTo>
                    <a:pt x="612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3" name="Freeform 154">
              <a:extLst>
                <a:ext uri="{FF2B5EF4-FFF2-40B4-BE49-F238E27FC236}">
                  <a16:creationId xmlns:a16="http://schemas.microsoft.com/office/drawing/2014/main" id="{432DFABE-AD4B-4BDE-A609-86AE6CDB2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8938" y="3813175"/>
              <a:ext cx="222250" cy="242887"/>
            </a:xfrm>
            <a:custGeom>
              <a:avLst/>
              <a:gdLst>
                <a:gd name="T0" fmla="*/ 147 w 150"/>
                <a:gd name="T1" fmla="*/ 115 h 165"/>
                <a:gd name="T2" fmla="*/ 125 w 150"/>
                <a:gd name="T3" fmla="*/ 55 h 165"/>
                <a:gd name="T4" fmla="*/ 131 w 150"/>
                <a:gd name="T5" fmla="*/ 53 h 165"/>
                <a:gd name="T6" fmla="*/ 135 w 150"/>
                <a:gd name="T7" fmla="*/ 44 h 165"/>
                <a:gd name="T8" fmla="*/ 121 w 150"/>
                <a:gd name="T9" fmla="*/ 7 h 165"/>
                <a:gd name="T10" fmla="*/ 112 w 150"/>
                <a:gd name="T11" fmla="*/ 3 h 165"/>
                <a:gd name="T12" fmla="*/ 105 w 150"/>
                <a:gd name="T13" fmla="*/ 6 h 165"/>
                <a:gd name="T14" fmla="*/ 90 w 150"/>
                <a:gd name="T15" fmla="*/ 2 h 165"/>
                <a:gd name="T16" fmla="*/ 10 w 150"/>
                <a:gd name="T17" fmla="*/ 32 h 165"/>
                <a:gd name="T18" fmla="*/ 2 w 150"/>
                <a:gd name="T19" fmla="*/ 49 h 165"/>
                <a:gd name="T20" fmla="*/ 42 w 150"/>
                <a:gd name="T21" fmla="*/ 155 h 165"/>
                <a:gd name="T22" fmla="*/ 59 w 150"/>
                <a:gd name="T23" fmla="*/ 163 h 165"/>
                <a:gd name="T24" fmla="*/ 140 w 150"/>
                <a:gd name="T25" fmla="*/ 132 h 165"/>
                <a:gd name="T26" fmla="*/ 147 w 150"/>
                <a:gd name="T27" fmla="*/ 11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0" h="165">
                  <a:moveTo>
                    <a:pt x="147" y="115"/>
                  </a:moveTo>
                  <a:cubicBezTo>
                    <a:pt x="125" y="55"/>
                    <a:pt x="125" y="55"/>
                    <a:pt x="125" y="55"/>
                  </a:cubicBezTo>
                  <a:cubicBezTo>
                    <a:pt x="131" y="53"/>
                    <a:pt x="131" y="53"/>
                    <a:pt x="131" y="53"/>
                  </a:cubicBezTo>
                  <a:cubicBezTo>
                    <a:pt x="134" y="52"/>
                    <a:pt x="136" y="48"/>
                    <a:pt x="135" y="44"/>
                  </a:cubicBezTo>
                  <a:cubicBezTo>
                    <a:pt x="121" y="7"/>
                    <a:pt x="121" y="7"/>
                    <a:pt x="121" y="7"/>
                  </a:cubicBezTo>
                  <a:cubicBezTo>
                    <a:pt x="119" y="4"/>
                    <a:pt x="115" y="2"/>
                    <a:pt x="112" y="3"/>
                  </a:cubicBezTo>
                  <a:cubicBezTo>
                    <a:pt x="105" y="6"/>
                    <a:pt x="105" y="6"/>
                    <a:pt x="105" y="6"/>
                  </a:cubicBezTo>
                  <a:cubicBezTo>
                    <a:pt x="102" y="1"/>
                    <a:pt x="96" y="0"/>
                    <a:pt x="90" y="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3" y="34"/>
                    <a:pt x="0" y="42"/>
                    <a:pt x="2" y="49"/>
                  </a:cubicBezTo>
                  <a:cubicBezTo>
                    <a:pt x="42" y="155"/>
                    <a:pt x="42" y="155"/>
                    <a:pt x="42" y="155"/>
                  </a:cubicBezTo>
                  <a:cubicBezTo>
                    <a:pt x="45" y="162"/>
                    <a:pt x="53" y="165"/>
                    <a:pt x="59" y="163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7" y="130"/>
                    <a:pt x="150" y="122"/>
                    <a:pt x="147" y="115"/>
                  </a:cubicBezTo>
                  <a:close/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4" name="Freeform 155">
              <a:extLst>
                <a:ext uri="{FF2B5EF4-FFF2-40B4-BE49-F238E27FC236}">
                  <a16:creationId xmlns:a16="http://schemas.microsoft.com/office/drawing/2014/main" id="{48031B42-76D5-4195-91C3-11219638E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5925" y="3829050"/>
              <a:ext cx="180975" cy="206375"/>
            </a:xfrm>
            <a:custGeom>
              <a:avLst/>
              <a:gdLst>
                <a:gd name="T0" fmla="*/ 74 w 114"/>
                <a:gd name="T1" fmla="*/ 0 h 130"/>
                <a:gd name="T2" fmla="*/ 0 w 114"/>
                <a:gd name="T3" fmla="*/ 27 h 130"/>
                <a:gd name="T4" fmla="*/ 39 w 114"/>
                <a:gd name="T5" fmla="*/ 130 h 130"/>
                <a:gd name="T6" fmla="*/ 114 w 114"/>
                <a:gd name="T7" fmla="*/ 102 h 130"/>
                <a:gd name="T8" fmla="*/ 74 w 114"/>
                <a:gd name="T9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30">
                  <a:moveTo>
                    <a:pt x="74" y="0"/>
                  </a:moveTo>
                  <a:lnTo>
                    <a:pt x="0" y="27"/>
                  </a:lnTo>
                  <a:lnTo>
                    <a:pt x="39" y="130"/>
                  </a:lnTo>
                  <a:lnTo>
                    <a:pt x="114" y="1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5" name="Freeform 156">
              <a:extLst>
                <a:ext uri="{FF2B5EF4-FFF2-40B4-BE49-F238E27FC236}">
                  <a16:creationId xmlns:a16="http://schemas.microsoft.com/office/drawing/2014/main" id="{F0BEF857-332F-429E-A94E-BE9B8A4B4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8938" y="3848100"/>
              <a:ext cx="211137" cy="209550"/>
            </a:xfrm>
            <a:custGeom>
              <a:avLst/>
              <a:gdLst>
                <a:gd name="T0" fmla="*/ 60 w 143"/>
                <a:gd name="T1" fmla="*/ 142 h 143"/>
                <a:gd name="T2" fmla="*/ 42 w 143"/>
                <a:gd name="T3" fmla="*/ 131 h 143"/>
                <a:gd name="T4" fmla="*/ 2 w 143"/>
                <a:gd name="T5" fmla="*/ 25 h 143"/>
                <a:gd name="T6" fmla="*/ 11 w 143"/>
                <a:gd name="T7" fmla="*/ 11 h 143"/>
                <a:gd name="T8" fmla="*/ 83 w 143"/>
                <a:gd name="T9" fmla="*/ 1 h 143"/>
                <a:gd name="T10" fmla="*/ 101 w 143"/>
                <a:gd name="T11" fmla="*/ 11 h 143"/>
                <a:gd name="T12" fmla="*/ 141 w 143"/>
                <a:gd name="T13" fmla="*/ 117 h 143"/>
                <a:gd name="T14" fmla="*/ 132 w 143"/>
                <a:gd name="T15" fmla="*/ 132 h 143"/>
                <a:gd name="T16" fmla="*/ 60 w 143"/>
                <a:gd name="T17" fmla="*/ 14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143">
                  <a:moveTo>
                    <a:pt x="60" y="142"/>
                  </a:moveTo>
                  <a:cubicBezTo>
                    <a:pt x="53" y="143"/>
                    <a:pt x="45" y="138"/>
                    <a:pt x="42" y="131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0" y="18"/>
                    <a:pt x="3" y="12"/>
                    <a:pt x="11" y="11"/>
                  </a:cubicBezTo>
                  <a:cubicBezTo>
                    <a:pt x="83" y="1"/>
                    <a:pt x="83" y="1"/>
                    <a:pt x="83" y="1"/>
                  </a:cubicBezTo>
                  <a:cubicBezTo>
                    <a:pt x="90" y="0"/>
                    <a:pt x="98" y="5"/>
                    <a:pt x="101" y="11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3" y="124"/>
                    <a:pt x="139" y="131"/>
                    <a:pt x="132" y="132"/>
                  </a:cubicBezTo>
                  <a:lnTo>
                    <a:pt x="60" y="142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6" name="Freeform 157">
              <a:extLst>
                <a:ext uri="{FF2B5EF4-FFF2-40B4-BE49-F238E27FC236}">
                  <a16:creationId xmlns:a16="http://schemas.microsoft.com/office/drawing/2014/main" id="{0849EAE4-54DE-41E8-B0DC-6C2C8F682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2713" y="4192588"/>
              <a:ext cx="271462" cy="192087"/>
            </a:xfrm>
            <a:custGeom>
              <a:avLst/>
              <a:gdLst>
                <a:gd name="T0" fmla="*/ 164 w 184"/>
                <a:gd name="T1" fmla="*/ 126 h 131"/>
                <a:gd name="T2" fmla="*/ 157 w 184"/>
                <a:gd name="T3" fmla="*/ 130 h 131"/>
                <a:gd name="T4" fmla="*/ 5 w 184"/>
                <a:gd name="T5" fmla="*/ 94 h 131"/>
                <a:gd name="T6" fmla="*/ 1 w 184"/>
                <a:gd name="T7" fmla="*/ 87 h 131"/>
                <a:gd name="T8" fmla="*/ 20 w 184"/>
                <a:gd name="T9" fmla="*/ 5 h 131"/>
                <a:gd name="T10" fmla="*/ 28 w 184"/>
                <a:gd name="T11" fmla="*/ 0 h 131"/>
                <a:gd name="T12" fmla="*/ 179 w 184"/>
                <a:gd name="T13" fmla="*/ 37 h 131"/>
                <a:gd name="T14" fmla="*/ 184 w 184"/>
                <a:gd name="T15" fmla="*/ 44 h 131"/>
                <a:gd name="T16" fmla="*/ 164 w 184"/>
                <a:gd name="T17" fmla="*/ 12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131">
                  <a:moveTo>
                    <a:pt x="164" y="126"/>
                  </a:moveTo>
                  <a:cubicBezTo>
                    <a:pt x="163" y="129"/>
                    <a:pt x="160" y="131"/>
                    <a:pt x="157" y="130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2" y="93"/>
                    <a:pt x="0" y="90"/>
                    <a:pt x="1" y="87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2"/>
                    <a:pt x="24" y="0"/>
                    <a:pt x="28" y="0"/>
                  </a:cubicBezTo>
                  <a:cubicBezTo>
                    <a:pt x="179" y="37"/>
                    <a:pt x="179" y="37"/>
                    <a:pt x="179" y="37"/>
                  </a:cubicBezTo>
                  <a:cubicBezTo>
                    <a:pt x="182" y="38"/>
                    <a:pt x="184" y="41"/>
                    <a:pt x="184" y="44"/>
                  </a:cubicBezTo>
                  <a:cubicBezTo>
                    <a:pt x="164" y="126"/>
                    <a:pt x="164" y="126"/>
                    <a:pt x="164" y="126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7" name="Freeform 158">
              <a:extLst>
                <a:ext uri="{FF2B5EF4-FFF2-40B4-BE49-F238E27FC236}">
                  <a16:creationId xmlns:a16="http://schemas.microsoft.com/office/drawing/2014/main" id="{5D17EC14-C5FD-457E-800C-E0DD70EA6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138" y="4230688"/>
              <a:ext cx="131762" cy="130175"/>
            </a:xfrm>
            <a:custGeom>
              <a:avLst/>
              <a:gdLst>
                <a:gd name="T0" fmla="*/ 6 w 89"/>
                <a:gd name="T1" fmla="*/ 34 h 89"/>
                <a:gd name="T2" fmla="*/ 55 w 89"/>
                <a:gd name="T3" fmla="*/ 5 h 89"/>
                <a:gd name="T4" fmla="*/ 84 w 89"/>
                <a:gd name="T5" fmla="*/ 54 h 89"/>
                <a:gd name="T6" fmla="*/ 35 w 89"/>
                <a:gd name="T7" fmla="*/ 83 h 89"/>
                <a:gd name="T8" fmla="*/ 6 w 89"/>
                <a:gd name="T9" fmla="*/ 3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89">
                  <a:moveTo>
                    <a:pt x="6" y="34"/>
                  </a:moveTo>
                  <a:cubicBezTo>
                    <a:pt x="11" y="13"/>
                    <a:pt x="33" y="0"/>
                    <a:pt x="55" y="5"/>
                  </a:cubicBezTo>
                  <a:cubicBezTo>
                    <a:pt x="76" y="11"/>
                    <a:pt x="89" y="33"/>
                    <a:pt x="84" y="54"/>
                  </a:cubicBezTo>
                  <a:cubicBezTo>
                    <a:pt x="78" y="76"/>
                    <a:pt x="56" y="89"/>
                    <a:pt x="35" y="83"/>
                  </a:cubicBezTo>
                  <a:cubicBezTo>
                    <a:pt x="13" y="78"/>
                    <a:pt x="0" y="56"/>
                    <a:pt x="6" y="3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8" name="Freeform 159">
              <a:extLst>
                <a:ext uri="{FF2B5EF4-FFF2-40B4-BE49-F238E27FC236}">
                  <a16:creationId xmlns:a16="http://schemas.microsoft.com/office/drawing/2014/main" id="{840F01F5-ACF3-4432-8050-EBA8BE0C258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9075" y="4235450"/>
              <a:ext cx="115887" cy="119062"/>
            </a:xfrm>
            <a:custGeom>
              <a:avLst/>
              <a:gdLst>
                <a:gd name="T0" fmla="*/ 5 w 79"/>
                <a:gd name="T1" fmla="*/ 31 h 80"/>
                <a:gd name="T2" fmla="*/ 49 w 79"/>
                <a:gd name="T3" fmla="*/ 5 h 80"/>
                <a:gd name="T4" fmla="*/ 74 w 79"/>
                <a:gd name="T5" fmla="*/ 49 h 80"/>
                <a:gd name="T6" fmla="*/ 31 w 79"/>
                <a:gd name="T7" fmla="*/ 75 h 80"/>
                <a:gd name="T8" fmla="*/ 5 w 79"/>
                <a:gd name="T9" fmla="*/ 3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80">
                  <a:moveTo>
                    <a:pt x="5" y="31"/>
                  </a:moveTo>
                  <a:cubicBezTo>
                    <a:pt x="10" y="12"/>
                    <a:pt x="29" y="0"/>
                    <a:pt x="49" y="5"/>
                  </a:cubicBezTo>
                  <a:cubicBezTo>
                    <a:pt x="68" y="10"/>
                    <a:pt x="79" y="30"/>
                    <a:pt x="74" y="49"/>
                  </a:cubicBezTo>
                  <a:cubicBezTo>
                    <a:pt x="70" y="68"/>
                    <a:pt x="50" y="80"/>
                    <a:pt x="31" y="75"/>
                  </a:cubicBezTo>
                  <a:cubicBezTo>
                    <a:pt x="12" y="70"/>
                    <a:pt x="0" y="50"/>
                    <a:pt x="5" y="31"/>
                  </a:cubicBezTo>
                </a:path>
              </a:pathLst>
            </a:custGeom>
            <a:solidFill>
              <a:srgbClr val="D0D0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9" name="Freeform 160">
              <a:extLst>
                <a:ext uri="{FF2B5EF4-FFF2-40B4-BE49-F238E27FC236}">
                  <a16:creationId xmlns:a16="http://schemas.microsoft.com/office/drawing/2014/main" id="{45B32606-D2E2-4FF0-9C96-4521A5F76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7800" y="4187825"/>
              <a:ext cx="39687" cy="19050"/>
            </a:xfrm>
            <a:custGeom>
              <a:avLst/>
              <a:gdLst>
                <a:gd name="T0" fmla="*/ 23 w 25"/>
                <a:gd name="T1" fmla="*/ 12 h 12"/>
                <a:gd name="T2" fmla="*/ 0 w 25"/>
                <a:gd name="T3" fmla="*/ 6 h 12"/>
                <a:gd name="T4" fmla="*/ 1 w 25"/>
                <a:gd name="T5" fmla="*/ 0 h 12"/>
                <a:gd name="T6" fmla="*/ 25 w 25"/>
                <a:gd name="T7" fmla="*/ 5 h 12"/>
                <a:gd name="T8" fmla="*/ 23 w 2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2">
                  <a:moveTo>
                    <a:pt x="23" y="12"/>
                  </a:moveTo>
                  <a:lnTo>
                    <a:pt x="0" y="6"/>
                  </a:lnTo>
                  <a:lnTo>
                    <a:pt x="1" y="0"/>
                  </a:lnTo>
                  <a:lnTo>
                    <a:pt x="25" y="5"/>
                  </a:lnTo>
                  <a:lnTo>
                    <a:pt x="23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0" name="Freeform 161">
              <a:extLst>
                <a:ext uri="{FF2B5EF4-FFF2-40B4-BE49-F238E27FC236}">
                  <a16:creationId xmlns:a16="http://schemas.microsoft.com/office/drawing/2014/main" id="{42488DA3-4BB8-490B-B83C-A630ADB2C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7800" y="4187825"/>
              <a:ext cx="39687" cy="19050"/>
            </a:xfrm>
            <a:custGeom>
              <a:avLst/>
              <a:gdLst>
                <a:gd name="T0" fmla="*/ 23 w 25"/>
                <a:gd name="T1" fmla="*/ 12 h 12"/>
                <a:gd name="T2" fmla="*/ 0 w 25"/>
                <a:gd name="T3" fmla="*/ 6 h 12"/>
                <a:gd name="T4" fmla="*/ 1 w 25"/>
                <a:gd name="T5" fmla="*/ 0 h 12"/>
                <a:gd name="T6" fmla="*/ 25 w 25"/>
                <a:gd name="T7" fmla="*/ 5 h 12"/>
                <a:gd name="T8" fmla="*/ 23 w 2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2">
                  <a:moveTo>
                    <a:pt x="23" y="12"/>
                  </a:moveTo>
                  <a:lnTo>
                    <a:pt x="0" y="6"/>
                  </a:lnTo>
                  <a:lnTo>
                    <a:pt x="1" y="0"/>
                  </a:lnTo>
                  <a:lnTo>
                    <a:pt x="25" y="5"/>
                  </a:lnTo>
                  <a:lnTo>
                    <a:pt x="23" y="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1" name="Freeform 162">
              <a:extLst>
                <a:ext uri="{FF2B5EF4-FFF2-40B4-BE49-F238E27FC236}">
                  <a16:creationId xmlns:a16="http://schemas.microsoft.com/office/drawing/2014/main" id="{8755437B-6627-4AF2-B147-CA06D2778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4217988"/>
              <a:ext cx="42862" cy="31750"/>
            </a:xfrm>
            <a:custGeom>
              <a:avLst/>
              <a:gdLst>
                <a:gd name="T0" fmla="*/ 23 w 27"/>
                <a:gd name="T1" fmla="*/ 20 h 20"/>
                <a:gd name="T2" fmla="*/ 0 w 27"/>
                <a:gd name="T3" fmla="*/ 13 h 20"/>
                <a:gd name="T4" fmla="*/ 3 w 27"/>
                <a:gd name="T5" fmla="*/ 0 h 20"/>
                <a:gd name="T6" fmla="*/ 27 w 27"/>
                <a:gd name="T7" fmla="*/ 6 h 20"/>
                <a:gd name="T8" fmla="*/ 23 w 27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23" y="20"/>
                  </a:moveTo>
                  <a:lnTo>
                    <a:pt x="0" y="13"/>
                  </a:lnTo>
                  <a:lnTo>
                    <a:pt x="3" y="0"/>
                  </a:lnTo>
                  <a:lnTo>
                    <a:pt x="27" y="6"/>
                  </a:lnTo>
                  <a:lnTo>
                    <a:pt x="23" y="20"/>
                  </a:lnTo>
                  <a:close/>
                </a:path>
              </a:pathLst>
            </a:custGeom>
            <a:solidFill>
              <a:srgbClr val="6C1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2" name="Freeform 163">
              <a:extLst>
                <a:ext uri="{FF2B5EF4-FFF2-40B4-BE49-F238E27FC236}">
                  <a16:creationId xmlns:a16="http://schemas.microsoft.com/office/drawing/2014/main" id="{26914581-DD5A-4953-882E-0DEF059CE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4217988"/>
              <a:ext cx="42862" cy="31750"/>
            </a:xfrm>
            <a:custGeom>
              <a:avLst/>
              <a:gdLst>
                <a:gd name="T0" fmla="*/ 23 w 27"/>
                <a:gd name="T1" fmla="*/ 20 h 20"/>
                <a:gd name="T2" fmla="*/ 0 w 27"/>
                <a:gd name="T3" fmla="*/ 13 h 20"/>
                <a:gd name="T4" fmla="*/ 3 w 27"/>
                <a:gd name="T5" fmla="*/ 0 h 20"/>
                <a:gd name="T6" fmla="*/ 27 w 27"/>
                <a:gd name="T7" fmla="*/ 6 h 20"/>
                <a:gd name="T8" fmla="*/ 23 w 27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23" y="20"/>
                  </a:moveTo>
                  <a:lnTo>
                    <a:pt x="0" y="13"/>
                  </a:lnTo>
                  <a:lnTo>
                    <a:pt x="3" y="0"/>
                  </a:lnTo>
                  <a:lnTo>
                    <a:pt x="27" y="6"/>
                  </a:lnTo>
                  <a:lnTo>
                    <a:pt x="23" y="2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3" name="Freeform 164">
              <a:extLst>
                <a:ext uri="{FF2B5EF4-FFF2-40B4-BE49-F238E27FC236}">
                  <a16:creationId xmlns:a16="http://schemas.microsoft.com/office/drawing/2014/main" id="{CF366768-A22E-4A1F-83B6-909247D0F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6538" y="4256088"/>
              <a:ext cx="80962" cy="79375"/>
            </a:xfrm>
            <a:custGeom>
              <a:avLst/>
              <a:gdLst>
                <a:gd name="T0" fmla="*/ 4 w 55"/>
                <a:gd name="T1" fmla="*/ 21 h 54"/>
                <a:gd name="T2" fmla="*/ 34 w 55"/>
                <a:gd name="T3" fmla="*/ 3 h 54"/>
                <a:gd name="T4" fmla="*/ 52 w 55"/>
                <a:gd name="T5" fmla="*/ 33 h 54"/>
                <a:gd name="T6" fmla="*/ 22 w 55"/>
                <a:gd name="T7" fmla="*/ 51 h 54"/>
                <a:gd name="T8" fmla="*/ 4 w 55"/>
                <a:gd name="T9" fmla="*/ 2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4">
                  <a:moveTo>
                    <a:pt x="4" y="21"/>
                  </a:moveTo>
                  <a:cubicBezTo>
                    <a:pt x="7" y="8"/>
                    <a:pt x="21" y="0"/>
                    <a:pt x="34" y="3"/>
                  </a:cubicBezTo>
                  <a:cubicBezTo>
                    <a:pt x="47" y="6"/>
                    <a:pt x="55" y="20"/>
                    <a:pt x="52" y="33"/>
                  </a:cubicBezTo>
                  <a:cubicBezTo>
                    <a:pt x="48" y="46"/>
                    <a:pt x="35" y="54"/>
                    <a:pt x="22" y="51"/>
                  </a:cubicBezTo>
                  <a:cubicBezTo>
                    <a:pt x="8" y="48"/>
                    <a:pt x="0" y="34"/>
                    <a:pt x="4" y="21"/>
                  </a:cubicBezTo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4" name="Freeform 165">
              <a:extLst>
                <a:ext uri="{FF2B5EF4-FFF2-40B4-BE49-F238E27FC236}">
                  <a16:creationId xmlns:a16="http://schemas.microsoft.com/office/drawing/2014/main" id="{CA87B6EB-1D0C-475B-8A08-87F1379E4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0513" y="4275138"/>
              <a:ext cx="14287" cy="12700"/>
            </a:xfrm>
            <a:custGeom>
              <a:avLst/>
              <a:gdLst>
                <a:gd name="T0" fmla="*/ 0 w 9"/>
                <a:gd name="T1" fmla="*/ 4 h 9"/>
                <a:gd name="T2" fmla="*/ 6 w 9"/>
                <a:gd name="T3" fmla="*/ 0 h 9"/>
                <a:gd name="T4" fmla="*/ 9 w 9"/>
                <a:gd name="T5" fmla="*/ 6 h 9"/>
                <a:gd name="T6" fmla="*/ 3 w 9"/>
                <a:gd name="T7" fmla="*/ 9 h 9"/>
                <a:gd name="T8" fmla="*/ 0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4"/>
                  </a:moveTo>
                  <a:cubicBezTo>
                    <a:pt x="1" y="1"/>
                    <a:pt x="3" y="0"/>
                    <a:pt x="6" y="0"/>
                  </a:cubicBezTo>
                  <a:cubicBezTo>
                    <a:pt x="8" y="1"/>
                    <a:pt x="9" y="3"/>
                    <a:pt x="9" y="6"/>
                  </a:cubicBezTo>
                  <a:cubicBezTo>
                    <a:pt x="8" y="8"/>
                    <a:pt x="6" y="9"/>
                    <a:pt x="3" y="9"/>
                  </a:cubicBezTo>
                  <a:cubicBezTo>
                    <a:pt x="1" y="8"/>
                    <a:pt x="0" y="6"/>
                    <a:pt x="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5" name="Freeform 166">
              <a:extLst>
                <a:ext uri="{FF2B5EF4-FFF2-40B4-BE49-F238E27FC236}">
                  <a16:creationId xmlns:a16="http://schemas.microsoft.com/office/drawing/2014/main" id="{9ACFCB7B-2112-4DA6-A098-29BAD960AE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8113" y="4192588"/>
              <a:ext cx="12700" cy="22225"/>
            </a:xfrm>
            <a:custGeom>
              <a:avLst/>
              <a:gdLst>
                <a:gd name="T0" fmla="*/ 8 w 8"/>
                <a:gd name="T1" fmla="*/ 0 h 15"/>
                <a:gd name="T2" fmla="*/ 2 w 8"/>
                <a:gd name="T3" fmla="*/ 5 h 15"/>
                <a:gd name="T4" fmla="*/ 0 w 8"/>
                <a:gd name="T5" fmla="*/ 15 h 15"/>
                <a:gd name="T6" fmla="*/ 0 w 8"/>
                <a:gd name="T7" fmla="*/ 15 h 15"/>
                <a:gd name="T8" fmla="*/ 2 w 8"/>
                <a:gd name="T9" fmla="*/ 5 h 15"/>
                <a:gd name="T10" fmla="*/ 8 w 8"/>
                <a:gd name="T11" fmla="*/ 0 h 15"/>
                <a:gd name="T12" fmla="*/ 8 w 8"/>
                <a:gd name="T13" fmla="*/ 0 h 15"/>
                <a:gd name="T14" fmla="*/ 8 w 8"/>
                <a:gd name="T15" fmla="*/ 0 h 15"/>
                <a:gd name="T16" fmla="*/ 8 w 8"/>
                <a:gd name="T17" fmla="*/ 0 h 15"/>
                <a:gd name="T18" fmla="*/ 8 w 8"/>
                <a:gd name="T1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5">
                  <a:moveTo>
                    <a:pt x="8" y="0"/>
                  </a:moveTo>
                  <a:cubicBezTo>
                    <a:pt x="5" y="0"/>
                    <a:pt x="3" y="2"/>
                    <a:pt x="2" y="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2"/>
                    <a:pt x="5" y="0"/>
                    <a:pt x="8" y="0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6" name="Freeform 167">
              <a:extLst>
                <a:ext uri="{FF2B5EF4-FFF2-40B4-BE49-F238E27FC236}">
                  <a16:creationId xmlns:a16="http://schemas.microsoft.com/office/drawing/2014/main" id="{79E560A2-1579-439E-B3B2-1D529126C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4488" y="43830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7" name="Freeform 168">
              <a:extLst>
                <a:ext uri="{FF2B5EF4-FFF2-40B4-BE49-F238E27FC236}">
                  <a16:creationId xmlns:a16="http://schemas.microsoft.com/office/drawing/2014/main" id="{B93B0BEE-6456-4236-AF8D-E89D33B524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02713" y="4192588"/>
              <a:ext cx="233362" cy="190500"/>
            </a:xfrm>
            <a:custGeom>
              <a:avLst/>
              <a:gdLst>
                <a:gd name="T0" fmla="*/ 62 w 158"/>
                <a:gd name="T1" fmla="*/ 39 h 130"/>
                <a:gd name="T2" fmla="*/ 37 w 158"/>
                <a:gd name="T3" fmla="*/ 32 h 130"/>
                <a:gd name="T4" fmla="*/ 40 w 158"/>
                <a:gd name="T5" fmla="*/ 18 h 130"/>
                <a:gd name="T6" fmla="*/ 66 w 158"/>
                <a:gd name="T7" fmla="*/ 24 h 130"/>
                <a:gd name="T8" fmla="*/ 62 w 158"/>
                <a:gd name="T9" fmla="*/ 39 h 130"/>
                <a:gd name="T10" fmla="*/ 26 w 158"/>
                <a:gd name="T11" fmla="*/ 0 h 130"/>
                <a:gd name="T12" fmla="*/ 26 w 158"/>
                <a:gd name="T13" fmla="*/ 0 h 130"/>
                <a:gd name="T14" fmla="*/ 20 w 158"/>
                <a:gd name="T15" fmla="*/ 5 h 130"/>
                <a:gd name="T16" fmla="*/ 18 w 158"/>
                <a:gd name="T17" fmla="*/ 15 h 130"/>
                <a:gd name="T18" fmla="*/ 17 w 158"/>
                <a:gd name="T19" fmla="*/ 17 h 130"/>
                <a:gd name="T20" fmla="*/ 1 w 158"/>
                <a:gd name="T21" fmla="*/ 87 h 130"/>
                <a:gd name="T22" fmla="*/ 0 w 158"/>
                <a:gd name="T23" fmla="*/ 88 h 130"/>
                <a:gd name="T24" fmla="*/ 5 w 158"/>
                <a:gd name="T25" fmla="*/ 94 h 130"/>
                <a:gd name="T26" fmla="*/ 157 w 158"/>
                <a:gd name="T27" fmla="*/ 130 h 130"/>
                <a:gd name="T28" fmla="*/ 157 w 158"/>
                <a:gd name="T29" fmla="*/ 130 h 130"/>
                <a:gd name="T30" fmla="*/ 157 w 158"/>
                <a:gd name="T31" fmla="*/ 130 h 130"/>
                <a:gd name="T32" fmla="*/ 158 w 158"/>
                <a:gd name="T33" fmla="*/ 130 h 130"/>
                <a:gd name="T34" fmla="*/ 158 w 158"/>
                <a:gd name="T35" fmla="*/ 130 h 130"/>
                <a:gd name="T36" fmla="*/ 136 w 158"/>
                <a:gd name="T37" fmla="*/ 102 h 130"/>
                <a:gd name="T38" fmla="*/ 112 w 158"/>
                <a:gd name="T39" fmla="*/ 110 h 130"/>
                <a:gd name="T40" fmla="*/ 102 w 158"/>
                <a:gd name="T41" fmla="*/ 109 h 130"/>
                <a:gd name="T42" fmla="*/ 73 w 158"/>
                <a:gd name="T43" fmla="*/ 60 h 130"/>
                <a:gd name="T44" fmla="*/ 88 w 158"/>
                <a:gd name="T45" fmla="*/ 38 h 130"/>
                <a:gd name="T46" fmla="*/ 66 w 158"/>
                <a:gd name="T47" fmla="*/ 10 h 130"/>
                <a:gd name="T48" fmla="*/ 28 w 158"/>
                <a:gd name="T49" fmla="*/ 0 h 130"/>
                <a:gd name="T50" fmla="*/ 28 w 158"/>
                <a:gd name="T51" fmla="*/ 0 h 130"/>
                <a:gd name="T52" fmla="*/ 26 w 158"/>
                <a:gd name="T53" fmla="*/ 0 h 130"/>
                <a:gd name="T54" fmla="*/ 26 w 158"/>
                <a:gd name="T5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8" h="130">
                  <a:moveTo>
                    <a:pt x="62" y="39"/>
                  </a:moveTo>
                  <a:cubicBezTo>
                    <a:pt x="37" y="32"/>
                    <a:pt x="37" y="32"/>
                    <a:pt x="37" y="32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2" y="39"/>
                    <a:pt x="62" y="39"/>
                    <a:pt x="62" y="39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1" y="2"/>
                    <a:pt x="20" y="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0" y="88"/>
                    <a:pt x="0" y="88"/>
                  </a:cubicBezTo>
                  <a:cubicBezTo>
                    <a:pt x="0" y="91"/>
                    <a:pt x="2" y="93"/>
                    <a:pt x="5" y="94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8" y="130"/>
                    <a:pt x="158" y="130"/>
                  </a:cubicBezTo>
                  <a:cubicBezTo>
                    <a:pt x="158" y="130"/>
                    <a:pt x="158" y="130"/>
                    <a:pt x="158" y="130"/>
                  </a:cubicBezTo>
                  <a:cubicBezTo>
                    <a:pt x="136" y="102"/>
                    <a:pt x="136" y="102"/>
                    <a:pt x="136" y="102"/>
                  </a:cubicBezTo>
                  <a:cubicBezTo>
                    <a:pt x="129" y="107"/>
                    <a:pt x="121" y="110"/>
                    <a:pt x="112" y="110"/>
                  </a:cubicBezTo>
                  <a:cubicBezTo>
                    <a:pt x="108" y="110"/>
                    <a:pt x="105" y="110"/>
                    <a:pt x="102" y="109"/>
                  </a:cubicBezTo>
                  <a:cubicBezTo>
                    <a:pt x="80" y="104"/>
                    <a:pt x="67" y="82"/>
                    <a:pt x="73" y="60"/>
                  </a:cubicBezTo>
                  <a:cubicBezTo>
                    <a:pt x="75" y="51"/>
                    <a:pt x="80" y="43"/>
                    <a:pt x="88" y="38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7" y="0"/>
                    <a:pt x="27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8" name="Freeform 169">
              <a:extLst>
                <a:ext uri="{FF2B5EF4-FFF2-40B4-BE49-F238E27FC236}">
                  <a16:creationId xmlns:a16="http://schemas.microsoft.com/office/drawing/2014/main" id="{54D6FE4E-AFA6-4125-9BF2-A2C41F9E4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138" y="4248150"/>
              <a:ext cx="101600" cy="106362"/>
            </a:xfrm>
            <a:custGeom>
              <a:avLst/>
              <a:gdLst>
                <a:gd name="T0" fmla="*/ 21 w 69"/>
                <a:gd name="T1" fmla="*/ 0 h 72"/>
                <a:gd name="T2" fmla="*/ 6 w 69"/>
                <a:gd name="T3" fmla="*/ 22 h 72"/>
                <a:gd name="T4" fmla="*/ 35 w 69"/>
                <a:gd name="T5" fmla="*/ 71 h 72"/>
                <a:gd name="T6" fmla="*/ 45 w 69"/>
                <a:gd name="T7" fmla="*/ 72 h 72"/>
                <a:gd name="T8" fmla="*/ 69 w 69"/>
                <a:gd name="T9" fmla="*/ 64 h 72"/>
                <a:gd name="T10" fmla="*/ 67 w 69"/>
                <a:gd name="T11" fmla="*/ 60 h 72"/>
                <a:gd name="T12" fmla="*/ 45 w 69"/>
                <a:gd name="T13" fmla="*/ 68 h 72"/>
                <a:gd name="T14" fmla="*/ 36 w 69"/>
                <a:gd name="T15" fmla="*/ 67 h 72"/>
                <a:gd name="T16" fmla="*/ 10 w 69"/>
                <a:gd name="T17" fmla="*/ 23 h 72"/>
                <a:gd name="T18" fmla="*/ 23 w 69"/>
                <a:gd name="T19" fmla="*/ 3 h 72"/>
                <a:gd name="T20" fmla="*/ 21 w 69"/>
                <a:gd name="T21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72">
                  <a:moveTo>
                    <a:pt x="21" y="0"/>
                  </a:moveTo>
                  <a:cubicBezTo>
                    <a:pt x="13" y="5"/>
                    <a:pt x="8" y="13"/>
                    <a:pt x="6" y="22"/>
                  </a:cubicBezTo>
                  <a:cubicBezTo>
                    <a:pt x="0" y="44"/>
                    <a:pt x="13" y="66"/>
                    <a:pt x="35" y="71"/>
                  </a:cubicBezTo>
                  <a:cubicBezTo>
                    <a:pt x="38" y="72"/>
                    <a:pt x="41" y="72"/>
                    <a:pt x="45" y="72"/>
                  </a:cubicBezTo>
                  <a:cubicBezTo>
                    <a:pt x="54" y="72"/>
                    <a:pt x="62" y="69"/>
                    <a:pt x="69" y="64"/>
                  </a:cubicBezTo>
                  <a:cubicBezTo>
                    <a:pt x="67" y="60"/>
                    <a:pt x="67" y="60"/>
                    <a:pt x="67" y="60"/>
                  </a:cubicBezTo>
                  <a:cubicBezTo>
                    <a:pt x="61" y="65"/>
                    <a:pt x="53" y="68"/>
                    <a:pt x="45" y="68"/>
                  </a:cubicBezTo>
                  <a:cubicBezTo>
                    <a:pt x="42" y="68"/>
                    <a:pt x="39" y="68"/>
                    <a:pt x="36" y="67"/>
                  </a:cubicBezTo>
                  <a:cubicBezTo>
                    <a:pt x="17" y="62"/>
                    <a:pt x="5" y="42"/>
                    <a:pt x="10" y="23"/>
                  </a:cubicBezTo>
                  <a:cubicBezTo>
                    <a:pt x="12" y="15"/>
                    <a:pt x="17" y="8"/>
                    <a:pt x="23" y="3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9" name="Freeform 170">
              <a:extLst>
                <a:ext uri="{FF2B5EF4-FFF2-40B4-BE49-F238E27FC236}">
                  <a16:creationId xmlns:a16="http://schemas.microsoft.com/office/drawing/2014/main" id="{C2531F91-1134-4C0E-9B5B-0F8892D31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9075" y="4252913"/>
              <a:ext cx="92075" cy="95250"/>
            </a:xfrm>
            <a:custGeom>
              <a:avLst/>
              <a:gdLst>
                <a:gd name="T0" fmla="*/ 18 w 62"/>
                <a:gd name="T1" fmla="*/ 0 h 65"/>
                <a:gd name="T2" fmla="*/ 5 w 62"/>
                <a:gd name="T3" fmla="*/ 20 h 65"/>
                <a:gd name="T4" fmla="*/ 31 w 62"/>
                <a:gd name="T5" fmla="*/ 64 h 65"/>
                <a:gd name="T6" fmla="*/ 40 w 62"/>
                <a:gd name="T7" fmla="*/ 65 h 65"/>
                <a:gd name="T8" fmla="*/ 62 w 62"/>
                <a:gd name="T9" fmla="*/ 57 h 65"/>
                <a:gd name="T10" fmla="*/ 55 w 62"/>
                <a:gd name="T11" fmla="*/ 49 h 65"/>
                <a:gd name="T12" fmla="*/ 40 w 62"/>
                <a:gd name="T13" fmla="*/ 54 h 65"/>
                <a:gd name="T14" fmla="*/ 34 w 62"/>
                <a:gd name="T15" fmla="*/ 53 h 65"/>
                <a:gd name="T16" fmla="*/ 16 w 62"/>
                <a:gd name="T17" fmla="*/ 23 h 65"/>
                <a:gd name="T18" fmla="*/ 25 w 62"/>
                <a:gd name="T19" fmla="*/ 9 h 65"/>
                <a:gd name="T20" fmla="*/ 18 w 62"/>
                <a:gd name="T2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65">
                  <a:moveTo>
                    <a:pt x="18" y="0"/>
                  </a:moveTo>
                  <a:cubicBezTo>
                    <a:pt x="12" y="5"/>
                    <a:pt x="7" y="12"/>
                    <a:pt x="5" y="20"/>
                  </a:cubicBezTo>
                  <a:cubicBezTo>
                    <a:pt x="0" y="39"/>
                    <a:pt x="12" y="59"/>
                    <a:pt x="31" y="64"/>
                  </a:cubicBezTo>
                  <a:cubicBezTo>
                    <a:pt x="34" y="65"/>
                    <a:pt x="37" y="65"/>
                    <a:pt x="40" y="65"/>
                  </a:cubicBezTo>
                  <a:cubicBezTo>
                    <a:pt x="48" y="65"/>
                    <a:pt x="56" y="62"/>
                    <a:pt x="62" y="57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1" y="52"/>
                    <a:pt x="45" y="54"/>
                    <a:pt x="40" y="54"/>
                  </a:cubicBezTo>
                  <a:cubicBezTo>
                    <a:pt x="38" y="54"/>
                    <a:pt x="36" y="54"/>
                    <a:pt x="34" y="53"/>
                  </a:cubicBezTo>
                  <a:cubicBezTo>
                    <a:pt x="20" y="50"/>
                    <a:pt x="12" y="36"/>
                    <a:pt x="16" y="23"/>
                  </a:cubicBezTo>
                  <a:cubicBezTo>
                    <a:pt x="17" y="17"/>
                    <a:pt x="21" y="12"/>
                    <a:pt x="25" y="9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0" name="Freeform 171">
              <a:extLst>
                <a:ext uri="{FF2B5EF4-FFF2-40B4-BE49-F238E27FC236}">
                  <a16:creationId xmlns:a16="http://schemas.microsoft.com/office/drawing/2014/main" id="{3118DAF7-4B2E-405E-9379-B3FCB4C63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4217988"/>
              <a:ext cx="42862" cy="31750"/>
            </a:xfrm>
            <a:custGeom>
              <a:avLst/>
              <a:gdLst>
                <a:gd name="T0" fmla="*/ 3 w 27"/>
                <a:gd name="T1" fmla="*/ 0 h 20"/>
                <a:gd name="T2" fmla="*/ 0 w 27"/>
                <a:gd name="T3" fmla="*/ 13 h 20"/>
                <a:gd name="T4" fmla="*/ 23 w 27"/>
                <a:gd name="T5" fmla="*/ 20 h 20"/>
                <a:gd name="T6" fmla="*/ 27 w 27"/>
                <a:gd name="T7" fmla="*/ 6 h 20"/>
                <a:gd name="T8" fmla="*/ 3 w 27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3" y="0"/>
                  </a:moveTo>
                  <a:lnTo>
                    <a:pt x="0" y="13"/>
                  </a:lnTo>
                  <a:lnTo>
                    <a:pt x="23" y="20"/>
                  </a:lnTo>
                  <a:lnTo>
                    <a:pt x="27" y="6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610E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1" name="Freeform 172">
              <a:extLst>
                <a:ext uri="{FF2B5EF4-FFF2-40B4-BE49-F238E27FC236}">
                  <a16:creationId xmlns:a16="http://schemas.microsoft.com/office/drawing/2014/main" id="{F91F76AD-26EB-4CEA-8BB7-DD7CD91FD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4217988"/>
              <a:ext cx="42862" cy="31750"/>
            </a:xfrm>
            <a:custGeom>
              <a:avLst/>
              <a:gdLst>
                <a:gd name="T0" fmla="*/ 3 w 27"/>
                <a:gd name="T1" fmla="*/ 0 h 20"/>
                <a:gd name="T2" fmla="*/ 0 w 27"/>
                <a:gd name="T3" fmla="*/ 13 h 20"/>
                <a:gd name="T4" fmla="*/ 23 w 27"/>
                <a:gd name="T5" fmla="*/ 20 h 20"/>
                <a:gd name="T6" fmla="*/ 27 w 27"/>
                <a:gd name="T7" fmla="*/ 6 h 20"/>
                <a:gd name="T8" fmla="*/ 3 w 27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3" y="0"/>
                  </a:moveTo>
                  <a:lnTo>
                    <a:pt x="0" y="13"/>
                  </a:lnTo>
                  <a:lnTo>
                    <a:pt x="23" y="20"/>
                  </a:lnTo>
                  <a:lnTo>
                    <a:pt x="27" y="6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2" name="Freeform 173">
              <a:extLst>
                <a:ext uri="{FF2B5EF4-FFF2-40B4-BE49-F238E27FC236}">
                  <a16:creationId xmlns:a16="http://schemas.microsoft.com/office/drawing/2014/main" id="{4D0E983E-8C47-4256-8F8F-043D165B5C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6538" y="4265613"/>
              <a:ext cx="63500" cy="66675"/>
            </a:xfrm>
            <a:custGeom>
              <a:avLst/>
              <a:gdLst>
                <a:gd name="T0" fmla="*/ 13 w 43"/>
                <a:gd name="T1" fmla="*/ 0 h 45"/>
                <a:gd name="T2" fmla="*/ 4 w 43"/>
                <a:gd name="T3" fmla="*/ 14 h 45"/>
                <a:gd name="T4" fmla="*/ 22 w 43"/>
                <a:gd name="T5" fmla="*/ 44 h 45"/>
                <a:gd name="T6" fmla="*/ 28 w 43"/>
                <a:gd name="T7" fmla="*/ 45 h 45"/>
                <a:gd name="T8" fmla="*/ 43 w 43"/>
                <a:gd name="T9" fmla="*/ 40 h 45"/>
                <a:gd name="T10" fmla="*/ 13 w 43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5">
                  <a:moveTo>
                    <a:pt x="13" y="0"/>
                  </a:moveTo>
                  <a:cubicBezTo>
                    <a:pt x="9" y="3"/>
                    <a:pt x="5" y="8"/>
                    <a:pt x="4" y="14"/>
                  </a:cubicBezTo>
                  <a:cubicBezTo>
                    <a:pt x="0" y="27"/>
                    <a:pt x="8" y="41"/>
                    <a:pt x="22" y="44"/>
                  </a:cubicBezTo>
                  <a:cubicBezTo>
                    <a:pt x="24" y="45"/>
                    <a:pt x="26" y="45"/>
                    <a:pt x="28" y="45"/>
                  </a:cubicBezTo>
                  <a:cubicBezTo>
                    <a:pt x="33" y="45"/>
                    <a:pt x="39" y="43"/>
                    <a:pt x="43" y="4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A100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3" name="Freeform 174">
              <a:extLst>
                <a:ext uri="{FF2B5EF4-FFF2-40B4-BE49-F238E27FC236}">
                  <a16:creationId xmlns:a16="http://schemas.microsoft.com/office/drawing/2014/main" id="{9FADD3E7-0EAA-4CFC-A5AC-A6D26C694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988" y="3455988"/>
              <a:ext cx="280987" cy="225425"/>
            </a:xfrm>
            <a:custGeom>
              <a:avLst/>
              <a:gdLst>
                <a:gd name="T0" fmla="*/ 188 w 190"/>
                <a:gd name="T1" fmla="*/ 117 h 153"/>
                <a:gd name="T2" fmla="*/ 182 w 190"/>
                <a:gd name="T3" fmla="*/ 44 h 153"/>
                <a:gd name="T4" fmla="*/ 152 w 190"/>
                <a:gd name="T5" fmla="*/ 22 h 153"/>
                <a:gd name="T6" fmla="*/ 124 w 190"/>
                <a:gd name="T7" fmla="*/ 16 h 153"/>
                <a:gd name="T8" fmla="*/ 123 w 190"/>
                <a:gd name="T9" fmla="*/ 16 h 153"/>
                <a:gd name="T10" fmla="*/ 122 w 190"/>
                <a:gd name="T11" fmla="*/ 15 h 153"/>
                <a:gd name="T12" fmla="*/ 94 w 190"/>
                <a:gd name="T13" fmla="*/ 7 h 153"/>
                <a:gd name="T14" fmla="*/ 58 w 190"/>
                <a:gd name="T15" fmla="*/ 10 h 153"/>
                <a:gd name="T16" fmla="*/ 16 w 190"/>
                <a:gd name="T17" fmla="*/ 71 h 153"/>
                <a:gd name="T18" fmla="*/ 22 w 190"/>
                <a:gd name="T19" fmla="*/ 113 h 153"/>
                <a:gd name="T20" fmla="*/ 57 w 190"/>
                <a:gd name="T21" fmla="*/ 88 h 153"/>
                <a:gd name="T22" fmla="*/ 74 w 190"/>
                <a:gd name="T23" fmla="*/ 85 h 153"/>
                <a:gd name="T24" fmla="*/ 101 w 190"/>
                <a:gd name="T25" fmla="*/ 92 h 153"/>
                <a:gd name="T26" fmla="*/ 104 w 190"/>
                <a:gd name="T27" fmla="*/ 93 h 153"/>
                <a:gd name="T28" fmla="*/ 131 w 190"/>
                <a:gd name="T29" fmla="*/ 100 h 153"/>
                <a:gd name="T30" fmla="*/ 143 w 190"/>
                <a:gd name="T31" fmla="*/ 111 h 153"/>
                <a:gd name="T32" fmla="*/ 162 w 190"/>
                <a:gd name="T33" fmla="*/ 151 h 153"/>
                <a:gd name="T34" fmla="*/ 188 w 190"/>
                <a:gd name="T35" fmla="*/ 11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153">
                  <a:moveTo>
                    <a:pt x="188" y="117"/>
                  </a:moveTo>
                  <a:cubicBezTo>
                    <a:pt x="190" y="82"/>
                    <a:pt x="183" y="49"/>
                    <a:pt x="182" y="44"/>
                  </a:cubicBezTo>
                  <a:cubicBezTo>
                    <a:pt x="178" y="38"/>
                    <a:pt x="169" y="24"/>
                    <a:pt x="152" y="22"/>
                  </a:cubicBezTo>
                  <a:cubicBezTo>
                    <a:pt x="149" y="23"/>
                    <a:pt x="146" y="22"/>
                    <a:pt x="124" y="16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23" y="15"/>
                    <a:pt x="122" y="15"/>
                    <a:pt x="122" y="15"/>
                  </a:cubicBezTo>
                  <a:cubicBezTo>
                    <a:pt x="100" y="9"/>
                    <a:pt x="97" y="9"/>
                    <a:pt x="94" y="7"/>
                  </a:cubicBezTo>
                  <a:cubicBezTo>
                    <a:pt x="79" y="0"/>
                    <a:pt x="64" y="7"/>
                    <a:pt x="58" y="10"/>
                  </a:cubicBezTo>
                  <a:cubicBezTo>
                    <a:pt x="54" y="14"/>
                    <a:pt x="31" y="39"/>
                    <a:pt x="16" y="71"/>
                  </a:cubicBezTo>
                  <a:cubicBezTo>
                    <a:pt x="0" y="103"/>
                    <a:pt x="22" y="113"/>
                    <a:pt x="22" y="113"/>
                  </a:cubicBezTo>
                  <a:cubicBezTo>
                    <a:pt x="33" y="116"/>
                    <a:pt x="51" y="95"/>
                    <a:pt x="57" y="88"/>
                  </a:cubicBezTo>
                  <a:cubicBezTo>
                    <a:pt x="64" y="82"/>
                    <a:pt x="74" y="85"/>
                    <a:pt x="74" y="85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1" y="100"/>
                    <a:pt x="141" y="102"/>
                    <a:pt x="143" y="111"/>
                  </a:cubicBezTo>
                  <a:cubicBezTo>
                    <a:pt x="146" y="121"/>
                    <a:pt x="150" y="148"/>
                    <a:pt x="162" y="151"/>
                  </a:cubicBezTo>
                  <a:cubicBezTo>
                    <a:pt x="162" y="151"/>
                    <a:pt x="185" y="153"/>
                    <a:pt x="188" y="117"/>
                  </a:cubicBezTo>
                </a:path>
              </a:pathLst>
            </a:cu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4" name="Freeform 175">
              <a:extLst>
                <a:ext uri="{FF2B5EF4-FFF2-40B4-BE49-F238E27FC236}">
                  <a16:creationId xmlns:a16="http://schemas.microsoft.com/office/drawing/2014/main" id="{DFC81094-D5D5-4001-8C1D-050521907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3238" y="3475038"/>
              <a:ext cx="36512" cy="36512"/>
            </a:xfrm>
            <a:custGeom>
              <a:avLst/>
              <a:gdLst>
                <a:gd name="T0" fmla="*/ 23 w 25"/>
                <a:gd name="T1" fmla="*/ 16 h 25"/>
                <a:gd name="T2" fmla="*/ 10 w 25"/>
                <a:gd name="T3" fmla="*/ 23 h 25"/>
                <a:gd name="T4" fmla="*/ 2 w 25"/>
                <a:gd name="T5" fmla="*/ 10 h 25"/>
                <a:gd name="T6" fmla="*/ 15 w 25"/>
                <a:gd name="T7" fmla="*/ 2 h 25"/>
                <a:gd name="T8" fmla="*/ 23 w 25"/>
                <a:gd name="T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23" y="16"/>
                  </a:moveTo>
                  <a:cubicBezTo>
                    <a:pt x="22" y="21"/>
                    <a:pt x="16" y="25"/>
                    <a:pt x="10" y="23"/>
                  </a:cubicBezTo>
                  <a:cubicBezTo>
                    <a:pt x="4" y="22"/>
                    <a:pt x="0" y="16"/>
                    <a:pt x="2" y="10"/>
                  </a:cubicBezTo>
                  <a:cubicBezTo>
                    <a:pt x="4" y="4"/>
                    <a:pt x="10" y="0"/>
                    <a:pt x="15" y="2"/>
                  </a:cubicBezTo>
                  <a:cubicBezTo>
                    <a:pt x="21" y="4"/>
                    <a:pt x="25" y="10"/>
                    <a:pt x="23" y="16"/>
                  </a:cubicBezTo>
                  <a:close/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5" name="Freeform 176">
              <a:extLst>
                <a:ext uri="{FF2B5EF4-FFF2-40B4-BE49-F238E27FC236}">
                  <a16:creationId xmlns:a16="http://schemas.microsoft.com/office/drawing/2014/main" id="{7E148C61-8ACC-4E5F-9096-0B95147A2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9438" y="3535363"/>
              <a:ext cx="36512" cy="34925"/>
            </a:xfrm>
            <a:custGeom>
              <a:avLst/>
              <a:gdLst>
                <a:gd name="T0" fmla="*/ 23 w 24"/>
                <a:gd name="T1" fmla="*/ 15 h 24"/>
                <a:gd name="T2" fmla="*/ 9 w 24"/>
                <a:gd name="T3" fmla="*/ 23 h 24"/>
                <a:gd name="T4" fmla="*/ 2 w 24"/>
                <a:gd name="T5" fmla="*/ 9 h 24"/>
                <a:gd name="T6" fmla="*/ 15 w 24"/>
                <a:gd name="T7" fmla="*/ 1 h 24"/>
                <a:gd name="T8" fmla="*/ 23 w 24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4">
                  <a:moveTo>
                    <a:pt x="23" y="15"/>
                  </a:moveTo>
                  <a:cubicBezTo>
                    <a:pt x="21" y="21"/>
                    <a:pt x="15" y="24"/>
                    <a:pt x="9" y="23"/>
                  </a:cubicBezTo>
                  <a:cubicBezTo>
                    <a:pt x="3" y="21"/>
                    <a:pt x="0" y="15"/>
                    <a:pt x="2" y="9"/>
                  </a:cubicBezTo>
                  <a:cubicBezTo>
                    <a:pt x="3" y="3"/>
                    <a:pt x="9" y="0"/>
                    <a:pt x="15" y="1"/>
                  </a:cubicBezTo>
                  <a:cubicBezTo>
                    <a:pt x="21" y="3"/>
                    <a:pt x="24" y="9"/>
                    <a:pt x="23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6" name="Freeform 177">
              <a:extLst>
                <a:ext uri="{FF2B5EF4-FFF2-40B4-BE49-F238E27FC236}">
                  <a16:creationId xmlns:a16="http://schemas.microsoft.com/office/drawing/2014/main" id="{E8E4B2FF-3C8E-4BD9-B18D-97CDE02DF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0238" y="3502025"/>
              <a:ext cx="15875" cy="15875"/>
            </a:xfrm>
            <a:custGeom>
              <a:avLst/>
              <a:gdLst>
                <a:gd name="T0" fmla="*/ 4 w 11"/>
                <a:gd name="T1" fmla="*/ 11 h 11"/>
                <a:gd name="T2" fmla="*/ 11 w 11"/>
                <a:gd name="T3" fmla="*/ 7 h 11"/>
                <a:gd name="T4" fmla="*/ 7 w 11"/>
                <a:gd name="T5" fmla="*/ 1 h 11"/>
                <a:gd name="T6" fmla="*/ 0 w 11"/>
                <a:gd name="T7" fmla="*/ 4 h 11"/>
                <a:gd name="T8" fmla="*/ 4 w 11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4" y="11"/>
                  </a:moveTo>
                  <a:cubicBezTo>
                    <a:pt x="7" y="11"/>
                    <a:pt x="10" y="10"/>
                    <a:pt x="11" y="7"/>
                  </a:cubicBezTo>
                  <a:cubicBezTo>
                    <a:pt x="11" y="4"/>
                    <a:pt x="10" y="1"/>
                    <a:pt x="7" y="1"/>
                  </a:cubicBezTo>
                  <a:cubicBezTo>
                    <a:pt x="4" y="0"/>
                    <a:pt x="1" y="1"/>
                    <a:pt x="0" y="4"/>
                  </a:cubicBezTo>
                  <a:cubicBezTo>
                    <a:pt x="0" y="7"/>
                    <a:pt x="1" y="10"/>
                    <a:pt x="4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7" name="Freeform 178">
              <a:extLst>
                <a:ext uri="{FF2B5EF4-FFF2-40B4-BE49-F238E27FC236}">
                  <a16:creationId xmlns:a16="http://schemas.microsoft.com/office/drawing/2014/main" id="{21BB8E93-6F01-4987-8CA5-5E5630EDA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9125" y="3533775"/>
              <a:ext cx="19050" cy="15875"/>
            </a:xfrm>
            <a:custGeom>
              <a:avLst/>
              <a:gdLst>
                <a:gd name="T0" fmla="*/ 4 w 12"/>
                <a:gd name="T1" fmla="*/ 11 h 11"/>
                <a:gd name="T2" fmla="*/ 11 w 12"/>
                <a:gd name="T3" fmla="*/ 7 h 11"/>
                <a:gd name="T4" fmla="*/ 7 w 12"/>
                <a:gd name="T5" fmla="*/ 1 h 11"/>
                <a:gd name="T6" fmla="*/ 1 w 12"/>
                <a:gd name="T7" fmla="*/ 4 h 11"/>
                <a:gd name="T8" fmla="*/ 4 w 12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">
                  <a:moveTo>
                    <a:pt x="4" y="11"/>
                  </a:moveTo>
                  <a:cubicBezTo>
                    <a:pt x="7" y="11"/>
                    <a:pt x="10" y="10"/>
                    <a:pt x="11" y="7"/>
                  </a:cubicBezTo>
                  <a:cubicBezTo>
                    <a:pt x="12" y="4"/>
                    <a:pt x="10" y="1"/>
                    <a:pt x="7" y="1"/>
                  </a:cubicBezTo>
                  <a:cubicBezTo>
                    <a:pt x="5" y="0"/>
                    <a:pt x="2" y="1"/>
                    <a:pt x="1" y="4"/>
                  </a:cubicBezTo>
                  <a:cubicBezTo>
                    <a:pt x="0" y="7"/>
                    <a:pt x="2" y="10"/>
                    <a:pt x="4" y="11"/>
                  </a:cubicBezTo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8" name="Freeform 179">
              <a:extLst>
                <a:ext uri="{FF2B5EF4-FFF2-40B4-BE49-F238E27FC236}">
                  <a16:creationId xmlns:a16="http://schemas.microsoft.com/office/drawing/2014/main" id="{FED7D627-658B-4C84-AA5E-B0D3BA42C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8013" y="3511550"/>
              <a:ext cx="17462" cy="17462"/>
            </a:xfrm>
            <a:custGeom>
              <a:avLst/>
              <a:gdLst>
                <a:gd name="T0" fmla="*/ 11 w 12"/>
                <a:gd name="T1" fmla="*/ 8 h 12"/>
                <a:gd name="T2" fmla="*/ 8 w 12"/>
                <a:gd name="T3" fmla="*/ 1 h 12"/>
                <a:gd name="T4" fmla="*/ 1 w 12"/>
                <a:gd name="T5" fmla="*/ 5 h 12"/>
                <a:gd name="T6" fmla="*/ 5 w 12"/>
                <a:gd name="T7" fmla="*/ 11 h 12"/>
                <a:gd name="T8" fmla="*/ 11 w 12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1" y="8"/>
                  </a:moveTo>
                  <a:cubicBezTo>
                    <a:pt x="12" y="5"/>
                    <a:pt x="10" y="2"/>
                    <a:pt x="8" y="1"/>
                  </a:cubicBezTo>
                  <a:cubicBezTo>
                    <a:pt x="5" y="0"/>
                    <a:pt x="2" y="2"/>
                    <a:pt x="1" y="5"/>
                  </a:cubicBezTo>
                  <a:cubicBezTo>
                    <a:pt x="0" y="8"/>
                    <a:pt x="2" y="10"/>
                    <a:pt x="5" y="11"/>
                  </a:cubicBezTo>
                  <a:cubicBezTo>
                    <a:pt x="7" y="12"/>
                    <a:pt x="10" y="11"/>
                    <a:pt x="11" y="8"/>
                  </a:cubicBezTo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9" name="Freeform 180">
              <a:extLst>
                <a:ext uri="{FF2B5EF4-FFF2-40B4-BE49-F238E27FC236}">
                  <a16:creationId xmlns:a16="http://schemas.microsoft.com/office/drawing/2014/main" id="{40411889-204B-4667-A28B-63E33EDE9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9763" y="3522663"/>
              <a:ext cx="19050" cy="17462"/>
            </a:xfrm>
            <a:custGeom>
              <a:avLst/>
              <a:gdLst>
                <a:gd name="T0" fmla="*/ 11 w 12"/>
                <a:gd name="T1" fmla="*/ 7 h 12"/>
                <a:gd name="T2" fmla="*/ 8 w 12"/>
                <a:gd name="T3" fmla="*/ 1 h 12"/>
                <a:gd name="T4" fmla="*/ 1 w 12"/>
                <a:gd name="T5" fmla="*/ 4 h 12"/>
                <a:gd name="T6" fmla="*/ 5 w 12"/>
                <a:gd name="T7" fmla="*/ 11 h 12"/>
                <a:gd name="T8" fmla="*/ 11 w 12"/>
                <a:gd name="T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1" y="7"/>
                  </a:moveTo>
                  <a:cubicBezTo>
                    <a:pt x="12" y="5"/>
                    <a:pt x="10" y="2"/>
                    <a:pt x="8" y="1"/>
                  </a:cubicBezTo>
                  <a:cubicBezTo>
                    <a:pt x="5" y="0"/>
                    <a:pt x="2" y="2"/>
                    <a:pt x="1" y="4"/>
                  </a:cubicBezTo>
                  <a:cubicBezTo>
                    <a:pt x="0" y="7"/>
                    <a:pt x="2" y="10"/>
                    <a:pt x="5" y="11"/>
                  </a:cubicBezTo>
                  <a:cubicBezTo>
                    <a:pt x="7" y="12"/>
                    <a:pt x="10" y="10"/>
                    <a:pt x="11" y="7"/>
                  </a:cubicBezTo>
                </a:path>
              </a:pathLst>
            </a:custGeom>
            <a:solidFill>
              <a:srgbClr val="5C0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0" name="Freeform 181">
              <a:extLst>
                <a:ext uri="{FF2B5EF4-FFF2-40B4-BE49-F238E27FC236}">
                  <a16:creationId xmlns:a16="http://schemas.microsoft.com/office/drawing/2014/main" id="{ADEAC166-23D7-4D71-B8D1-1EE1A9279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5938" y="3521075"/>
              <a:ext cx="42862" cy="42862"/>
            </a:xfrm>
            <a:custGeom>
              <a:avLst/>
              <a:gdLst>
                <a:gd name="T0" fmla="*/ 28 w 29"/>
                <a:gd name="T1" fmla="*/ 15 h 29"/>
                <a:gd name="T2" fmla="*/ 27 w 29"/>
                <a:gd name="T3" fmla="*/ 13 h 29"/>
                <a:gd name="T4" fmla="*/ 22 w 29"/>
                <a:gd name="T5" fmla="*/ 11 h 29"/>
                <a:gd name="T6" fmla="*/ 21 w 29"/>
                <a:gd name="T7" fmla="*/ 9 h 29"/>
                <a:gd name="T8" fmla="*/ 22 w 29"/>
                <a:gd name="T9" fmla="*/ 4 h 29"/>
                <a:gd name="T10" fmla="*/ 21 w 29"/>
                <a:gd name="T11" fmla="*/ 2 h 29"/>
                <a:gd name="T12" fmla="*/ 15 w 29"/>
                <a:gd name="T13" fmla="*/ 0 h 29"/>
                <a:gd name="T14" fmla="*/ 13 w 29"/>
                <a:gd name="T15" fmla="*/ 1 h 29"/>
                <a:gd name="T16" fmla="*/ 11 w 29"/>
                <a:gd name="T17" fmla="*/ 7 h 29"/>
                <a:gd name="T18" fmla="*/ 9 w 29"/>
                <a:gd name="T19" fmla="*/ 8 h 29"/>
                <a:gd name="T20" fmla="*/ 4 w 29"/>
                <a:gd name="T21" fmla="*/ 6 h 29"/>
                <a:gd name="T22" fmla="*/ 2 w 29"/>
                <a:gd name="T23" fmla="*/ 8 h 29"/>
                <a:gd name="T24" fmla="*/ 0 w 29"/>
                <a:gd name="T25" fmla="*/ 14 h 29"/>
                <a:gd name="T26" fmla="*/ 1 w 29"/>
                <a:gd name="T27" fmla="*/ 16 h 29"/>
                <a:gd name="T28" fmla="*/ 7 w 29"/>
                <a:gd name="T29" fmla="*/ 17 h 29"/>
                <a:gd name="T30" fmla="*/ 8 w 29"/>
                <a:gd name="T31" fmla="*/ 19 h 29"/>
                <a:gd name="T32" fmla="*/ 6 w 29"/>
                <a:gd name="T33" fmla="*/ 25 h 29"/>
                <a:gd name="T34" fmla="*/ 7 w 29"/>
                <a:gd name="T35" fmla="*/ 27 h 29"/>
                <a:gd name="T36" fmla="*/ 14 w 29"/>
                <a:gd name="T37" fmla="*/ 28 h 29"/>
                <a:gd name="T38" fmla="*/ 16 w 29"/>
                <a:gd name="T39" fmla="*/ 27 h 29"/>
                <a:gd name="T40" fmla="*/ 17 w 29"/>
                <a:gd name="T41" fmla="*/ 22 h 29"/>
                <a:gd name="T42" fmla="*/ 19 w 29"/>
                <a:gd name="T43" fmla="*/ 21 h 29"/>
                <a:gd name="T44" fmla="*/ 25 w 29"/>
                <a:gd name="T45" fmla="*/ 22 h 29"/>
                <a:gd name="T46" fmla="*/ 27 w 29"/>
                <a:gd name="T47" fmla="*/ 21 h 29"/>
                <a:gd name="T48" fmla="*/ 28 w 29"/>
                <a:gd name="T49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" h="29">
                  <a:moveTo>
                    <a:pt x="28" y="15"/>
                  </a:moveTo>
                  <a:cubicBezTo>
                    <a:pt x="29" y="14"/>
                    <a:pt x="28" y="13"/>
                    <a:pt x="27" y="13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1" y="11"/>
                    <a:pt x="20" y="10"/>
                    <a:pt x="21" y="9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2"/>
                    <a:pt x="21" y="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2" y="7"/>
                    <a:pt x="2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0" y="16"/>
                    <a:pt x="1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8" y="18"/>
                    <a:pt x="8" y="18"/>
                    <a:pt x="8" y="1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7" y="26"/>
                    <a:pt x="7" y="27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6" y="28"/>
                    <a:pt x="16" y="27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8" y="21"/>
                    <a:pt x="18" y="20"/>
                    <a:pt x="19" y="21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2"/>
                    <a:pt x="26" y="22"/>
                    <a:pt x="27" y="21"/>
                  </a:cubicBezTo>
                  <a:lnTo>
                    <a:pt x="28" y="15"/>
                  </a:lnTo>
                  <a:close/>
                </a:path>
              </a:pathLst>
            </a:cu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1" name="Freeform 182">
              <a:extLst>
                <a:ext uri="{FF2B5EF4-FFF2-40B4-BE49-F238E27FC236}">
                  <a16:creationId xmlns:a16="http://schemas.microsoft.com/office/drawing/2014/main" id="{1A46DE54-FEDB-4CC4-9D52-9856891793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59750" y="3462338"/>
              <a:ext cx="87312" cy="25400"/>
            </a:xfrm>
            <a:custGeom>
              <a:avLst/>
              <a:gdLst>
                <a:gd name="T0" fmla="*/ 29 w 59"/>
                <a:gd name="T1" fmla="*/ 9 h 17"/>
                <a:gd name="T2" fmla="*/ 29 w 59"/>
                <a:gd name="T3" fmla="*/ 9 h 17"/>
                <a:gd name="T4" fmla="*/ 33 w 59"/>
                <a:gd name="T5" fmla="*/ 10 h 17"/>
                <a:gd name="T6" fmla="*/ 34 w 59"/>
                <a:gd name="T7" fmla="*/ 11 h 17"/>
                <a:gd name="T8" fmla="*/ 35 w 59"/>
                <a:gd name="T9" fmla="*/ 11 h 17"/>
                <a:gd name="T10" fmla="*/ 59 w 59"/>
                <a:gd name="T11" fmla="*/ 17 h 17"/>
                <a:gd name="T12" fmla="*/ 58 w 59"/>
                <a:gd name="T13" fmla="*/ 17 h 17"/>
                <a:gd name="T14" fmla="*/ 34 w 59"/>
                <a:gd name="T15" fmla="*/ 10 h 17"/>
                <a:gd name="T16" fmla="*/ 29 w 59"/>
                <a:gd name="T17" fmla="*/ 9 h 17"/>
                <a:gd name="T18" fmla="*/ 9 w 59"/>
                <a:gd name="T19" fmla="*/ 4 h 17"/>
                <a:gd name="T20" fmla="*/ 26 w 59"/>
                <a:gd name="T21" fmla="*/ 8 h 17"/>
                <a:gd name="T22" fmla="*/ 26 w 59"/>
                <a:gd name="T23" fmla="*/ 8 h 17"/>
                <a:gd name="T24" fmla="*/ 10 w 59"/>
                <a:gd name="T25" fmla="*/ 4 h 17"/>
                <a:gd name="T26" fmla="*/ 9 w 59"/>
                <a:gd name="T27" fmla="*/ 4 h 17"/>
                <a:gd name="T28" fmla="*/ 0 w 59"/>
                <a:gd name="T29" fmla="*/ 0 h 17"/>
                <a:gd name="T30" fmla="*/ 4 w 59"/>
                <a:gd name="T31" fmla="*/ 1 h 17"/>
                <a:gd name="T32" fmla="*/ 0 w 59"/>
                <a:gd name="T3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17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1" y="10"/>
                    <a:pt x="33" y="10"/>
                  </a:cubicBezTo>
                  <a:cubicBezTo>
                    <a:pt x="33" y="10"/>
                    <a:pt x="34" y="10"/>
                    <a:pt x="34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0" y="15"/>
                    <a:pt x="55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29" y="9"/>
                    <a:pt x="29" y="9"/>
                    <a:pt x="29" y="9"/>
                  </a:cubicBezTo>
                  <a:moveTo>
                    <a:pt x="9" y="4"/>
                  </a:moveTo>
                  <a:cubicBezTo>
                    <a:pt x="12" y="5"/>
                    <a:pt x="16" y="6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9" y="4"/>
                  </a:cubicBezTo>
                  <a:moveTo>
                    <a:pt x="0" y="0"/>
                  </a:moveTo>
                  <a:cubicBezTo>
                    <a:pt x="1" y="0"/>
                    <a:pt x="3" y="1"/>
                    <a:pt x="4" y="1"/>
                  </a:cubicBezTo>
                  <a:cubicBezTo>
                    <a:pt x="3" y="1"/>
                    <a:pt x="2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2" name="Freeform 183">
              <a:extLst>
                <a:ext uri="{FF2B5EF4-FFF2-40B4-BE49-F238E27FC236}">
                  <a16:creationId xmlns:a16="http://schemas.microsoft.com/office/drawing/2014/main" id="{407EEDBA-9AF9-4AF4-B445-DEABB075E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7850" y="3475038"/>
              <a:ext cx="4762" cy="1587"/>
            </a:xfrm>
            <a:custGeom>
              <a:avLst/>
              <a:gdLst>
                <a:gd name="T0" fmla="*/ 0 w 3"/>
                <a:gd name="T1" fmla="*/ 0 h 1"/>
                <a:gd name="T2" fmla="*/ 0 w 3"/>
                <a:gd name="T3" fmla="*/ 0 h 1"/>
                <a:gd name="T4" fmla="*/ 3 w 3"/>
                <a:gd name="T5" fmla="*/ 1 h 1"/>
                <a:gd name="T6" fmla="*/ 3 w 3"/>
                <a:gd name="T7" fmla="*/ 1 h 1"/>
                <a:gd name="T8" fmla="*/ 0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3" name="Freeform 184">
              <a:extLst>
                <a:ext uri="{FF2B5EF4-FFF2-40B4-BE49-F238E27FC236}">
                  <a16:creationId xmlns:a16="http://schemas.microsoft.com/office/drawing/2014/main" id="{44CE7619-8302-4067-A1CF-763E68773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6588" y="3487738"/>
              <a:ext cx="4762" cy="1587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1 h 1"/>
                <a:gd name="T4" fmla="*/ 4 w 4"/>
                <a:gd name="T5" fmla="*/ 1 h 1"/>
                <a:gd name="T6" fmla="*/ 0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3" y="1"/>
                    <a:pt x="4" y="1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4" name="Freeform 185">
              <a:extLst>
                <a:ext uri="{FF2B5EF4-FFF2-40B4-BE49-F238E27FC236}">
                  <a16:creationId xmlns:a16="http://schemas.microsoft.com/office/drawing/2014/main" id="{EF865C4B-C61E-46E3-AC49-56113619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9750" y="3462338"/>
              <a:ext cx="101600" cy="41275"/>
            </a:xfrm>
            <a:custGeom>
              <a:avLst/>
              <a:gdLst>
                <a:gd name="T0" fmla="*/ 0 w 69"/>
                <a:gd name="T1" fmla="*/ 0 h 28"/>
                <a:gd name="T2" fmla="*/ 11 w 69"/>
                <a:gd name="T3" fmla="*/ 17 h 28"/>
                <a:gd name="T4" fmla="*/ 51 w 69"/>
                <a:gd name="T5" fmla="*/ 28 h 28"/>
                <a:gd name="T6" fmla="*/ 51 w 69"/>
                <a:gd name="T7" fmla="*/ 28 h 28"/>
                <a:gd name="T8" fmla="*/ 69 w 69"/>
                <a:gd name="T9" fmla="*/ 19 h 28"/>
                <a:gd name="T10" fmla="*/ 69 w 69"/>
                <a:gd name="T11" fmla="*/ 18 h 28"/>
                <a:gd name="T12" fmla="*/ 65 w 69"/>
                <a:gd name="T13" fmla="*/ 18 h 28"/>
                <a:gd name="T14" fmla="*/ 65 w 69"/>
                <a:gd name="T15" fmla="*/ 18 h 28"/>
                <a:gd name="T16" fmla="*/ 63 w 69"/>
                <a:gd name="T17" fmla="*/ 18 h 28"/>
                <a:gd name="T18" fmla="*/ 59 w 69"/>
                <a:gd name="T19" fmla="*/ 17 h 28"/>
                <a:gd name="T20" fmla="*/ 35 w 69"/>
                <a:gd name="T21" fmla="*/ 11 h 28"/>
                <a:gd name="T22" fmla="*/ 34 w 69"/>
                <a:gd name="T23" fmla="*/ 11 h 28"/>
                <a:gd name="T24" fmla="*/ 33 w 69"/>
                <a:gd name="T25" fmla="*/ 10 h 28"/>
                <a:gd name="T26" fmla="*/ 29 w 69"/>
                <a:gd name="T27" fmla="*/ 9 h 28"/>
                <a:gd name="T28" fmla="*/ 26 w 69"/>
                <a:gd name="T29" fmla="*/ 8 h 28"/>
                <a:gd name="T30" fmla="*/ 9 w 69"/>
                <a:gd name="T31" fmla="*/ 4 h 28"/>
                <a:gd name="T32" fmla="*/ 4 w 69"/>
                <a:gd name="T33" fmla="*/ 1 h 28"/>
                <a:gd name="T34" fmla="*/ 4 w 69"/>
                <a:gd name="T35" fmla="*/ 1 h 28"/>
                <a:gd name="T36" fmla="*/ 0 w 69"/>
                <a:gd name="T37" fmla="*/ 0 h 28"/>
                <a:gd name="T38" fmla="*/ 0 w 69"/>
                <a:gd name="T3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9" h="28">
                  <a:moveTo>
                    <a:pt x="0" y="0"/>
                  </a:moveTo>
                  <a:cubicBezTo>
                    <a:pt x="3" y="7"/>
                    <a:pt x="8" y="16"/>
                    <a:pt x="11" y="17"/>
                  </a:cubicBezTo>
                  <a:cubicBezTo>
                    <a:pt x="15" y="20"/>
                    <a:pt x="45" y="28"/>
                    <a:pt x="51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4" y="28"/>
                    <a:pt x="63" y="23"/>
                    <a:pt x="69" y="19"/>
                  </a:cubicBezTo>
                  <a:cubicBezTo>
                    <a:pt x="69" y="19"/>
                    <a:pt x="69" y="19"/>
                    <a:pt x="69" y="18"/>
                  </a:cubicBezTo>
                  <a:cubicBezTo>
                    <a:pt x="68" y="18"/>
                    <a:pt x="66" y="18"/>
                    <a:pt x="65" y="18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3" y="18"/>
                    <a:pt x="63" y="18"/>
                  </a:cubicBezTo>
                  <a:cubicBezTo>
                    <a:pt x="61" y="18"/>
                    <a:pt x="60" y="17"/>
                    <a:pt x="59" y="17"/>
                  </a:cubicBezTo>
                  <a:cubicBezTo>
                    <a:pt x="55" y="17"/>
                    <a:pt x="50" y="15"/>
                    <a:pt x="35" y="11"/>
                  </a:cubicBezTo>
                  <a:cubicBezTo>
                    <a:pt x="35" y="11"/>
                    <a:pt x="35" y="11"/>
                    <a:pt x="34" y="11"/>
                  </a:cubicBezTo>
                  <a:cubicBezTo>
                    <a:pt x="34" y="10"/>
                    <a:pt x="33" y="10"/>
                    <a:pt x="33" y="10"/>
                  </a:cubicBezTo>
                  <a:cubicBezTo>
                    <a:pt x="31" y="10"/>
                    <a:pt x="30" y="9"/>
                    <a:pt x="29" y="9"/>
                  </a:cubicBezTo>
                  <a:cubicBezTo>
                    <a:pt x="28" y="9"/>
                    <a:pt x="27" y="9"/>
                    <a:pt x="26" y="8"/>
                  </a:cubicBezTo>
                  <a:cubicBezTo>
                    <a:pt x="16" y="6"/>
                    <a:pt x="12" y="5"/>
                    <a:pt x="9" y="4"/>
                  </a:cubicBezTo>
                  <a:cubicBezTo>
                    <a:pt x="8" y="3"/>
                    <a:pt x="6" y="3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5" name="Freeform 186">
              <a:extLst>
                <a:ext uri="{FF2B5EF4-FFF2-40B4-BE49-F238E27FC236}">
                  <a16:creationId xmlns:a16="http://schemas.microsoft.com/office/drawing/2014/main" id="{5AAF87B6-C410-4C0B-9A86-B560588582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59738" y="3622675"/>
              <a:ext cx="207962" cy="55562"/>
            </a:xfrm>
            <a:custGeom>
              <a:avLst/>
              <a:gdLst>
                <a:gd name="T0" fmla="*/ 141 w 141"/>
                <a:gd name="T1" fmla="*/ 38 h 38"/>
                <a:gd name="T2" fmla="*/ 141 w 141"/>
                <a:gd name="T3" fmla="*/ 38 h 38"/>
                <a:gd name="T4" fmla="*/ 141 w 141"/>
                <a:gd name="T5" fmla="*/ 38 h 38"/>
                <a:gd name="T6" fmla="*/ 141 w 141"/>
                <a:gd name="T7" fmla="*/ 38 h 38"/>
                <a:gd name="T8" fmla="*/ 0 w 141"/>
                <a:gd name="T9" fmla="*/ 0 h 38"/>
                <a:gd name="T10" fmla="*/ 0 w 141"/>
                <a:gd name="T11" fmla="*/ 0 h 38"/>
                <a:gd name="T12" fmla="*/ 1 w 141"/>
                <a:gd name="T13" fmla="*/ 0 h 38"/>
                <a:gd name="T14" fmla="*/ 0 w 141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38"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5300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6" name="Freeform 187">
              <a:extLst>
                <a:ext uri="{FF2B5EF4-FFF2-40B4-BE49-F238E27FC236}">
                  <a16:creationId xmlns:a16="http://schemas.microsoft.com/office/drawing/2014/main" id="{A3F0A27D-1E58-4994-ADF9-D137BA057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9738" y="3573463"/>
              <a:ext cx="209550" cy="104775"/>
            </a:xfrm>
            <a:custGeom>
              <a:avLst/>
              <a:gdLst>
                <a:gd name="T0" fmla="*/ 48 w 142"/>
                <a:gd name="T1" fmla="*/ 0 h 71"/>
                <a:gd name="T2" fmla="*/ 23 w 142"/>
                <a:gd name="T3" fmla="*/ 13 h 71"/>
                <a:gd name="T4" fmla="*/ 0 w 142"/>
                <a:gd name="T5" fmla="*/ 33 h 71"/>
                <a:gd name="T6" fmla="*/ 1 w 142"/>
                <a:gd name="T7" fmla="*/ 33 h 71"/>
                <a:gd name="T8" fmla="*/ 1 w 142"/>
                <a:gd name="T9" fmla="*/ 33 h 71"/>
                <a:gd name="T10" fmla="*/ 3 w 142"/>
                <a:gd name="T11" fmla="*/ 33 h 71"/>
                <a:gd name="T12" fmla="*/ 36 w 142"/>
                <a:gd name="T13" fmla="*/ 8 h 71"/>
                <a:gd name="T14" fmla="*/ 48 w 142"/>
                <a:gd name="T15" fmla="*/ 4 h 71"/>
                <a:gd name="T16" fmla="*/ 53 w 142"/>
                <a:gd name="T17" fmla="*/ 5 h 71"/>
                <a:gd name="T18" fmla="*/ 80 w 142"/>
                <a:gd name="T19" fmla="*/ 12 h 71"/>
                <a:gd name="T20" fmla="*/ 83 w 142"/>
                <a:gd name="T21" fmla="*/ 13 h 71"/>
                <a:gd name="T22" fmla="*/ 110 w 142"/>
                <a:gd name="T23" fmla="*/ 20 h 71"/>
                <a:gd name="T24" fmla="*/ 122 w 142"/>
                <a:gd name="T25" fmla="*/ 31 h 71"/>
                <a:gd name="T26" fmla="*/ 141 w 142"/>
                <a:gd name="T27" fmla="*/ 71 h 71"/>
                <a:gd name="T28" fmla="*/ 141 w 142"/>
                <a:gd name="T29" fmla="*/ 71 h 71"/>
                <a:gd name="T30" fmla="*/ 141 w 142"/>
                <a:gd name="T31" fmla="*/ 71 h 71"/>
                <a:gd name="T32" fmla="*/ 132 w 142"/>
                <a:gd name="T33" fmla="*/ 42 h 71"/>
                <a:gd name="T34" fmla="*/ 108 w 142"/>
                <a:gd name="T35" fmla="*/ 15 h 71"/>
                <a:gd name="T36" fmla="*/ 57 w 142"/>
                <a:gd name="T37" fmla="*/ 2 h 71"/>
                <a:gd name="T38" fmla="*/ 48 w 142"/>
                <a:gd name="T3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2" h="71">
                  <a:moveTo>
                    <a:pt x="48" y="0"/>
                  </a:moveTo>
                  <a:cubicBezTo>
                    <a:pt x="41" y="0"/>
                    <a:pt x="37" y="4"/>
                    <a:pt x="23" y="13"/>
                  </a:cubicBezTo>
                  <a:cubicBezTo>
                    <a:pt x="5" y="23"/>
                    <a:pt x="1" y="31"/>
                    <a:pt x="0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" y="33"/>
                    <a:pt x="2" y="33"/>
                    <a:pt x="3" y="33"/>
                  </a:cubicBezTo>
                  <a:cubicBezTo>
                    <a:pt x="14" y="33"/>
                    <a:pt x="30" y="14"/>
                    <a:pt x="36" y="8"/>
                  </a:cubicBezTo>
                  <a:cubicBezTo>
                    <a:pt x="40" y="5"/>
                    <a:pt x="44" y="4"/>
                    <a:pt x="48" y="4"/>
                  </a:cubicBezTo>
                  <a:cubicBezTo>
                    <a:pt x="50" y="4"/>
                    <a:pt x="53" y="5"/>
                    <a:pt x="53" y="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20" y="22"/>
                    <a:pt x="122" y="31"/>
                  </a:cubicBezTo>
                  <a:cubicBezTo>
                    <a:pt x="125" y="41"/>
                    <a:pt x="129" y="68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69"/>
                    <a:pt x="142" y="60"/>
                    <a:pt x="132" y="42"/>
                  </a:cubicBezTo>
                  <a:cubicBezTo>
                    <a:pt x="121" y="22"/>
                    <a:pt x="121" y="19"/>
                    <a:pt x="108" y="15"/>
                  </a:cubicBezTo>
                  <a:cubicBezTo>
                    <a:pt x="98" y="13"/>
                    <a:pt x="66" y="4"/>
                    <a:pt x="57" y="2"/>
                  </a:cubicBezTo>
                  <a:cubicBezTo>
                    <a:pt x="53" y="1"/>
                    <a:pt x="50" y="0"/>
                    <a:pt x="48" y="0"/>
                  </a:cubicBezTo>
                </a:path>
              </a:pathLst>
            </a:custGeom>
            <a:solidFill>
              <a:srgbClr val="E5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247" name="Title 1">
            <a:extLst>
              <a:ext uri="{FF2B5EF4-FFF2-40B4-BE49-F238E27FC236}">
                <a16:creationId xmlns:a16="http://schemas.microsoft.com/office/drawing/2014/main" id="{27DE7802-728F-42F3-8260-0D2FB376928D}"/>
              </a:ext>
            </a:extLst>
          </p:cNvPr>
          <p:cNvSpPr txBox="1">
            <a:spLocks/>
          </p:cNvSpPr>
          <p:nvPr/>
        </p:nvSpPr>
        <p:spPr>
          <a:xfrm>
            <a:off x="580468" y="3692121"/>
            <a:ext cx="8505688" cy="209288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Demo</a:t>
            </a:r>
          </a:p>
          <a:p>
            <a:endParaRPr lang="en-US" dirty="0">
              <a:gradFill>
                <a:gsLst>
                  <a:gs pos="62564">
                    <a:schemeClr val="tx1"/>
                  </a:gs>
                  <a:gs pos="55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sz="320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Azure Migrate</a:t>
            </a:r>
          </a:p>
          <a:p>
            <a:r>
              <a:rPr lang="en-US" sz="320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Discovery, Assessment, Cost Planning</a:t>
            </a:r>
          </a:p>
        </p:txBody>
      </p:sp>
    </p:spTree>
    <p:extLst>
      <p:ext uri="{BB962C8B-B14F-4D97-AF65-F5344CB8AC3E}">
        <p14:creationId xmlns:p14="http://schemas.microsoft.com/office/powerpoint/2010/main" val="72381625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AD03F-6AD8-45A0-828B-A0F7ED6E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Enhancements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E5F0885-4AEC-4FBB-BAB8-4167144A7C1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04049" y="1208642"/>
          <a:ext cx="9575616" cy="56816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11861">
                  <a:extLst>
                    <a:ext uri="{9D8B030D-6E8A-4147-A177-3AD203B41FA5}">
                      <a16:colId xmlns:a16="http://schemas.microsoft.com/office/drawing/2014/main" val="1740456572"/>
                    </a:ext>
                  </a:extLst>
                </a:gridCol>
                <a:gridCol w="6663755">
                  <a:extLst>
                    <a:ext uri="{9D8B030D-6E8A-4147-A177-3AD203B41FA5}">
                      <a16:colId xmlns:a16="http://schemas.microsoft.com/office/drawing/2014/main" val="3566129064"/>
                    </a:ext>
                  </a:extLst>
                </a:gridCol>
              </a:tblGrid>
              <a:tr h="723797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Sizing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Target location</a:t>
                      </a:r>
                    </a:p>
                    <a:p>
                      <a:pPr lvl="0"/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Performance-based sizing</a:t>
                      </a:r>
                    </a:p>
                    <a:p>
                      <a:pPr lvl="0"/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As on-premises sizing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Option to specify VM series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Option to specify storage type for Single VM SLA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Confidence rating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5134767"/>
                  </a:ext>
                </a:extLst>
              </a:tr>
              <a:tr h="1438521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Cost estimation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Hybrid Benefit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Offers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Custom Discount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Currency</a:t>
                      </a:r>
                    </a:p>
                    <a:p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Reserved Instances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VM uptime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5758580"/>
                  </a:ext>
                </a:extLst>
              </a:tr>
              <a:tr h="1018198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Migration target locations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Azure commercial regions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Government, Germany and China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2730634"/>
                  </a:ext>
                </a:extLst>
              </a:tr>
              <a:tr h="1188551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platform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Managed Disk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Up to 4TB data disk support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Windows Server 2008 (32 &amp; 64-bit support)</a:t>
                      </a:r>
                    </a:p>
                    <a:p>
                      <a:endParaRPr lang="en-US" sz="18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10877229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5773DFB-07D3-4BD0-9E0B-37C9B3B65A81}"/>
              </a:ext>
            </a:extLst>
          </p:cNvPr>
          <p:cNvSpPr/>
          <p:nvPr/>
        </p:nvSpPr>
        <p:spPr>
          <a:xfrm>
            <a:off x="8038694" y="3276333"/>
            <a:ext cx="3810274" cy="369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21746">
              <a:defRPr/>
            </a:pPr>
            <a:r>
              <a:rPr lang="en-US" sz="1801" i="1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https://aka.ms/migrate/targetregions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97970C7-5928-4054-9B88-A4D5A2B8EB21}"/>
              </a:ext>
            </a:extLst>
          </p:cNvPr>
          <p:cNvGrpSpPr/>
          <p:nvPr/>
        </p:nvGrpSpPr>
        <p:grpSpPr>
          <a:xfrm>
            <a:off x="8110978" y="2834737"/>
            <a:ext cx="2443694" cy="525369"/>
            <a:chOff x="8281099" y="1821100"/>
            <a:chExt cx="2443694" cy="52536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7EE063C-5D95-4011-991D-5EE869CE196F}"/>
                </a:ext>
              </a:extLst>
            </p:cNvPr>
            <p:cNvGrpSpPr/>
            <p:nvPr/>
          </p:nvGrpSpPr>
          <p:grpSpPr>
            <a:xfrm>
              <a:off x="8281099" y="1821100"/>
              <a:ext cx="2235531" cy="525369"/>
              <a:chOff x="7108825" y="5657850"/>
              <a:chExt cx="744538" cy="231775"/>
            </a:xfrm>
          </p:grpSpPr>
          <p:sp>
            <p:nvSpPr>
              <p:cNvPr id="12" name="Freeform 384">
                <a:extLst>
                  <a:ext uri="{FF2B5EF4-FFF2-40B4-BE49-F238E27FC236}">
                    <a16:creationId xmlns:a16="http://schemas.microsoft.com/office/drawing/2014/main" id="{2AE80262-3C56-4FCB-9C48-B904CC1C50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8825" y="5657850"/>
                <a:ext cx="715963" cy="174625"/>
              </a:xfrm>
              <a:custGeom>
                <a:avLst/>
                <a:gdLst>
                  <a:gd name="T0" fmla="*/ 209 w 209"/>
                  <a:gd name="T1" fmla="*/ 0 h 51"/>
                  <a:gd name="T2" fmla="*/ 8 w 209"/>
                  <a:gd name="T3" fmla="*/ 0 h 51"/>
                  <a:gd name="T4" fmla="*/ 0 w 209"/>
                  <a:gd name="T5" fmla="*/ 9 h 51"/>
                  <a:gd name="T6" fmla="*/ 0 w 209"/>
                  <a:gd name="T7" fmla="*/ 42 h 51"/>
                  <a:gd name="T8" fmla="*/ 8 w 209"/>
                  <a:gd name="T9" fmla="*/ 51 h 51"/>
                  <a:gd name="T10" fmla="*/ 209 w 209"/>
                  <a:gd name="T11" fmla="*/ 51 h 51"/>
                  <a:gd name="T12" fmla="*/ 209 w 209"/>
                  <a:gd name="T13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9" h="51">
                    <a:moveTo>
                      <a:pt x="209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4"/>
                      <a:pt x="0" y="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7"/>
                      <a:pt x="3" y="51"/>
                      <a:pt x="8" y="51"/>
                    </a:cubicBezTo>
                    <a:cubicBezTo>
                      <a:pt x="209" y="51"/>
                      <a:pt x="209" y="51"/>
                      <a:pt x="209" y="51"/>
                    </a:cubicBezTo>
                    <a:lnTo>
                      <a:pt x="20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621746">
                  <a:defRPr/>
                </a:pPr>
                <a:endParaRPr lang="en-US" sz="1801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13" name="Freeform 385">
                <a:extLst>
                  <a:ext uri="{FF2B5EF4-FFF2-40B4-BE49-F238E27FC236}">
                    <a16:creationId xmlns:a16="http://schemas.microsoft.com/office/drawing/2014/main" id="{C4C0EF82-7FB2-48FD-BFDA-71E4EC3681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8825" y="5657850"/>
                <a:ext cx="744538" cy="174625"/>
              </a:xfrm>
              <a:custGeom>
                <a:avLst/>
                <a:gdLst>
                  <a:gd name="T0" fmla="*/ 217 w 217"/>
                  <a:gd name="T1" fmla="*/ 0 h 51"/>
                  <a:gd name="T2" fmla="*/ 8 w 217"/>
                  <a:gd name="T3" fmla="*/ 0 h 51"/>
                  <a:gd name="T4" fmla="*/ 0 w 217"/>
                  <a:gd name="T5" fmla="*/ 9 h 51"/>
                  <a:gd name="T6" fmla="*/ 0 w 217"/>
                  <a:gd name="T7" fmla="*/ 42 h 51"/>
                  <a:gd name="T8" fmla="*/ 8 w 217"/>
                  <a:gd name="T9" fmla="*/ 51 h 51"/>
                  <a:gd name="T10" fmla="*/ 217 w 21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7" h="51">
                    <a:moveTo>
                      <a:pt x="21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4"/>
                      <a:pt x="0" y="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7"/>
                      <a:pt x="3" y="51"/>
                      <a:pt x="8" y="51"/>
                    </a:cubicBezTo>
                    <a:cubicBezTo>
                      <a:pt x="217" y="51"/>
                      <a:pt x="217" y="51"/>
                      <a:pt x="217" y="51"/>
                    </a:cubicBezTo>
                  </a:path>
                </a:pathLst>
              </a:custGeom>
              <a:noFill/>
              <a:ln w="17463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621746">
                  <a:defRPr/>
                </a:pPr>
                <a:endParaRPr lang="en-US" sz="1801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14" name="Freeform 386">
                <a:extLst>
                  <a:ext uri="{FF2B5EF4-FFF2-40B4-BE49-F238E27FC236}">
                    <a16:creationId xmlns:a16="http://schemas.microsoft.com/office/drawing/2014/main" id="{820FD458-ABDB-43B1-8833-5860B0D33C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7563" y="5699125"/>
                <a:ext cx="92075" cy="190500"/>
              </a:xfrm>
              <a:custGeom>
                <a:avLst/>
                <a:gdLst>
                  <a:gd name="T0" fmla="*/ 58 w 58"/>
                  <a:gd name="T1" fmla="*/ 120 h 120"/>
                  <a:gd name="T2" fmla="*/ 28 w 58"/>
                  <a:gd name="T3" fmla="*/ 101 h 120"/>
                  <a:gd name="T4" fmla="*/ 0 w 58"/>
                  <a:gd name="T5" fmla="*/ 120 h 120"/>
                  <a:gd name="T6" fmla="*/ 0 w 58"/>
                  <a:gd name="T7" fmla="*/ 0 h 120"/>
                  <a:gd name="T8" fmla="*/ 58 w 58"/>
                  <a:gd name="T9" fmla="*/ 0 h 120"/>
                  <a:gd name="T10" fmla="*/ 58 w 58"/>
                  <a:gd name="T11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" h="120">
                    <a:moveTo>
                      <a:pt x="58" y="120"/>
                    </a:moveTo>
                    <a:lnTo>
                      <a:pt x="28" y="101"/>
                    </a:lnTo>
                    <a:lnTo>
                      <a:pt x="0" y="120"/>
                    </a:lnTo>
                    <a:lnTo>
                      <a:pt x="0" y="0"/>
                    </a:lnTo>
                    <a:lnTo>
                      <a:pt x="58" y="0"/>
                    </a:lnTo>
                    <a:lnTo>
                      <a:pt x="58" y="120"/>
                    </a:lnTo>
                    <a:close/>
                  </a:path>
                </a:pathLst>
              </a:custGeom>
              <a:solidFill>
                <a:srgbClr val="00206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621746">
                  <a:defRPr/>
                </a:pPr>
                <a:endParaRPr lang="en-US" sz="1801" dirty="0">
                  <a:solidFill>
                    <a:srgbClr val="000000"/>
                  </a:solidFill>
                  <a:latin typeface="Segoe UI"/>
                </a:endParaRP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D3ACEC3-7DF9-4C80-BFB7-0DFAB6FE497C}"/>
                </a:ext>
              </a:extLst>
            </p:cNvPr>
            <p:cNvSpPr/>
            <p:nvPr/>
          </p:nvSpPr>
          <p:spPr>
            <a:xfrm>
              <a:off x="8733926" y="1835650"/>
              <a:ext cx="1990867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21746">
                <a:defRPr/>
              </a:pPr>
              <a:r>
                <a:rPr lang="en-US" sz="1632" b="1" i="1" dirty="0">
                  <a:solidFill>
                    <a:srgbClr val="000000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Support Matrix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204974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9055-9963-4998-9C82-5EAA84B3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Considerations for Assessment Tools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CAF79E-6805-49DF-9AB7-A66E51605802}"/>
              </a:ext>
            </a:extLst>
          </p:cNvPr>
          <p:cNvSpPr/>
          <p:nvPr/>
        </p:nvSpPr>
        <p:spPr>
          <a:xfrm>
            <a:off x="588262" y="1503246"/>
            <a:ext cx="10798876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Is the tool a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Microsoft</a:t>
            </a:r>
            <a:r>
              <a:rPr lang="en-US" sz="2600" dirty="0">
                <a:solidFill>
                  <a:srgbClr val="00206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tool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? More importantly, is there a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free option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Can I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discover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my infrastructure and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perform assessments without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installing an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agent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Can the same tool work for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VMware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Hyper-V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physical servers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and more?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Can the tool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find my application dependencies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and group them?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Can the tool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connect to other inventory sources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such as Active Directory or CMDBs?</a:t>
            </a:r>
          </a:p>
          <a:p>
            <a:pPr marL="342900" indent="-342900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6" name="magnify" title="Icon of a magnifying glass">
            <a:extLst>
              <a:ext uri="{FF2B5EF4-FFF2-40B4-BE49-F238E27FC236}">
                <a16:creationId xmlns:a16="http://schemas.microsoft.com/office/drawing/2014/main" id="{E551A422-C184-477F-825C-86A7BE002AB8}"/>
              </a:ext>
            </a:extLst>
          </p:cNvPr>
          <p:cNvSpPr>
            <a:spLocks noChangeAspect="1" noEditPoints="1"/>
          </p:cNvSpPr>
          <p:nvPr/>
        </p:nvSpPr>
        <p:spPr bwMode="auto">
          <a:xfrm flipH="1">
            <a:off x="11038947" y="2463931"/>
            <a:ext cx="559330" cy="548640"/>
          </a:xfrm>
          <a:custGeom>
            <a:avLst/>
            <a:gdLst>
              <a:gd name="T0" fmla="*/ 112 w 343"/>
              <a:gd name="T1" fmla="*/ 223 h 338"/>
              <a:gd name="T2" fmla="*/ 0 w 343"/>
              <a:gd name="T3" fmla="*/ 111 h 338"/>
              <a:gd name="T4" fmla="*/ 112 w 343"/>
              <a:gd name="T5" fmla="*/ 0 h 338"/>
              <a:gd name="T6" fmla="*/ 223 w 343"/>
              <a:gd name="T7" fmla="*/ 111 h 338"/>
              <a:gd name="T8" fmla="*/ 112 w 343"/>
              <a:gd name="T9" fmla="*/ 223 h 338"/>
              <a:gd name="T10" fmla="*/ 343 w 343"/>
              <a:gd name="T11" fmla="*/ 338 h 338"/>
              <a:gd name="T12" fmla="*/ 191 w 343"/>
              <a:gd name="T13" fmla="*/ 189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3" h="338">
                <a:moveTo>
                  <a:pt x="112" y="223"/>
                </a:moveTo>
                <a:cubicBezTo>
                  <a:pt x="50" y="223"/>
                  <a:pt x="0" y="173"/>
                  <a:pt x="0" y="111"/>
                </a:cubicBezTo>
                <a:cubicBezTo>
                  <a:pt x="0" y="50"/>
                  <a:pt x="50" y="0"/>
                  <a:pt x="112" y="0"/>
                </a:cubicBezTo>
                <a:cubicBezTo>
                  <a:pt x="173" y="0"/>
                  <a:pt x="223" y="50"/>
                  <a:pt x="223" y="111"/>
                </a:cubicBezTo>
                <a:cubicBezTo>
                  <a:pt x="223" y="173"/>
                  <a:pt x="173" y="223"/>
                  <a:pt x="112" y="223"/>
                </a:cubicBezTo>
                <a:close/>
                <a:moveTo>
                  <a:pt x="343" y="338"/>
                </a:moveTo>
                <a:cubicBezTo>
                  <a:pt x="191" y="189"/>
                  <a:pt x="191" y="189"/>
                  <a:pt x="191" y="189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7" name="Org_ECA6" title="Icon of three boxes in a bracket chart">
            <a:extLst>
              <a:ext uri="{FF2B5EF4-FFF2-40B4-BE49-F238E27FC236}">
                <a16:creationId xmlns:a16="http://schemas.microsoft.com/office/drawing/2014/main" id="{7D88D180-3053-43CF-AA7A-46DC4ADEE74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4742" y="4547472"/>
            <a:ext cx="548374" cy="548640"/>
          </a:xfrm>
          <a:custGeom>
            <a:avLst/>
            <a:gdLst>
              <a:gd name="T0" fmla="*/ 1177 w 4117"/>
              <a:gd name="T1" fmla="*/ 4119 h 4119"/>
              <a:gd name="T2" fmla="*/ 0 w 4117"/>
              <a:gd name="T3" fmla="*/ 4119 h 4119"/>
              <a:gd name="T4" fmla="*/ 0 w 4117"/>
              <a:gd name="T5" fmla="*/ 2942 h 4119"/>
              <a:gd name="T6" fmla="*/ 1177 w 4117"/>
              <a:gd name="T7" fmla="*/ 2942 h 4119"/>
              <a:gd name="T8" fmla="*/ 1177 w 4117"/>
              <a:gd name="T9" fmla="*/ 4119 h 4119"/>
              <a:gd name="T10" fmla="*/ 4117 w 4117"/>
              <a:gd name="T11" fmla="*/ 2942 h 4119"/>
              <a:gd name="T12" fmla="*/ 2941 w 4117"/>
              <a:gd name="T13" fmla="*/ 2942 h 4119"/>
              <a:gd name="T14" fmla="*/ 2941 w 4117"/>
              <a:gd name="T15" fmla="*/ 4119 h 4119"/>
              <a:gd name="T16" fmla="*/ 4117 w 4117"/>
              <a:gd name="T17" fmla="*/ 4119 h 4119"/>
              <a:gd name="T18" fmla="*/ 4117 w 4117"/>
              <a:gd name="T19" fmla="*/ 2942 h 4119"/>
              <a:gd name="T20" fmla="*/ 2647 w 4117"/>
              <a:gd name="T21" fmla="*/ 0 h 4119"/>
              <a:gd name="T22" fmla="*/ 1471 w 4117"/>
              <a:gd name="T23" fmla="*/ 0 h 4119"/>
              <a:gd name="T24" fmla="*/ 1471 w 4117"/>
              <a:gd name="T25" fmla="*/ 1177 h 4119"/>
              <a:gd name="T26" fmla="*/ 2647 w 4117"/>
              <a:gd name="T27" fmla="*/ 1177 h 4119"/>
              <a:gd name="T28" fmla="*/ 2647 w 4117"/>
              <a:gd name="T29" fmla="*/ 0 h 4119"/>
              <a:gd name="T30" fmla="*/ 2059 w 4117"/>
              <a:gd name="T31" fmla="*/ 1177 h 4119"/>
              <a:gd name="T32" fmla="*/ 2059 w 4117"/>
              <a:gd name="T33" fmla="*/ 2060 h 4119"/>
              <a:gd name="T34" fmla="*/ 3529 w 4117"/>
              <a:gd name="T35" fmla="*/ 2942 h 4119"/>
              <a:gd name="T36" fmla="*/ 3529 w 4117"/>
              <a:gd name="T37" fmla="*/ 2060 h 4119"/>
              <a:gd name="T38" fmla="*/ 588 w 4117"/>
              <a:gd name="T39" fmla="*/ 2060 h 4119"/>
              <a:gd name="T40" fmla="*/ 588 w 4117"/>
              <a:gd name="T41" fmla="*/ 2942 h 4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17" h="4119">
                <a:moveTo>
                  <a:pt x="1177" y="4119"/>
                </a:moveTo>
                <a:lnTo>
                  <a:pt x="0" y="4119"/>
                </a:lnTo>
                <a:lnTo>
                  <a:pt x="0" y="2942"/>
                </a:lnTo>
                <a:lnTo>
                  <a:pt x="1177" y="2942"/>
                </a:lnTo>
                <a:lnTo>
                  <a:pt x="1177" y="4119"/>
                </a:lnTo>
                <a:moveTo>
                  <a:pt x="4117" y="2942"/>
                </a:moveTo>
                <a:lnTo>
                  <a:pt x="2941" y="2942"/>
                </a:lnTo>
                <a:lnTo>
                  <a:pt x="2941" y="4119"/>
                </a:lnTo>
                <a:lnTo>
                  <a:pt x="4117" y="4119"/>
                </a:lnTo>
                <a:lnTo>
                  <a:pt x="4117" y="2942"/>
                </a:lnTo>
                <a:moveTo>
                  <a:pt x="2647" y="0"/>
                </a:moveTo>
                <a:lnTo>
                  <a:pt x="1471" y="0"/>
                </a:lnTo>
                <a:lnTo>
                  <a:pt x="1471" y="1177"/>
                </a:lnTo>
                <a:lnTo>
                  <a:pt x="2647" y="1177"/>
                </a:lnTo>
                <a:lnTo>
                  <a:pt x="2647" y="0"/>
                </a:lnTo>
                <a:moveTo>
                  <a:pt x="2059" y="1177"/>
                </a:moveTo>
                <a:lnTo>
                  <a:pt x="2059" y="2060"/>
                </a:lnTo>
                <a:moveTo>
                  <a:pt x="3529" y="2942"/>
                </a:moveTo>
                <a:lnTo>
                  <a:pt x="3529" y="2060"/>
                </a:lnTo>
                <a:lnTo>
                  <a:pt x="588" y="2060"/>
                </a:lnTo>
                <a:lnTo>
                  <a:pt x="588" y="2942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8" name="building_5" title="Icon of tall buildings">
            <a:extLst>
              <a:ext uri="{FF2B5EF4-FFF2-40B4-BE49-F238E27FC236}">
                <a16:creationId xmlns:a16="http://schemas.microsoft.com/office/drawing/2014/main" id="{4867D8D6-78E3-4E99-ADD5-AB0664615DC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4742" y="3467462"/>
            <a:ext cx="505158" cy="548640"/>
          </a:xfrm>
          <a:custGeom>
            <a:avLst/>
            <a:gdLst>
              <a:gd name="T0" fmla="*/ 299 w 395"/>
              <a:gd name="T1" fmla="*/ 151 h 429"/>
              <a:gd name="T2" fmla="*/ 299 w 395"/>
              <a:gd name="T3" fmla="*/ 429 h 429"/>
              <a:gd name="T4" fmla="*/ 242 w 395"/>
              <a:gd name="T5" fmla="*/ 429 h 429"/>
              <a:gd name="T6" fmla="*/ 242 w 395"/>
              <a:gd name="T7" fmla="*/ 333 h 429"/>
              <a:gd name="T8" fmla="*/ 181 w 395"/>
              <a:gd name="T9" fmla="*/ 333 h 429"/>
              <a:gd name="T10" fmla="*/ 181 w 395"/>
              <a:gd name="T11" fmla="*/ 429 h 429"/>
              <a:gd name="T12" fmla="*/ 121 w 395"/>
              <a:gd name="T13" fmla="*/ 429 h 429"/>
              <a:gd name="T14" fmla="*/ 121 w 395"/>
              <a:gd name="T15" fmla="*/ 151 h 429"/>
              <a:gd name="T16" fmla="*/ 211 w 395"/>
              <a:gd name="T17" fmla="*/ 151 h 429"/>
              <a:gd name="T18" fmla="*/ 299 w 395"/>
              <a:gd name="T19" fmla="*/ 151 h 429"/>
              <a:gd name="T20" fmla="*/ 211 w 395"/>
              <a:gd name="T21" fmla="*/ 151 h 429"/>
              <a:gd name="T22" fmla="*/ 211 w 395"/>
              <a:gd name="T23" fmla="*/ 92 h 429"/>
              <a:gd name="T24" fmla="*/ 0 w 395"/>
              <a:gd name="T25" fmla="*/ 92 h 429"/>
              <a:gd name="T26" fmla="*/ 0 w 395"/>
              <a:gd name="T27" fmla="*/ 429 h 429"/>
              <a:gd name="T28" fmla="*/ 395 w 395"/>
              <a:gd name="T29" fmla="*/ 429 h 429"/>
              <a:gd name="T30" fmla="*/ 395 w 395"/>
              <a:gd name="T31" fmla="*/ 123 h 429"/>
              <a:gd name="T32" fmla="*/ 268 w 395"/>
              <a:gd name="T33" fmla="*/ 0 h 429"/>
              <a:gd name="T34" fmla="*/ 268 w 395"/>
              <a:gd name="T35" fmla="*/ 151 h 429"/>
              <a:gd name="T36" fmla="*/ 62 w 395"/>
              <a:gd name="T37" fmla="*/ 151 h 429"/>
              <a:gd name="T38" fmla="*/ 56 w 395"/>
              <a:gd name="T39" fmla="*/ 151 h 429"/>
              <a:gd name="T40" fmla="*/ 56 w 395"/>
              <a:gd name="T41" fmla="*/ 155 h 429"/>
              <a:gd name="T42" fmla="*/ 62 w 395"/>
              <a:gd name="T43" fmla="*/ 155 h 429"/>
              <a:gd name="T44" fmla="*/ 62 w 395"/>
              <a:gd name="T45" fmla="*/ 151 h 429"/>
              <a:gd name="T46" fmla="*/ 62 w 395"/>
              <a:gd name="T47" fmla="*/ 211 h 429"/>
              <a:gd name="T48" fmla="*/ 56 w 395"/>
              <a:gd name="T49" fmla="*/ 211 h 429"/>
              <a:gd name="T50" fmla="*/ 56 w 395"/>
              <a:gd name="T51" fmla="*/ 217 h 429"/>
              <a:gd name="T52" fmla="*/ 62 w 395"/>
              <a:gd name="T53" fmla="*/ 217 h 429"/>
              <a:gd name="T54" fmla="*/ 62 w 395"/>
              <a:gd name="T55" fmla="*/ 211 h 429"/>
              <a:gd name="T56" fmla="*/ 62 w 395"/>
              <a:gd name="T57" fmla="*/ 271 h 429"/>
              <a:gd name="T58" fmla="*/ 56 w 395"/>
              <a:gd name="T59" fmla="*/ 271 h 429"/>
              <a:gd name="T60" fmla="*/ 56 w 395"/>
              <a:gd name="T61" fmla="*/ 277 h 429"/>
              <a:gd name="T62" fmla="*/ 62 w 395"/>
              <a:gd name="T63" fmla="*/ 277 h 429"/>
              <a:gd name="T64" fmla="*/ 62 w 395"/>
              <a:gd name="T65" fmla="*/ 271 h 429"/>
              <a:gd name="T66" fmla="*/ 62 w 395"/>
              <a:gd name="T67" fmla="*/ 332 h 429"/>
              <a:gd name="T68" fmla="*/ 56 w 395"/>
              <a:gd name="T69" fmla="*/ 332 h 429"/>
              <a:gd name="T70" fmla="*/ 56 w 395"/>
              <a:gd name="T71" fmla="*/ 337 h 429"/>
              <a:gd name="T72" fmla="*/ 62 w 395"/>
              <a:gd name="T73" fmla="*/ 337 h 429"/>
              <a:gd name="T74" fmla="*/ 62 w 395"/>
              <a:gd name="T75" fmla="*/ 332 h 429"/>
              <a:gd name="T76" fmla="*/ 62 w 395"/>
              <a:gd name="T77" fmla="*/ 392 h 429"/>
              <a:gd name="T78" fmla="*/ 56 w 395"/>
              <a:gd name="T79" fmla="*/ 392 h 429"/>
              <a:gd name="T80" fmla="*/ 56 w 395"/>
              <a:gd name="T81" fmla="*/ 397 h 429"/>
              <a:gd name="T82" fmla="*/ 62 w 395"/>
              <a:gd name="T83" fmla="*/ 397 h 429"/>
              <a:gd name="T84" fmla="*/ 62 w 395"/>
              <a:gd name="T85" fmla="*/ 392 h 429"/>
              <a:gd name="T86" fmla="*/ 182 w 395"/>
              <a:gd name="T87" fmla="*/ 211 h 429"/>
              <a:gd name="T88" fmla="*/ 177 w 395"/>
              <a:gd name="T89" fmla="*/ 211 h 429"/>
              <a:gd name="T90" fmla="*/ 177 w 395"/>
              <a:gd name="T91" fmla="*/ 217 h 429"/>
              <a:gd name="T92" fmla="*/ 182 w 395"/>
              <a:gd name="T93" fmla="*/ 217 h 429"/>
              <a:gd name="T94" fmla="*/ 182 w 395"/>
              <a:gd name="T95" fmla="*/ 211 h 429"/>
              <a:gd name="T96" fmla="*/ 182 w 395"/>
              <a:gd name="T97" fmla="*/ 273 h 429"/>
              <a:gd name="T98" fmla="*/ 177 w 395"/>
              <a:gd name="T99" fmla="*/ 273 h 429"/>
              <a:gd name="T100" fmla="*/ 177 w 395"/>
              <a:gd name="T101" fmla="*/ 277 h 429"/>
              <a:gd name="T102" fmla="*/ 182 w 395"/>
              <a:gd name="T103" fmla="*/ 277 h 429"/>
              <a:gd name="T104" fmla="*/ 182 w 395"/>
              <a:gd name="T105" fmla="*/ 273 h 429"/>
              <a:gd name="T106" fmla="*/ 243 w 395"/>
              <a:gd name="T107" fmla="*/ 211 h 429"/>
              <a:gd name="T108" fmla="*/ 237 w 395"/>
              <a:gd name="T109" fmla="*/ 211 h 429"/>
              <a:gd name="T110" fmla="*/ 237 w 395"/>
              <a:gd name="T111" fmla="*/ 217 h 429"/>
              <a:gd name="T112" fmla="*/ 243 w 395"/>
              <a:gd name="T113" fmla="*/ 217 h 429"/>
              <a:gd name="T114" fmla="*/ 243 w 395"/>
              <a:gd name="T115" fmla="*/ 211 h 429"/>
              <a:gd name="T116" fmla="*/ 243 w 395"/>
              <a:gd name="T117" fmla="*/ 273 h 429"/>
              <a:gd name="T118" fmla="*/ 237 w 395"/>
              <a:gd name="T119" fmla="*/ 273 h 429"/>
              <a:gd name="T120" fmla="*/ 237 w 395"/>
              <a:gd name="T121" fmla="*/ 277 h 429"/>
              <a:gd name="T122" fmla="*/ 243 w 395"/>
              <a:gd name="T123" fmla="*/ 277 h 429"/>
              <a:gd name="T124" fmla="*/ 243 w 395"/>
              <a:gd name="T125" fmla="*/ 273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5" h="429">
                <a:moveTo>
                  <a:pt x="299" y="151"/>
                </a:moveTo>
                <a:lnTo>
                  <a:pt x="299" y="429"/>
                </a:lnTo>
                <a:lnTo>
                  <a:pt x="242" y="429"/>
                </a:lnTo>
                <a:lnTo>
                  <a:pt x="242" y="333"/>
                </a:lnTo>
                <a:lnTo>
                  <a:pt x="181" y="333"/>
                </a:lnTo>
                <a:lnTo>
                  <a:pt x="181" y="429"/>
                </a:lnTo>
                <a:lnTo>
                  <a:pt x="121" y="429"/>
                </a:lnTo>
                <a:lnTo>
                  <a:pt x="121" y="151"/>
                </a:lnTo>
                <a:lnTo>
                  <a:pt x="211" y="151"/>
                </a:lnTo>
                <a:lnTo>
                  <a:pt x="299" y="151"/>
                </a:lnTo>
                <a:moveTo>
                  <a:pt x="211" y="151"/>
                </a:moveTo>
                <a:lnTo>
                  <a:pt x="211" y="92"/>
                </a:lnTo>
                <a:lnTo>
                  <a:pt x="0" y="92"/>
                </a:lnTo>
                <a:lnTo>
                  <a:pt x="0" y="429"/>
                </a:lnTo>
                <a:moveTo>
                  <a:pt x="395" y="429"/>
                </a:moveTo>
                <a:lnTo>
                  <a:pt x="395" y="123"/>
                </a:lnTo>
                <a:lnTo>
                  <a:pt x="268" y="0"/>
                </a:lnTo>
                <a:lnTo>
                  <a:pt x="268" y="151"/>
                </a:lnTo>
                <a:moveTo>
                  <a:pt x="62" y="151"/>
                </a:moveTo>
                <a:lnTo>
                  <a:pt x="56" y="151"/>
                </a:lnTo>
                <a:lnTo>
                  <a:pt x="56" y="155"/>
                </a:lnTo>
                <a:lnTo>
                  <a:pt x="62" y="155"/>
                </a:lnTo>
                <a:lnTo>
                  <a:pt x="62" y="151"/>
                </a:lnTo>
                <a:moveTo>
                  <a:pt x="62" y="211"/>
                </a:moveTo>
                <a:lnTo>
                  <a:pt x="56" y="211"/>
                </a:lnTo>
                <a:lnTo>
                  <a:pt x="56" y="217"/>
                </a:lnTo>
                <a:lnTo>
                  <a:pt x="62" y="217"/>
                </a:lnTo>
                <a:lnTo>
                  <a:pt x="62" y="211"/>
                </a:lnTo>
                <a:moveTo>
                  <a:pt x="62" y="271"/>
                </a:moveTo>
                <a:lnTo>
                  <a:pt x="56" y="271"/>
                </a:lnTo>
                <a:lnTo>
                  <a:pt x="56" y="277"/>
                </a:lnTo>
                <a:lnTo>
                  <a:pt x="62" y="277"/>
                </a:lnTo>
                <a:lnTo>
                  <a:pt x="62" y="271"/>
                </a:lnTo>
                <a:moveTo>
                  <a:pt x="62" y="332"/>
                </a:moveTo>
                <a:lnTo>
                  <a:pt x="56" y="332"/>
                </a:lnTo>
                <a:lnTo>
                  <a:pt x="56" y="337"/>
                </a:lnTo>
                <a:lnTo>
                  <a:pt x="62" y="337"/>
                </a:lnTo>
                <a:lnTo>
                  <a:pt x="62" y="332"/>
                </a:lnTo>
                <a:moveTo>
                  <a:pt x="62" y="392"/>
                </a:moveTo>
                <a:lnTo>
                  <a:pt x="56" y="392"/>
                </a:lnTo>
                <a:lnTo>
                  <a:pt x="56" y="397"/>
                </a:lnTo>
                <a:lnTo>
                  <a:pt x="62" y="397"/>
                </a:lnTo>
                <a:lnTo>
                  <a:pt x="62" y="392"/>
                </a:lnTo>
                <a:moveTo>
                  <a:pt x="182" y="211"/>
                </a:moveTo>
                <a:lnTo>
                  <a:pt x="177" y="211"/>
                </a:lnTo>
                <a:lnTo>
                  <a:pt x="177" y="217"/>
                </a:lnTo>
                <a:lnTo>
                  <a:pt x="182" y="217"/>
                </a:lnTo>
                <a:lnTo>
                  <a:pt x="182" y="211"/>
                </a:lnTo>
                <a:moveTo>
                  <a:pt x="182" y="273"/>
                </a:moveTo>
                <a:lnTo>
                  <a:pt x="177" y="273"/>
                </a:lnTo>
                <a:lnTo>
                  <a:pt x="177" y="277"/>
                </a:lnTo>
                <a:lnTo>
                  <a:pt x="182" y="277"/>
                </a:lnTo>
                <a:lnTo>
                  <a:pt x="182" y="273"/>
                </a:lnTo>
                <a:moveTo>
                  <a:pt x="243" y="211"/>
                </a:moveTo>
                <a:lnTo>
                  <a:pt x="237" y="211"/>
                </a:lnTo>
                <a:lnTo>
                  <a:pt x="237" y="217"/>
                </a:lnTo>
                <a:lnTo>
                  <a:pt x="243" y="217"/>
                </a:lnTo>
                <a:lnTo>
                  <a:pt x="243" y="211"/>
                </a:lnTo>
                <a:moveTo>
                  <a:pt x="243" y="273"/>
                </a:moveTo>
                <a:lnTo>
                  <a:pt x="237" y="273"/>
                </a:lnTo>
                <a:lnTo>
                  <a:pt x="237" y="277"/>
                </a:lnTo>
                <a:lnTo>
                  <a:pt x="243" y="277"/>
                </a:lnTo>
                <a:lnTo>
                  <a:pt x="243" y="273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9" name="money_2" title="Icon of a dollar sign with an arrow around it pointing clockwise">
            <a:extLst>
              <a:ext uri="{FF2B5EF4-FFF2-40B4-BE49-F238E27FC236}">
                <a16:creationId xmlns:a16="http://schemas.microsoft.com/office/drawing/2014/main" id="{75B41330-1411-475D-A266-BDCFE2B94C2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2246" y="1485965"/>
            <a:ext cx="520344" cy="548640"/>
          </a:xfrm>
          <a:custGeom>
            <a:avLst/>
            <a:gdLst>
              <a:gd name="T0" fmla="*/ 307 w 307"/>
              <a:gd name="T1" fmla="*/ 163 h 326"/>
              <a:gd name="T2" fmla="*/ 282 w 307"/>
              <a:gd name="T3" fmla="*/ 244 h 326"/>
              <a:gd name="T4" fmla="*/ 82 w 307"/>
              <a:gd name="T5" fmla="*/ 281 h 326"/>
              <a:gd name="T6" fmla="*/ 45 w 307"/>
              <a:gd name="T7" fmla="*/ 82 h 326"/>
              <a:gd name="T8" fmla="*/ 245 w 307"/>
              <a:gd name="T9" fmla="*/ 45 h 326"/>
              <a:gd name="T10" fmla="*/ 297 w 307"/>
              <a:gd name="T11" fmla="*/ 110 h 326"/>
              <a:gd name="T12" fmla="*/ 257 w 307"/>
              <a:gd name="T13" fmla="*/ 99 h 326"/>
              <a:gd name="T14" fmla="*/ 297 w 307"/>
              <a:gd name="T15" fmla="*/ 109 h 326"/>
              <a:gd name="T16" fmla="*/ 307 w 307"/>
              <a:gd name="T17" fmla="*/ 70 h 326"/>
              <a:gd name="T18" fmla="*/ 126 w 307"/>
              <a:gd name="T19" fmla="*/ 199 h 326"/>
              <a:gd name="T20" fmla="*/ 182 w 307"/>
              <a:gd name="T21" fmla="*/ 199 h 326"/>
              <a:gd name="T22" fmla="*/ 202 w 307"/>
              <a:gd name="T23" fmla="*/ 179 h 326"/>
              <a:gd name="T24" fmla="*/ 182 w 307"/>
              <a:gd name="T25" fmla="*/ 158 h 326"/>
              <a:gd name="T26" fmla="*/ 147 w 307"/>
              <a:gd name="T27" fmla="*/ 158 h 326"/>
              <a:gd name="T28" fmla="*/ 126 w 307"/>
              <a:gd name="T29" fmla="*/ 137 h 326"/>
              <a:gd name="T30" fmla="*/ 147 w 307"/>
              <a:gd name="T31" fmla="*/ 117 h 326"/>
              <a:gd name="T32" fmla="*/ 201 w 307"/>
              <a:gd name="T33" fmla="*/ 117 h 326"/>
              <a:gd name="T34" fmla="*/ 164 w 307"/>
              <a:gd name="T35" fmla="*/ 88 h 326"/>
              <a:gd name="T36" fmla="*/ 164 w 307"/>
              <a:gd name="T37" fmla="*/ 226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7" h="326">
                <a:moveTo>
                  <a:pt x="307" y="163"/>
                </a:moveTo>
                <a:cubicBezTo>
                  <a:pt x="307" y="191"/>
                  <a:pt x="299" y="219"/>
                  <a:pt x="282" y="244"/>
                </a:cubicBezTo>
                <a:cubicBezTo>
                  <a:pt x="237" y="310"/>
                  <a:pt x="148" y="326"/>
                  <a:pt x="82" y="281"/>
                </a:cubicBezTo>
                <a:cubicBezTo>
                  <a:pt x="17" y="236"/>
                  <a:pt x="0" y="147"/>
                  <a:pt x="45" y="82"/>
                </a:cubicBezTo>
                <a:cubicBezTo>
                  <a:pt x="90" y="16"/>
                  <a:pt x="179" y="0"/>
                  <a:pt x="245" y="45"/>
                </a:cubicBezTo>
                <a:cubicBezTo>
                  <a:pt x="269" y="61"/>
                  <a:pt x="287" y="84"/>
                  <a:pt x="297" y="110"/>
                </a:cubicBezTo>
                <a:moveTo>
                  <a:pt x="257" y="99"/>
                </a:moveTo>
                <a:cubicBezTo>
                  <a:pt x="297" y="109"/>
                  <a:pt x="297" y="109"/>
                  <a:pt x="297" y="109"/>
                </a:cubicBezTo>
                <a:cubicBezTo>
                  <a:pt x="307" y="70"/>
                  <a:pt x="307" y="70"/>
                  <a:pt x="307" y="70"/>
                </a:cubicBezTo>
                <a:moveTo>
                  <a:pt x="126" y="199"/>
                </a:moveTo>
                <a:cubicBezTo>
                  <a:pt x="182" y="199"/>
                  <a:pt x="182" y="199"/>
                  <a:pt x="182" y="199"/>
                </a:cubicBezTo>
                <a:cubicBezTo>
                  <a:pt x="193" y="199"/>
                  <a:pt x="202" y="190"/>
                  <a:pt x="202" y="179"/>
                </a:cubicBezTo>
                <a:cubicBezTo>
                  <a:pt x="202" y="168"/>
                  <a:pt x="193" y="158"/>
                  <a:pt x="182" y="158"/>
                </a:cubicBezTo>
                <a:cubicBezTo>
                  <a:pt x="147" y="158"/>
                  <a:pt x="147" y="158"/>
                  <a:pt x="147" y="158"/>
                </a:cubicBezTo>
                <a:cubicBezTo>
                  <a:pt x="136" y="158"/>
                  <a:pt x="126" y="148"/>
                  <a:pt x="126" y="137"/>
                </a:cubicBezTo>
                <a:cubicBezTo>
                  <a:pt x="126" y="126"/>
                  <a:pt x="136" y="117"/>
                  <a:pt x="147" y="117"/>
                </a:cubicBezTo>
                <a:cubicBezTo>
                  <a:pt x="201" y="117"/>
                  <a:pt x="201" y="117"/>
                  <a:pt x="201" y="117"/>
                </a:cubicBezTo>
                <a:moveTo>
                  <a:pt x="164" y="88"/>
                </a:moveTo>
                <a:cubicBezTo>
                  <a:pt x="164" y="226"/>
                  <a:pt x="164" y="226"/>
                  <a:pt x="164" y="226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Share_E72D" title="Icon of a square with an arrow pointing out of it">
            <a:extLst>
              <a:ext uri="{FF2B5EF4-FFF2-40B4-BE49-F238E27FC236}">
                <a16:creationId xmlns:a16="http://schemas.microsoft.com/office/drawing/2014/main" id="{2B1F54F0-4888-4533-A15C-3EA30389B51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4742" y="5670760"/>
            <a:ext cx="637317" cy="548640"/>
          </a:xfrm>
          <a:custGeom>
            <a:avLst/>
            <a:gdLst>
              <a:gd name="T0" fmla="*/ 748 w 3574"/>
              <a:gd name="T1" fmla="*/ 2166 h 3075"/>
              <a:gd name="T2" fmla="*/ 876 w 3574"/>
              <a:gd name="T3" fmla="*/ 1568 h 3075"/>
              <a:gd name="T4" fmla="*/ 1224 w 3574"/>
              <a:gd name="T5" fmla="*/ 1051 h 3075"/>
              <a:gd name="T6" fmla="*/ 1741 w 3574"/>
              <a:gd name="T7" fmla="*/ 703 h 3075"/>
              <a:gd name="T8" fmla="*/ 2374 w 3574"/>
              <a:gd name="T9" fmla="*/ 575 h 3075"/>
              <a:gd name="T10" fmla="*/ 2498 w 3574"/>
              <a:gd name="T11" fmla="*/ 575 h 3075"/>
              <a:gd name="T12" fmla="*/ 2498 w 3574"/>
              <a:gd name="T13" fmla="*/ 0 h 3075"/>
              <a:gd name="T14" fmla="*/ 3574 w 3574"/>
              <a:gd name="T15" fmla="*/ 1076 h 3075"/>
              <a:gd name="T16" fmla="*/ 2498 w 3574"/>
              <a:gd name="T17" fmla="*/ 2152 h 3075"/>
              <a:gd name="T18" fmla="*/ 2498 w 3574"/>
              <a:gd name="T19" fmla="*/ 1577 h 3075"/>
              <a:gd name="T20" fmla="*/ 2374 w 3574"/>
              <a:gd name="T21" fmla="*/ 1577 h 3075"/>
              <a:gd name="T22" fmla="*/ 748 w 3574"/>
              <a:gd name="T23" fmla="*/ 2166 h 3075"/>
              <a:gd name="T24" fmla="*/ 0 w 3574"/>
              <a:gd name="T25" fmla="*/ 825 h 3075"/>
              <a:gd name="T26" fmla="*/ 0 w 3574"/>
              <a:gd name="T27" fmla="*/ 3075 h 3075"/>
              <a:gd name="T28" fmla="*/ 2748 w 3574"/>
              <a:gd name="T29" fmla="*/ 3075 h 3075"/>
              <a:gd name="T30" fmla="*/ 2748 w 3574"/>
              <a:gd name="T31" fmla="*/ 2752 h 3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574" h="3075">
                <a:moveTo>
                  <a:pt x="748" y="2166"/>
                </a:moveTo>
                <a:cubicBezTo>
                  <a:pt x="753" y="1959"/>
                  <a:pt x="795" y="1758"/>
                  <a:pt x="876" y="1568"/>
                </a:cubicBezTo>
                <a:cubicBezTo>
                  <a:pt x="957" y="1374"/>
                  <a:pt x="1075" y="1200"/>
                  <a:pt x="1224" y="1051"/>
                </a:cubicBezTo>
                <a:cubicBezTo>
                  <a:pt x="1373" y="902"/>
                  <a:pt x="1547" y="784"/>
                  <a:pt x="1741" y="703"/>
                </a:cubicBezTo>
                <a:cubicBezTo>
                  <a:pt x="1941" y="618"/>
                  <a:pt x="2154" y="575"/>
                  <a:pt x="2374" y="575"/>
                </a:cubicBezTo>
                <a:cubicBezTo>
                  <a:pt x="2498" y="575"/>
                  <a:pt x="2498" y="575"/>
                  <a:pt x="2498" y="575"/>
                </a:cubicBezTo>
                <a:cubicBezTo>
                  <a:pt x="2498" y="0"/>
                  <a:pt x="2498" y="0"/>
                  <a:pt x="2498" y="0"/>
                </a:cubicBezTo>
                <a:cubicBezTo>
                  <a:pt x="3574" y="1076"/>
                  <a:pt x="3574" y="1076"/>
                  <a:pt x="3574" y="1076"/>
                </a:cubicBezTo>
                <a:cubicBezTo>
                  <a:pt x="2498" y="2152"/>
                  <a:pt x="2498" y="2152"/>
                  <a:pt x="2498" y="2152"/>
                </a:cubicBezTo>
                <a:cubicBezTo>
                  <a:pt x="2498" y="1577"/>
                  <a:pt x="2498" y="1577"/>
                  <a:pt x="2498" y="1577"/>
                </a:cubicBezTo>
                <a:cubicBezTo>
                  <a:pt x="2374" y="1577"/>
                  <a:pt x="2374" y="1577"/>
                  <a:pt x="2374" y="1577"/>
                </a:cubicBezTo>
                <a:cubicBezTo>
                  <a:pt x="1775" y="1577"/>
                  <a:pt x="1208" y="1784"/>
                  <a:pt x="748" y="2166"/>
                </a:cubicBezTo>
                <a:close/>
                <a:moveTo>
                  <a:pt x="0" y="825"/>
                </a:moveTo>
                <a:cubicBezTo>
                  <a:pt x="0" y="3075"/>
                  <a:pt x="0" y="3075"/>
                  <a:pt x="0" y="3075"/>
                </a:cubicBezTo>
                <a:cubicBezTo>
                  <a:pt x="2748" y="3075"/>
                  <a:pt x="2748" y="3075"/>
                  <a:pt x="2748" y="3075"/>
                </a:cubicBezTo>
                <a:cubicBezTo>
                  <a:pt x="2748" y="2752"/>
                  <a:pt x="2748" y="2752"/>
                  <a:pt x="2748" y="2752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725249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9055-9963-4998-9C82-5EAA84B3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Considerations for Assessment Tools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CAF79E-6805-49DF-9AB7-A66E51605802}"/>
              </a:ext>
            </a:extLst>
          </p:cNvPr>
          <p:cNvSpPr/>
          <p:nvPr/>
        </p:nvSpPr>
        <p:spPr>
          <a:xfrm>
            <a:off x="588261" y="1503246"/>
            <a:ext cx="11442061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Microsoft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tool –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free option</a:t>
            </a:r>
          </a:p>
          <a:p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Agentless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discovery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and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assessments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Heterogenous </a:t>
            </a:r>
            <a:r>
              <a:rPr lang="en-US" sz="1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(VMware, Hyper-V &amp; physical</a:t>
            </a:r>
            <a:r>
              <a:rPr lang="en-U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1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servers)</a:t>
            </a:r>
            <a:r>
              <a:rPr lang="en-U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endParaRPr lang="en-US" sz="1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Application dependency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mapping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Import from CMDB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and other sources</a:t>
            </a:r>
          </a:p>
          <a:p>
            <a:pPr marL="342900" indent="-342900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900" indent="-342900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6" name="magnify" title="Icon of a magnifying glass">
            <a:extLst>
              <a:ext uri="{FF2B5EF4-FFF2-40B4-BE49-F238E27FC236}">
                <a16:creationId xmlns:a16="http://schemas.microsoft.com/office/drawing/2014/main" id="{E551A422-C184-477F-825C-86A7BE002AB8}"/>
              </a:ext>
            </a:extLst>
          </p:cNvPr>
          <p:cNvSpPr>
            <a:spLocks noChangeAspect="1" noEditPoints="1"/>
          </p:cNvSpPr>
          <p:nvPr/>
        </p:nvSpPr>
        <p:spPr bwMode="auto">
          <a:xfrm flipH="1">
            <a:off x="6806766" y="2342486"/>
            <a:ext cx="466107" cy="457200"/>
          </a:xfrm>
          <a:custGeom>
            <a:avLst/>
            <a:gdLst>
              <a:gd name="T0" fmla="*/ 112 w 343"/>
              <a:gd name="T1" fmla="*/ 223 h 338"/>
              <a:gd name="T2" fmla="*/ 0 w 343"/>
              <a:gd name="T3" fmla="*/ 111 h 338"/>
              <a:gd name="T4" fmla="*/ 112 w 343"/>
              <a:gd name="T5" fmla="*/ 0 h 338"/>
              <a:gd name="T6" fmla="*/ 223 w 343"/>
              <a:gd name="T7" fmla="*/ 111 h 338"/>
              <a:gd name="T8" fmla="*/ 112 w 343"/>
              <a:gd name="T9" fmla="*/ 223 h 338"/>
              <a:gd name="T10" fmla="*/ 343 w 343"/>
              <a:gd name="T11" fmla="*/ 338 h 338"/>
              <a:gd name="T12" fmla="*/ 191 w 343"/>
              <a:gd name="T13" fmla="*/ 189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3" h="338">
                <a:moveTo>
                  <a:pt x="112" y="223"/>
                </a:moveTo>
                <a:cubicBezTo>
                  <a:pt x="50" y="223"/>
                  <a:pt x="0" y="173"/>
                  <a:pt x="0" y="111"/>
                </a:cubicBezTo>
                <a:cubicBezTo>
                  <a:pt x="0" y="50"/>
                  <a:pt x="50" y="0"/>
                  <a:pt x="112" y="0"/>
                </a:cubicBezTo>
                <a:cubicBezTo>
                  <a:pt x="173" y="0"/>
                  <a:pt x="223" y="50"/>
                  <a:pt x="223" y="111"/>
                </a:cubicBezTo>
                <a:cubicBezTo>
                  <a:pt x="223" y="173"/>
                  <a:pt x="173" y="223"/>
                  <a:pt x="112" y="223"/>
                </a:cubicBezTo>
                <a:close/>
                <a:moveTo>
                  <a:pt x="343" y="338"/>
                </a:moveTo>
                <a:cubicBezTo>
                  <a:pt x="191" y="189"/>
                  <a:pt x="191" y="189"/>
                  <a:pt x="191" y="189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7" name="Org_ECA6" title="Icon of three boxes in a bracket chart">
            <a:extLst>
              <a:ext uri="{FF2B5EF4-FFF2-40B4-BE49-F238E27FC236}">
                <a16:creationId xmlns:a16="http://schemas.microsoft.com/office/drawing/2014/main" id="{7D88D180-3053-43CF-AA7A-46DC4ADEE74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784346" y="3965416"/>
            <a:ext cx="456977" cy="457200"/>
          </a:xfrm>
          <a:custGeom>
            <a:avLst/>
            <a:gdLst>
              <a:gd name="T0" fmla="*/ 1177 w 4117"/>
              <a:gd name="T1" fmla="*/ 4119 h 4119"/>
              <a:gd name="T2" fmla="*/ 0 w 4117"/>
              <a:gd name="T3" fmla="*/ 4119 h 4119"/>
              <a:gd name="T4" fmla="*/ 0 w 4117"/>
              <a:gd name="T5" fmla="*/ 2942 h 4119"/>
              <a:gd name="T6" fmla="*/ 1177 w 4117"/>
              <a:gd name="T7" fmla="*/ 2942 h 4119"/>
              <a:gd name="T8" fmla="*/ 1177 w 4117"/>
              <a:gd name="T9" fmla="*/ 4119 h 4119"/>
              <a:gd name="T10" fmla="*/ 4117 w 4117"/>
              <a:gd name="T11" fmla="*/ 2942 h 4119"/>
              <a:gd name="T12" fmla="*/ 2941 w 4117"/>
              <a:gd name="T13" fmla="*/ 2942 h 4119"/>
              <a:gd name="T14" fmla="*/ 2941 w 4117"/>
              <a:gd name="T15" fmla="*/ 4119 h 4119"/>
              <a:gd name="T16" fmla="*/ 4117 w 4117"/>
              <a:gd name="T17" fmla="*/ 4119 h 4119"/>
              <a:gd name="T18" fmla="*/ 4117 w 4117"/>
              <a:gd name="T19" fmla="*/ 2942 h 4119"/>
              <a:gd name="T20" fmla="*/ 2647 w 4117"/>
              <a:gd name="T21" fmla="*/ 0 h 4119"/>
              <a:gd name="T22" fmla="*/ 1471 w 4117"/>
              <a:gd name="T23" fmla="*/ 0 h 4119"/>
              <a:gd name="T24" fmla="*/ 1471 w 4117"/>
              <a:gd name="T25" fmla="*/ 1177 h 4119"/>
              <a:gd name="T26" fmla="*/ 2647 w 4117"/>
              <a:gd name="T27" fmla="*/ 1177 h 4119"/>
              <a:gd name="T28" fmla="*/ 2647 w 4117"/>
              <a:gd name="T29" fmla="*/ 0 h 4119"/>
              <a:gd name="T30" fmla="*/ 2059 w 4117"/>
              <a:gd name="T31" fmla="*/ 1177 h 4119"/>
              <a:gd name="T32" fmla="*/ 2059 w 4117"/>
              <a:gd name="T33" fmla="*/ 2060 h 4119"/>
              <a:gd name="T34" fmla="*/ 3529 w 4117"/>
              <a:gd name="T35" fmla="*/ 2942 h 4119"/>
              <a:gd name="T36" fmla="*/ 3529 w 4117"/>
              <a:gd name="T37" fmla="*/ 2060 h 4119"/>
              <a:gd name="T38" fmla="*/ 588 w 4117"/>
              <a:gd name="T39" fmla="*/ 2060 h 4119"/>
              <a:gd name="T40" fmla="*/ 588 w 4117"/>
              <a:gd name="T41" fmla="*/ 2942 h 4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17" h="4119">
                <a:moveTo>
                  <a:pt x="1177" y="4119"/>
                </a:moveTo>
                <a:lnTo>
                  <a:pt x="0" y="4119"/>
                </a:lnTo>
                <a:lnTo>
                  <a:pt x="0" y="2942"/>
                </a:lnTo>
                <a:lnTo>
                  <a:pt x="1177" y="2942"/>
                </a:lnTo>
                <a:lnTo>
                  <a:pt x="1177" y="4119"/>
                </a:lnTo>
                <a:moveTo>
                  <a:pt x="4117" y="2942"/>
                </a:moveTo>
                <a:lnTo>
                  <a:pt x="2941" y="2942"/>
                </a:lnTo>
                <a:lnTo>
                  <a:pt x="2941" y="4119"/>
                </a:lnTo>
                <a:lnTo>
                  <a:pt x="4117" y="4119"/>
                </a:lnTo>
                <a:lnTo>
                  <a:pt x="4117" y="2942"/>
                </a:lnTo>
                <a:moveTo>
                  <a:pt x="2647" y="0"/>
                </a:moveTo>
                <a:lnTo>
                  <a:pt x="1471" y="0"/>
                </a:lnTo>
                <a:lnTo>
                  <a:pt x="1471" y="1177"/>
                </a:lnTo>
                <a:lnTo>
                  <a:pt x="2647" y="1177"/>
                </a:lnTo>
                <a:lnTo>
                  <a:pt x="2647" y="0"/>
                </a:lnTo>
                <a:moveTo>
                  <a:pt x="2059" y="1177"/>
                </a:moveTo>
                <a:lnTo>
                  <a:pt x="2059" y="2060"/>
                </a:lnTo>
                <a:moveTo>
                  <a:pt x="3529" y="2942"/>
                </a:moveTo>
                <a:lnTo>
                  <a:pt x="3529" y="2060"/>
                </a:lnTo>
                <a:lnTo>
                  <a:pt x="588" y="2060"/>
                </a:lnTo>
                <a:lnTo>
                  <a:pt x="588" y="2942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8" name="building_5" title="Icon of tall buildings">
            <a:extLst>
              <a:ext uri="{FF2B5EF4-FFF2-40B4-BE49-F238E27FC236}">
                <a16:creationId xmlns:a16="http://schemas.microsoft.com/office/drawing/2014/main" id="{4867D8D6-78E3-4E99-ADD5-AB0664615DC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19277" y="3194742"/>
            <a:ext cx="420965" cy="457200"/>
          </a:xfrm>
          <a:custGeom>
            <a:avLst/>
            <a:gdLst>
              <a:gd name="T0" fmla="*/ 299 w 395"/>
              <a:gd name="T1" fmla="*/ 151 h 429"/>
              <a:gd name="T2" fmla="*/ 299 w 395"/>
              <a:gd name="T3" fmla="*/ 429 h 429"/>
              <a:gd name="T4" fmla="*/ 242 w 395"/>
              <a:gd name="T5" fmla="*/ 429 h 429"/>
              <a:gd name="T6" fmla="*/ 242 w 395"/>
              <a:gd name="T7" fmla="*/ 333 h 429"/>
              <a:gd name="T8" fmla="*/ 181 w 395"/>
              <a:gd name="T9" fmla="*/ 333 h 429"/>
              <a:gd name="T10" fmla="*/ 181 w 395"/>
              <a:gd name="T11" fmla="*/ 429 h 429"/>
              <a:gd name="T12" fmla="*/ 121 w 395"/>
              <a:gd name="T13" fmla="*/ 429 h 429"/>
              <a:gd name="T14" fmla="*/ 121 w 395"/>
              <a:gd name="T15" fmla="*/ 151 h 429"/>
              <a:gd name="T16" fmla="*/ 211 w 395"/>
              <a:gd name="T17" fmla="*/ 151 h 429"/>
              <a:gd name="T18" fmla="*/ 299 w 395"/>
              <a:gd name="T19" fmla="*/ 151 h 429"/>
              <a:gd name="T20" fmla="*/ 211 w 395"/>
              <a:gd name="T21" fmla="*/ 151 h 429"/>
              <a:gd name="T22" fmla="*/ 211 w 395"/>
              <a:gd name="T23" fmla="*/ 92 h 429"/>
              <a:gd name="T24" fmla="*/ 0 w 395"/>
              <a:gd name="T25" fmla="*/ 92 h 429"/>
              <a:gd name="T26" fmla="*/ 0 w 395"/>
              <a:gd name="T27" fmla="*/ 429 h 429"/>
              <a:gd name="T28" fmla="*/ 395 w 395"/>
              <a:gd name="T29" fmla="*/ 429 h 429"/>
              <a:gd name="T30" fmla="*/ 395 w 395"/>
              <a:gd name="T31" fmla="*/ 123 h 429"/>
              <a:gd name="T32" fmla="*/ 268 w 395"/>
              <a:gd name="T33" fmla="*/ 0 h 429"/>
              <a:gd name="T34" fmla="*/ 268 w 395"/>
              <a:gd name="T35" fmla="*/ 151 h 429"/>
              <a:gd name="T36" fmla="*/ 62 w 395"/>
              <a:gd name="T37" fmla="*/ 151 h 429"/>
              <a:gd name="T38" fmla="*/ 56 w 395"/>
              <a:gd name="T39" fmla="*/ 151 h 429"/>
              <a:gd name="T40" fmla="*/ 56 w 395"/>
              <a:gd name="T41" fmla="*/ 155 h 429"/>
              <a:gd name="T42" fmla="*/ 62 w 395"/>
              <a:gd name="T43" fmla="*/ 155 h 429"/>
              <a:gd name="T44" fmla="*/ 62 w 395"/>
              <a:gd name="T45" fmla="*/ 151 h 429"/>
              <a:gd name="T46" fmla="*/ 62 w 395"/>
              <a:gd name="T47" fmla="*/ 211 h 429"/>
              <a:gd name="T48" fmla="*/ 56 w 395"/>
              <a:gd name="T49" fmla="*/ 211 h 429"/>
              <a:gd name="T50" fmla="*/ 56 w 395"/>
              <a:gd name="T51" fmla="*/ 217 h 429"/>
              <a:gd name="T52" fmla="*/ 62 w 395"/>
              <a:gd name="T53" fmla="*/ 217 h 429"/>
              <a:gd name="T54" fmla="*/ 62 w 395"/>
              <a:gd name="T55" fmla="*/ 211 h 429"/>
              <a:gd name="T56" fmla="*/ 62 w 395"/>
              <a:gd name="T57" fmla="*/ 271 h 429"/>
              <a:gd name="T58" fmla="*/ 56 w 395"/>
              <a:gd name="T59" fmla="*/ 271 h 429"/>
              <a:gd name="T60" fmla="*/ 56 w 395"/>
              <a:gd name="T61" fmla="*/ 277 h 429"/>
              <a:gd name="T62" fmla="*/ 62 w 395"/>
              <a:gd name="T63" fmla="*/ 277 h 429"/>
              <a:gd name="T64" fmla="*/ 62 w 395"/>
              <a:gd name="T65" fmla="*/ 271 h 429"/>
              <a:gd name="T66" fmla="*/ 62 w 395"/>
              <a:gd name="T67" fmla="*/ 332 h 429"/>
              <a:gd name="T68" fmla="*/ 56 w 395"/>
              <a:gd name="T69" fmla="*/ 332 h 429"/>
              <a:gd name="T70" fmla="*/ 56 w 395"/>
              <a:gd name="T71" fmla="*/ 337 h 429"/>
              <a:gd name="T72" fmla="*/ 62 w 395"/>
              <a:gd name="T73" fmla="*/ 337 h 429"/>
              <a:gd name="T74" fmla="*/ 62 w 395"/>
              <a:gd name="T75" fmla="*/ 332 h 429"/>
              <a:gd name="T76" fmla="*/ 62 w 395"/>
              <a:gd name="T77" fmla="*/ 392 h 429"/>
              <a:gd name="T78" fmla="*/ 56 w 395"/>
              <a:gd name="T79" fmla="*/ 392 h 429"/>
              <a:gd name="T80" fmla="*/ 56 w 395"/>
              <a:gd name="T81" fmla="*/ 397 h 429"/>
              <a:gd name="T82" fmla="*/ 62 w 395"/>
              <a:gd name="T83" fmla="*/ 397 h 429"/>
              <a:gd name="T84" fmla="*/ 62 w 395"/>
              <a:gd name="T85" fmla="*/ 392 h 429"/>
              <a:gd name="T86" fmla="*/ 182 w 395"/>
              <a:gd name="T87" fmla="*/ 211 h 429"/>
              <a:gd name="T88" fmla="*/ 177 w 395"/>
              <a:gd name="T89" fmla="*/ 211 h 429"/>
              <a:gd name="T90" fmla="*/ 177 w 395"/>
              <a:gd name="T91" fmla="*/ 217 h 429"/>
              <a:gd name="T92" fmla="*/ 182 w 395"/>
              <a:gd name="T93" fmla="*/ 217 h 429"/>
              <a:gd name="T94" fmla="*/ 182 w 395"/>
              <a:gd name="T95" fmla="*/ 211 h 429"/>
              <a:gd name="T96" fmla="*/ 182 w 395"/>
              <a:gd name="T97" fmla="*/ 273 h 429"/>
              <a:gd name="T98" fmla="*/ 177 w 395"/>
              <a:gd name="T99" fmla="*/ 273 h 429"/>
              <a:gd name="T100" fmla="*/ 177 w 395"/>
              <a:gd name="T101" fmla="*/ 277 h 429"/>
              <a:gd name="T102" fmla="*/ 182 w 395"/>
              <a:gd name="T103" fmla="*/ 277 h 429"/>
              <a:gd name="T104" fmla="*/ 182 w 395"/>
              <a:gd name="T105" fmla="*/ 273 h 429"/>
              <a:gd name="T106" fmla="*/ 243 w 395"/>
              <a:gd name="T107" fmla="*/ 211 h 429"/>
              <a:gd name="T108" fmla="*/ 237 w 395"/>
              <a:gd name="T109" fmla="*/ 211 h 429"/>
              <a:gd name="T110" fmla="*/ 237 w 395"/>
              <a:gd name="T111" fmla="*/ 217 h 429"/>
              <a:gd name="T112" fmla="*/ 243 w 395"/>
              <a:gd name="T113" fmla="*/ 217 h 429"/>
              <a:gd name="T114" fmla="*/ 243 w 395"/>
              <a:gd name="T115" fmla="*/ 211 h 429"/>
              <a:gd name="T116" fmla="*/ 243 w 395"/>
              <a:gd name="T117" fmla="*/ 273 h 429"/>
              <a:gd name="T118" fmla="*/ 237 w 395"/>
              <a:gd name="T119" fmla="*/ 273 h 429"/>
              <a:gd name="T120" fmla="*/ 237 w 395"/>
              <a:gd name="T121" fmla="*/ 277 h 429"/>
              <a:gd name="T122" fmla="*/ 243 w 395"/>
              <a:gd name="T123" fmla="*/ 277 h 429"/>
              <a:gd name="T124" fmla="*/ 243 w 395"/>
              <a:gd name="T125" fmla="*/ 273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5" h="429">
                <a:moveTo>
                  <a:pt x="299" y="151"/>
                </a:moveTo>
                <a:lnTo>
                  <a:pt x="299" y="429"/>
                </a:lnTo>
                <a:lnTo>
                  <a:pt x="242" y="429"/>
                </a:lnTo>
                <a:lnTo>
                  <a:pt x="242" y="333"/>
                </a:lnTo>
                <a:lnTo>
                  <a:pt x="181" y="333"/>
                </a:lnTo>
                <a:lnTo>
                  <a:pt x="181" y="429"/>
                </a:lnTo>
                <a:lnTo>
                  <a:pt x="121" y="429"/>
                </a:lnTo>
                <a:lnTo>
                  <a:pt x="121" y="151"/>
                </a:lnTo>
                <a:lnTo>
                  <a:pt x="211" y="151"/>
                </a:lnTo>
                <a:lnTo>
                  <a:pt x="299" y="151"/>
                </a:lnTo>
                <a:moveTo>
                  <a:pt x="211" y="151"/>
                </a:moveTo>
                <a:lnTo>
                  <a:pt x="211" y="92"/>
                </a:lnTo>
                <a:lnTo>
                  <a:pt x="0" y="92"/>
                </a:lnTo>
                <a:lnTo>
                  <a:pt x="0" y="429"/>
                </a:lnTo>
                <a:moveTo>
                  <a:pt x="395" y="429"/>
                </a:moveTo>
                <a:lnTo>
                  <a:pt x="395" y="123"/>
                </a:lnTo>
                <a:lnTo>
                  <a:pt x="268" y="0"/>
                </a:lnTo>
                <a:lnTo>
                  <a:pt x="268" y="151"/>
                </a:lnTo>
                <a:moveTo>
                  <a:pt x="62" y="151"/>
                </a:moveTo>
                <a:lnTo>
                  <a:pt x="56" y="151"/>
                </a:lnTo>
                <a:lnTo>
                  <a:pt x="56" y="155"/>
                </a:lnTo>
                <a:lnTo>
                  <a:pt x="62" y="155"/>
                </a:lnTo>
                <a:lnTo>
                  <a:pt x="62" y="151"/>
                </a:lnTo>
                <a:moveTo>
                  <a:pt x="62" y="211"/>
                </a:moveTo>
                <a:lnTo>
                  <a:pt x="56" y="211"/>
                </a:lnTo>
                <a:lnTo>
                  <a:pt x="56" y="217"/>
                </a:lnTo>
                <a:lnTo>
                  <a:pt x="62" y="217"/>
                </a:lnTo>
                <a:lnTo>
                  <a:pt x="62" y="211"/>
                </a:lnTo>
                <a:moveTo>
                  <a:pt x="62" y="271"/>
                </a:moveTo>
                <a:lnTo>
                  <a:pt x="56" y="271"/>
                </a:lnTo>
                <a:lnTo>
                  <a:pt x="56" y="277"/>
                </a:lnTo>
                <a:lnTo>
                  <a:pt x="62" y="277"/>
                </a:lnTo>
                <a:lnTo>
                  <a:pt x="62" y="271"/>
                </a:lnTo>
                <a:moveTo>
                  <a:pt x="62" y="332"/>
                </a:moveTo>
                <a:lnTo>
                  <a:pt x="56" y="332"/>
                </a:lnTo>
                <a:lnTo>
                  <a:pt x="56" y="337"/>
                </a:lnTo>
                <a:lnTo>
                  <a:pt x="62" y="337"/>
                </a:lnTo>
                <a:lnTo>
                  <a:pt x="62" y="332"/>
                </a:lnTo>
                <a:moveTo>
                  <a:pt x="62" y="392"/>
                </a:moveTo>
                <a:lnTo>
                  <a:pt x="56" y="392"/>
                </a:lnTo>
                <a:lnTo>
                  <a:pt x="56" y="397"/>
                </a:lnTo>
                <a:lnTo>
                  <a:pt x="62" y="397"/>
                </a:lnTo>
                <a:lnTo>
                  <a:pt x="62" y="392"/>
                </a:lnTo>
                <a:moveTo>
                  <a:pt x="182" y="211"/>
                </a:moveTo>
                <a:lnTo>
                  <a:pt x="177" y="211"/>
                </a:lnTo>
                <a:lnTo>
                  <a:pt x="177" y="217"/>
                </a:lnTo>
                <a:lnTo>
                  <a:pt x="182" y="217"/>
                </a:lnTo>
                <a:lnTo>
                  <a:pt x="182" y="211"/>
                </a:lnTo>
                <a:moveTo>
                  <a:pt x="182" y="273"/>
                </a:moveTo>
                <a:lnTo>
                  <a:pt x="177" y="273"/>
                </a:lnTo>
                <a:lnTo>
                  <a:pt x="177" y="277"/>
                </a:lnTo>
                <a:lnTo>
                  <a:pt x="182" y="277"/>
                </a:lnTo>
                <a:lnTo>
                  <a:pt x="182" y="273"/>
                </a:lnTo>
                <a:moveTo>
                  <a:pt x="243" y="211"/>
                </a:moveTo>
                <a:lnTo>
                  <a:pt x="237" y="211"/>
                </a:lnTo>
                <a:lnTo>
                  <a:pt x="237" y="217"/>
                </a:lnTo>
                <a:lnTo>
                  <a:pt x="243" y="217"/>
                </a:lnTo>
                <a:lnTo>
                  <a:pt x="243" y="211"/>
                </a:lnTo>
                <a:moveTo>
                  <a:pt x="243" y="273"/>
                </a:moveTo>
                <a:lnTo>
                  <a:pt x="237" y="273"/>
                </a:lnTo>
                <a:lnTo>
                  <a:pt x="237" y="277"/>
                </a:lnTo>
                <a:lnTo>
                  <a:pt x="243" y="277"/>
                </a:lnTo>
                <a:lnTo>
                  <a:pt x="243" y="273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9" name="money_2" title="Icon of a dollar sign with an arrow around it pointing clockwise">
            <a:extLst>
              <a:ext uri="{FF2B5EF4-FFF2-40B4-BE49-F238E27FC236}">
                <a16:creationId xmlns:a16="http://schemas.microsoft.com/office/drawing/2014/main" id="{75B41330-1411-475D-A266-BDCFE2B94C2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18491" y="1527486"/>
            <a:ext cx="433620" cy="457200"/>
          </a:xfrm>
          <a:custGeom>
            <a:avLst/>
            <a:gdLst>
              <a:gd name="T0" fmla="*/ 307 w 307"/>
              <a:gd name="T1" fmla="*/ 163 h 326"/>
              <a:gd name="T2" fmla="*/ 282 w 307"/>
              <a:gd name="T3" fmla="*/ 244 h 326"/>
              <a:gd name="T4" fmla="*/ 82 w 307"/>
              <a:gd name="T5" fmla="*/ 281 h 326"/>
              <a:gd name="T6" fmla="*/ 45 w 307"/>
              <a:gd name="T7" fmla="*/ 82 h 326"/>
              <a:gd name="T8" fmla="*/ 245 w 307"/>
              <a:gd name="T9" fmla="*/ 45 h 326"/>
              <a:gd name="T10" fmla="*/ 297 w 307"/>
              <a:gd name="T11" fmla="*/ 110 h 326"/>
              <a:gd name="T12" fmla="*/ 257 w 307"/>
              <a:gd name="T13" fmla="*/ 99 h 326"/>
              <a:gd name="T14" fmla="*/ 297 w 307"/>
              <a:gd name="T15" fmla="*/ 109 h 326"/>
              <a:gd name="T16" fmla="*/ 307 w 307"/>
              <a:gd name="T17" fmla="*/ 70 h 326"/>
              <a:gd name="T18" fmla="*/ 126 w 307"/>
              <a:gd name="T19" fmla="*/ 199 h 326"/>
              <a:gd name="T20" fmla="*/ 182 w 307"/>
              <a:gd name="T21" fmla="*/ 199 h 326"/>
              <a:gd name="T22" fmla="*/ 202 w 307"/>
              <a:gd name="T23" fmla="*/ 179 h 326"/>
              <a:gd name="T24" fmla="*/ 182 w 307"/>
              <a:gd name="T25" fmla="*/ 158 h 326"/>
              <a:gd name="T26" fmla="*/ 147 w 307"/>
              <a:gd name="T27" fmla="*/ 158 h 326"/>
              <a:gd name="T28" fmla="*/ 126 w 307"/>
              <a:gd name="T29" fmla="*/ 137 h 326"/>
              <a:gd name="T30" fmla="*/ 147 w 307"/>
              <a:gd name="T31" fmla="*/ 117 h 326"/>
              <a:gd name="T32" fmla="*/ 201 w 307"/>
              <a:gd name="T33" fmla="*/ 117 h 326"/>
              <a:gd name="T34" fmla="*/ 164 w 307"/>
              <a:gd name="T35" fmla="*/ 88 h 326"/>
              <a:gd name="T36" fmla="*/ 164 w 307"/>
              <a:gd name="T37" fmla="*/ 226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7" h="326">
                <a:moveTo>
                  <a:pt x="307" y="163"/>
                </a:moveTo>
                <a:cubicBezTo>
                  <a:pt x="307" y="191"/>
                  <a:pt x="299" y="219"/>
                  <a:pt x="282" y="244"/>
                </a:cubicBezTo>
                <a:cubicBezTo>
                  <a:pt x="237" y="310"/>
                  <a:pt x="148" y="326"/>
                  <a:pt x="82" y="281"/>
                </a:cubicBezTo>
                <a:cubicBezTo>
                  <a:pt x="17" y="236"/>
                  <a:pt x="0" y="147"/>
                  <a:pt x="45" y="82"/>
                </a:cubicBezTo>
                <a:cubicBezTo>
                  <a:pt x="90" y="16"/>
                  <a:pt x="179" y="0"/>
                  <a:pt x="245" y="45"/>
                </a:cubicBezTo>
                <a:cubicBezTo>
                  <a:pt x="269" y="61"/>
                  <a:pt x="287" y="84"/>
                  <a:pt x="297" y="110"/>
                </a:cubicBezTo>
                <a:moveTo>
                  <a:pt x="257" y="99"/>
                </a:moveTo>
                <a:cubicBezTo>
                  <a:pt x="297" y="109"/>
                  <a:pt x="297" y="109"/>
                  <a:pt x="297" y="109"/>
                </a:cubicBezTo>
                <a:cubicBezTo>
                  <a:pt x="307" y="70"/>
                  <a:pt x="307" y="70"/>
                  <a:pt x="307" y="70"/>
                </a:cubicBezTo>
                <a:moveTo>
                  <a:pt x="126" y="199"/>
                </a:moveTo>
                <a:cubicBezTo>
                  <a:pt x="182" y="199"/>
                  <a:pt x="182" y="199"/>
                  <a:pt x="182" y="199"/>
                </a:cubicBezTo>
                <a:cubicBezTo>
                  <a:pt x="193" y="199"/>
                  <a:pt x="202" y="190"/>
                  <a:pt x="202" y="179"/>
                </a:cubicBezTo>
                <a:cubicBezTo>
                  <a:pt x="202" y="168"/>
                  <a:pt x="193" y="158"/>
                  <a:pt x="182" y="158"/>
                </a:cubicBezTo>
                <a:cubicBezTo>
                  <a:pt x="147" y="158"/>
                  <a:pt x="147" y="158"/>
                  <a:pt x="147" y="158"/>
                </a:cubicBezTo>
                <a:cubicBezTo>
                  <a:pt x="136" y="158"/>
                  <a:pt x="126" y="148"/>
                  <a:pt x="126" y="137"/>
                </a:cubicBezTo>
                <a:cubicBezTo>
                  <a:pt x="126" y="126"/>
                  <a:pt x="136" y="117"/>
                  <a:pt x="147" y="117"/>
                </a:cubicBezTo>
                <a:cubicBezTo>
                  <a:pt x="201" y="117"/>
                  <a:pt x="201" y="117"/>
                  <a:pt x="201" y="117"/>
                </a:cubicBezTo>
                <a:moveTo>
                  <a:pt x="164" y="88"/>
                </a:moveTo>
                <a:cubicBezTo>
                  <a:pt x="164" y="226"/>
                  <a:pt x="164" y="226"/>
                  <a:pt x="164" y="226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11" name="Share_E72D" title="Icon of a square with an arrow pointing out of it">
            <a:extLst>
              <a:ext uri="{FF2B5EF4-FFF2-40B4-BE49-F238E27FC236}">
                <a16:creationId xmlns:a16="http://schemas.microsoft.com/office/drawing/2014/main" id="{2B1F54F0-4888-4533-A15C-3EA30389B51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13413" y="4762087"/>
            <a:ext cx="531098" cy="457200"/>
          </a:xfrm>
          <a:custGeom>
            <a:avLst/>
            <a:gdLst>
              <a:gd name="T0" fmla="*/ 748 w 3574"/>
              <a:gd name="T1" fmla="*/ 2166 h 3075"/>
              <a:gd name="T2" fmla="*/ 876 w 3574"/>
              <a:gd name="T3" fmla="*/ 1568 h 3075"/>
              <a:gd name="T4" fmla="*/ 1224 w 3574"/>
              <a:gd name="T5" fmla="*/ 1051 h 3075"/>
              <a:gd name="T6" fmla="*/ 1741 w 3574"/>
              <a:gd name="T7" fmla="*/ 703 h 3075"/>
              <a:gd name="T8" fmla="*/ 2374 w 3574"/>
              <a:gd name="T9" fmla="*/ 575 h 3075"/>
              <a:gd name="T10" fmla="*/ 2498 w 3574"/>
              <a:gd name="T11" fmla="*/ 575 h 3075"/>
              <a:gd name="T12" fmla="*/ 2498 w 3574"/>
              <a:gd name="T13" fmla="*/ 0 h 3075"/>
              <a:gd name="T14" fmla="*/ 3574 w 3574"/>
              <a:gd name="T15" fmla="*/ 1076 h 3075"/>
              <a:gd name="T16" fmla="*/ 2498 w 3574"/>
              <a:gd name="T17" fmla="*/ 2152 h 3075"/>
              <a:gd name="T18" fmla="*/ 2498 w 3574"/>
              <a:gd name="T19" fmla="*/ 1577 h 3075"/>
              <a:gd name="T20" fmla="*/ 2374 w 3574"/>
              <a:gd name="T21" fmla="*/ 1577 h 3075"/>
              <a:gd name="T22" fmla="*/ 748 w 3574"/>
              <a:gd name="T23" fmla="*/ 2166 h 3075"/>
              <a:gd name="T24" fmla="*/ 0 w 3574"/>
              <a:gd name="T25" fmla="*/ 825 h 3075"/>
              <a:gd name="T26" fmla="*/ 0 w 3574"/>
              <a:gd name="T27" fmla="*/ 3075 h 3075"/>
              <a:gd name="T28" fmla="*/ 2748 w 3574"/>
              <a:gd name="T29" fmla="*/ 3075 h 3075"/>
              <a:gd name="T30" fmla="*/ 2748 w 3574"/>
              <a:gd name="T31" fmla="*/ 2752 h 3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574" h="3075">
                <a:moveTo>
                  <a:pt x="748" y="2166"/>
                </a:moveTo>
                <a:cubicBezTo>
                  <a:pt x="753" y="1959"/>
                  <a:pt x="795" y="1758"/>
                  <a:pt x="876" y="1568"/>
                </a:cubicBezTo>
                <a:cubicBezTo>
                  <a:pt x="957" y="1374"/>
                  <a:pt x="1075" y="1200"/>
                  <a:pt x="1224" y="1051"/>
                </a:cubicBezTo>
                <a:cubicBezTo>
                  <a:pt x="1373" y="902"/>
                  <a:pt x="1547" y="784"/>
                  <a:pt x="1741" y="703"/>
                </a:cubicBezTo>
                <a:cubicBezTo>
                  <a:pt x="1941" y="618"/>
                  <a:pt x="2154" y="575"/>
                  <a:pt x="2374" y="575"/>
                </a:cubicBezTo>
                <a:cubicBezTo>
                  <a:pt x="2498" y="575"/>
                  <a:pt x="2498" y="575"/>
                  <a:pt x="2498" y="575"/>
                </a:cubicBezTo>
                <a:cubicBezTo>
                  <a:pt x="2498" y="0"/>
                  <a:pt x="2498" y="0"/>
                  <a:pt x="2498" y="0"/>
                </a:cubicBezTo>
                <a:cubicBezTo>
                  <a:pt x="3574" y="1076"/>
                  <a:pt x="3574" y="1076"/>
                  <a:pt x="3574" y="1076"/>
                </a:cubicBezTo>
                <a:cubicBezTo>
                  <a:pt x="2498" y="2152"/>
                  <a:pt x="2498" y="2152"/>
                  <a:pt x="2498" y="2152"/>
                </a:cubicBezTo>
                <a:cubicBezTo>
                  <a:pt x="2498" y="1577"/>
                  <a:pt x="2498" y="1577"/>
                  <a:pt x="2498" y="1577"/>
                </a:cubicBezTo>
                <a:cubicBezTo>
                  <a:pt x="2374" y="1577"/>
                  <a:pt x="2374" y="1577"/>
                  <a:pt x="2374" y="1577"/>
                </a:cubicBezTo>
                <a:cubicBezTo>
                  <a:pt x="1775" y="1577"/>
                  <a:pt x="1208" y="1784"/>
                  <a:pt x="748" y="2166"/>
                </a:cubicBezTo>
                <a:close/>
                <a:moveTo>
                  <a:pt x="0" y="825"/>
                </a:moveTo>
                <a:cubicBezTo>
                  <a:pt x="0" y="3075"/>
                  <a:pt x="0" y="3075"/>
                  <a:pt x="0" y="3075"/>
                </a:cubicBezTo>
                <a:cubicBezTo>
                  <a:pt x="2748" y="3075"/>
                  <a:pt x="2748" y="3075"/>
                  <a:pt x="2748" y="3075"/>
                </a:cubicBezTo>
                <a:cubicBezTo>
                  <a:pt x="2748" y="2752"/>
                  <a:pt x="2748" y="2752"/>
                  <a:pt x="2748" y="2752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22BECE0-CB20-4687-8814-BA572236D150}"/>
              </a:ext>
            </a:extLst>
          </p:cNvPr>
          <p:cNvGrpSpPr/>
          <p:nvPr/>
        </p:nvGrpSpPr>
        <p:grpSpPr>
          <a:xfrm>
            <a:off x="7643812" y="1527487"/>
            <a:ext cx="4224803" cy="3499834"/>
            <a:chOff x="7643812" y="1527487"/>
            <a:chExt cx="4224803" cy="3499834"/>
          </a:xfrm>
        </p:grpSpPr>
        <p:pic>
          <p:nvPicPr>
            <p:cNvPr id="10" name="Picture 2" descr="Image result for azure migrate transparent logo">
              <a:extLst>
                <a:ext uri="{FF2B5EF4-FFF2-40B4-BE49-F238E27FC236}">
                  <a16:creationId xmlns:a16="http://schemas.microsoft.com/office/drawing/2014/main" id="{BD5B5E71-5EE6-43FB-8570-0FE38CEE04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3812" y="1527487"/>
              <a:ext cx="920187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Image result for azure migrate transparent logo">
              <a:extLst>
                <a:ext uri="{FF2B5EF4-FFF2-40B4-BE49-F238E27FC236}">
                  <a16:creationId xmlns:a16="http://schemas.microsoft.com/office/drawing/2014/main" id="{15BE3520-D1EB-4704-9065-F546218838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3812" y="2342487"/>
              <a:ext cx="920187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Image result for azure migrate transparent logo">
              <a:extLst>
                <a:ext uri="{FF2B5EF4-FFF2-40B4-BE49-F238E27FC236}">
                  <a16:creationId xmlns:a16="http://schemas.microsoft.com/office/drawing/2014/main" id="{0BF27A38-C154-4337-A0B4-F901CA0363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3812" y="3965416"/>
              <a:ext cx="920187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900C57D-015B-4837-BA62-A16B218717E0}"/>
                </a:ext>
              </a:extLst>
            </p:cNvPr>
            <p:cNvGrpSpPr/>
            <p:nvPr/>
          </p:nvGrpSpPr>
          <p:grpSpPr>
            <a:xfrm>
              <a:off x="8994972" y="2342487"/>
              <a:ext cx="2873643" cy="540571"/>
              <a:chOff x="8994972" y="2342487"/>
              <a:chExt cx="2873643" cy="540571"/>
            </a:xfrm>
          </p:grpSpPr>
          <p:pic>
            <p:nvPicPr>
              <p:cNvPr id="15" name="Picture 4" descr="Image result for cloudamize transparent logo">
                <a:extLst>
                  <a:ext uri="{FF2B5EF4-FFF2-40B4-BE49-F238E27FC236}">
                    <a16:creationId xmlns:a16="http://schemas.microsoft.com/office/drawing/2014/main" id="{0327E23F-3D7A-4B0A-9E88-CBA9E7BA985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94972" y="2344432"/>
                <a:ext cx="1585947" cy="1972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15" descr="A close up of a sign&#10;&#10;Description generated with high confidence">
                <a:extLst>
                  <a:ext uri="{FF2B5EF4-FFF2-40B4-BE49-F238E27FC236}">
                    <a16:creationId xmlns:a16="http://schemas.microsoft.com/office/drawing/2014/main" id="{C4C81B74-CB0E-4AF5-A130-08A8FC03C4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94972" y="2608183"/>
                <a:ext cx="1132096" cy="265234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0BA0C396-5691-43C5-8F65-036D7198F5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04221" y="2608813"/>
                <a:ext cx="847223" cy="274245"/>
              </a:xfrm>
              <a:prstGeom prst="rect">
                <a:avLst/>
              </a:prstGeom>
            </p:spPr>
          </p:pic>
          <p:pic>
            <p:nvPicPr>
              <p:cNvPr id="18" name="Picture 6" descr="Image result for tso logic transparent">
                <a:extLst>
                  <a:ext uri="{FF2B5EF4-FFF2-40B4-BE49-F238E27FC236}">
                    <a16:creationId xmlns:a16="http://schemas.microsoft.com/office/drawing/2014/main" id="{7D58B34A-E216-4F9B-97BB-FEDE7D7B20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4534" b="44868"/>
              <a:stretch/>
            </p:blipFill>
            <p:spPr bwMode="auto">
              <a:xfrm>
                <a:off x="10580919" y="2342487"/>
                <a:ext cx="1287696" cy="2652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5C5464A-1629-40E4-82D2-8EDC441E448A}"/>
                </a:ext>
              </a:extLst>
            </p:cNvPr>
            <p:cNvGrpSpPr/>
            <p:nvPr/>
          </p:nvGrpSpPr>
          <p:grpSpPr>
            <a:xfrm>
              <a:off x="8994972" y="3151191"/>
              <a:ext cx="2873643" cy="540571"/>
              <a:chOff x="8994972" y="2342487"/>
              <a:chExt cx="2873643" cy="540571"/>
            </a:xfrm>
          </p:grpSpPr>
          <p:pic>
            <p:nvPicPr>
              <p:cNvPr id="20" name="Picture 4" descr="Image result for cloudamize transparent logo">
                <a:extLst>
                  <a:ext uri="{FF2B5EF4-FFF2-40B4-BE49-F238E27FC236}">
                    <a16:creationId xmlns:a16="http://schemas.microsoft.com/office/drawing/2014/main" id="{98145AEA-C234-4332-8A1D-897688A4200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94972" y="2344432"/>
                <a:ext cx="1585947" cy="1972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20" descr="A close up of a sign&#10;&#10;Description generated with high confidence">
                <a:extLst>
                  <a:ext uri="{FF2B5EF4-FFF2-40B4-BE49-F238E27FC236}">
                    <a16:creationId xmlns:a16="http://schemas.microsoft.com/office/drawing/2014/main" id="{AAEFFF07-0A24-488E-BDFF-30559C1E1A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94972" y="2608183"/>
                <a:ext cx="1132096" cy="265234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6F0A4D9E-F30D-431E-AB4A-5F0233A3DF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04221" y="2608813"/>
                <a:ext cx="847223" cy="274245"/>
              </a:xfrm>
              <a:prstGeom prst="rect">
                <a:avLst/>
              </a:prstGeom>
            </p:spPr>
          </p:pic>
          <p:pic>
            <p:nvPicPr>
              <p:cNvPr id="23" name="Picture 6" descr="Image result for tso logic transparent">
                <a:extLst>
                  <a:ext uri="{FF2B5EF4-FFF2-40B4-BE49-F238E27FC236}">
                    <a16:creationId xmlns:a16="http://schemas.microsoft.com/office/drawing/2014/main" id="{B67E206E-A0E9-4270-8051-01966D73D32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4534" b="44868"/>
              <a:stretch/>
            </p:blipFill>
            <p:spPr bwMode="auto">
              <a:xfrm>
                <a:off x="10580919" y="2342487"/>
                <a:ext cx="1287696" cy="2652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ADA77B3-0E19-4EF9-AF40-5784E64384F6}"/>
                </a:ext>
              </a:extLst>
            </p:cNvPr>
            <p:cNvGrpSpPr/>
            <p:nvPr/>
          </p:nvGrpSpPr>
          <p:grpSpPr>
            <a:xfrm>
              <a:off x="8994972" y="3967496"/>
              <a:ext cx="2873643" cy="540571"/>
              <a:chOff x="8994972" y="2342487"/>
              <a:chExt cx="2873643" cy="540571"/>
            </a:xfrm>
          </p:grpSpPr>
          <p:pic>
            <p:nvPicPr>
              <p:cNvPr id="25" name="Picture 4" descr="Image result for cloudamize transparent logo">
                <a:extLst>
                  <a:ext uri="{FF2B5EF4-FFF2-40B4-BE49-F238E27FC236}">
                    <a16:creationId xmlns:a16="http://schemas.microsoft.com/office/drawing/2014/main" id="{6897D6ED-0A70-490A-8916-8E29FBC287B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94972" y="2344432"/>
                <a:ext cx="1585947" cy="1972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6" name="Picture 25" descr="A close up of a sign&#10;&#10;Description generated with high confidence">
                <a:extLst>
                  <a:ext uri="{FF2B5EF4-FFF2-40B4-BE49-F238E27FC236}">
                    <a16:creationId xmlns:a16="http://schemas.microsoft.com/office/drawing/2014/main" id="{AE99AE61-A096-4690-A373-F29FF3E6FB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94972" y="2608183"/>
                <a:ext cx="1132096" cy="265234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11580975-731A-412A-A559-13DDBF0BDE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04221" y="2608813"/>
                <a:ext cx="847223" cy="274245"/>
              </a:xfrm>
              <a:prstGeom prst="rect">
                <a:avLst/>
              </a:prstGeom>
            </p:spPr>
          </p:pic>
          <p:pic>
            <p:nvPicPr>
              <p:cNvPr id="28" name="Picture 6" descr="Image result for tso logic transparent">
                <a:extLst>
                  <a:ext uri="{FF2B5EF4-FFF2-40B4-BE49-F238E27FC236}">
                    <a16:creationId xmlns:a16="http://schemas.microsoft.com/office/drawing/2014/main" id="{97C8574C-24C7-4F70-879A-16F85B0A88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4534" b="44868"/>
              <a:stretch/>
            </p:blipFill>
            <p:spPr bwMode="auto">
              <a:xfrm>
                <a:off x="10580919" y="2342487"/>
                <a:ext cx="1287696" cy="2652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9" name="Picture 28" descr="A close up of a sign&#10;&#10;Description generated with high confidence">
              <a:extLst>
                <a:ext uri="{FF2B5EF4-FFF2-40B4-BE49-F238E27FC236}">
                  <a16:creationId xmlns:a16="http://schemas.microsoft.com/office/drawing/2014/main" id="{6428E433-9180-488D-9CA4-AD87B6CF77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94972" y="4762087"/>
              <a:ext cx="1132096" cy="265234"/>
            </a:xfrm>
            <a:prstGeom prst="rect">
              <a:avLst/>
            </a:prstGeom>
          </p:spPr>
        </p:pic>
        <p:pic>
          <p:nvPicPr>
            <p:cNvPr id="30" name="Picture 6" descr="Image result for tso logic transparent">
              <a:extLst>
                <a:ext uri="{FF2B5EF4-FFF2-40B4-BE49-F238E27FC236}">
                  <a16:creationId xmlns:a16="http://schemas.microsoft.com/office/drawing/2014/main" id="{B3D16339-3A7B-4665-BCAB-6E4282987F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534" b="44868"/>
            <a:stretch/>
          </p:blipFill>
          <p:spPr bwMode="auto">
            <a:xfrm>
              <a:off x="10580919" y="4761122"/>
              <a:ext cx="1287696" cy="2652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4B648A4-98F7-4480-919F-578D28B12D77}"/>
              </a:ext>
            </a:extLst>
          </p:cNvPr>
          <p:cNvCxnSpPr/>
          <p:nvPr/>
        </p:nvCxnSpPr>
        <p:spPr>
          <a:xfrm>
            <a:off x="507206" y="2221706"/>
            <a:ext cx="11265694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B2C7AEA-862B-45FA-97CB-85E0A75ECC18}"/>
              </a:ext>
            </a:extLst>
          </p:cNvPr>
          <p:cNvCxnSpPr/>
          <p:nvPr/>
        </p:nvCxnSpPr>
        <p:spPr>
          <a:xfrm>
            <a:off x="507206" y="3082820"/>
            <a:ext cx="11265694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385F77-CE80-480B-AC55-7AF2CC0C76E7}"/>
              </a:ext>
            </a:extLst>
          </p:cNvPr>
          <p:cNvCxnSpPr/>
          <p:nvPr/>
        </p:nvCxnSpPr>
        <p:spPr>
          <a:xfrm>
            <a:off x="507206" y="3840275"/>
            <a:ext cx="11265694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81A4E16-41AF-4334-92A1-E83AE934A314}"/>
              </a:ext>
            </a:extLst>
          </p:cNvPr>
          <p:cNvCxnSpPr/>
          <p:nvPr/>
        </p:nvCxnSpPr>
        <p:spPr>
          <a:xfrm>
            <a:off x="507206" y="4663970"/>
            <a:ext cx="11265694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F362A61-4988-446D-BDF8-FA1F10DFB874}"/>
              </a:ext>
            </a:extLst>
          </p:cNvPr>
          <p:cNvSpPr txBox="1"/>
          <p:nvPr/>
        </p:nvSpPr>
        <p:spPr>
          <a:xfrm>
            <a:off x="7656333" y="1995501"/>
            <a:ext cx="133863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Migrate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370319-9551-4D40-AD37-1AE84804F442}"/>
              </a:ext>
            </a:extLst>
          </p:cNvPr>
          <p:cNvSpPr txBox="1"/>
          <p:nvPr/>
        </p:nvSpPr>
        <p:spPr>
          <a:xfrm>
            <a:off x="7656332" y="2837593"/>
            <a:ext cx="133863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Migrate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E232B9-1449-436E-A2A9-BF3F22996C3A}"/>
              </a:ext>
            </a:extLst>
          </p:cNvPr>
          <p:cNvSpPr txBox="1"/>
          <p:nvPr/>
        </p:nvSpPr>
        <p:spPr>
          <a:xfrm>
            <a:off x="7662373" y="4441216"/>
            <a:ext cx="133863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Migrate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F0BD5EF-0521-439D-AB0A-D903FC5C5087}"/>
              </a:ext>
            </a:extLst>
          </p:cNvPr>
          <p:cNvSpPr/>
          <p:nvPr/>
        </p:nvSpPr>
        <p:spPr bwMode="auto">
          <a:xfrm>
            <a:off x="932992" y="5873706"/>
            <a:ext cx="10490184" cy="28862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Tools listed are recommendations, but not an exhaustive list. </a:t>
            </a:r>
          </a:p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See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  <a:hlinkClick r:id="rId8"/>
              </a:rPr>
              <a:t>azure.com/migration/partners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 for the full list.</a:t>
            </a:r>
          </a:p>
        </p:txBody>
      </p:sp>
    </p:spTree>
    <p:extLst>
      <p:ext uri="{BB962C8B-B14F-4D97-AF65-F5344CB8AC3E}">
        <p14:creationId xmlns:p14="http://schemas.microsoft.com/office/powerpoint/2010/main" val="616912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:p14="http://schemas.microsoft.com/office/powerpoint/2010/main" xmlns:a14="http://schemas.microsoft.com/office/drawing/2010/main" xmlns:a16="http://schemas.microsoft.com/office/drawing/2014/main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C6139-AF2D-4B6D-BFCE-4F5584953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Between Microsoft and ISV Tools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0B8187-F09B-4D77-A884-F03609BD9AB7}"/>
              </a:ext>
            </a:extLst>
          </p:cNvPr>
          <p:cNvCxnSpPr>
            <a:cxnSpLocks/>
          </p:cNvCxnSpPr>
          <p:nvPr/>
        </p:nvCxnSpPr>
        <p:spPr>
          <a:xfrm>
            <a:off x="5506447" y="2730239"/>
            <a:ext cx="0" cy="3695307"/>
          </a:xfrm>
          <a:prstGeom prst="line">
            <a:avLst/>
          </a:prstGeom>
          <a:ln w="25400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267C5B6-1029-4546-83F0-EAE8BBD2D26F}"/>
              </a:ext>
            </a:extLst>
          </p:cNvPr>
          <p:cNvSpPr txBox="1"/>
          <p:nvPr/>
        </p:nvSpPr>
        <p:spPr>
          <a:xfrm>
            <a:off x="1552074" y="1313964"/>
            <a:ext cx="339290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Azure Migrate when customer needs…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256A1A-AB50-4E49-B02C-FAF27AC0AC68}"/>
              </a:ext>
            </a:extLst>
          </p:cNvPr>
          <p:cNvSpPr txBox="1"/>
          <p:nvPr/>
        </p:nvSpPr>
        <p:spPr>
          <a:xfrm>
            <a:off x="7804484" y="1313964"/>
            <a:ext cx="339290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ISV tools when customer needs…</a:t>
            </a:r>
          </a:p>
        </p:txBody>
      </p:sp>
      <p:pic>
        <p:nvPicPr>
          <p:cNvPr id="1026" name="Picture 2" descr="Image result for azure migrate logo">
            <a:hlinkClick r:id="rId3"/>
            <a:extLst>
              <a:ext uri="{FF2B5EF4-FFF2-40B4-BE49-F238E27FC236}">
                <a16:creationId xmlns:a16="http://schemas.microsoft.com/office/drawing/2014/main" id="{42675939-5329-4C14-8AF9-38B72AB63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63" y="1370655"/>
            <a:ext cx="9525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2F21955C-6E9B-40F7-B24E-5B42BFF682F2}"/>
              </a:ext>
            </a:extLst>
          </p:cNvPr>
          <p:cNvSpPr txBox="1"/>
          <p:nvPr/>
        </p:nvSpPr>
        <p:spPr>
          <a:xfrm>
            <a:off x="-281" y="6417359"/>
            <a:ext cx="3968432" cy="44089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000" i="1" baseline="30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1</a:t>
            </a:r>
            <a:r>
              <a:rPr lang="en-US" sz="1000"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Support for Hyper-V and physical servers is coming soon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F8B070F1-82E7-4EBD-A1CA-AD7B9FFB3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2169" y="2245938"/>
            <a:ext cx="1413149" cy="347962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3FDCA4D-930E-41C0-8DBF-8EA8F99613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53161" y="2792519"/>
            <a:ext cx="995837" cy="390771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F944C04B-E450-471A-8A7D-831B90A26E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02871" y="2561695"/>
            <a:ext cx="1087091" cy="303242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FCD39FE5-D74F-48F4-8302-17BFB9F01A5F}"/>
              </a:ext>
            </a:extLst>
          </p:cNvPr>
          <p:cNvSpPr/>
          <p:nvPr/>
        </p:nvSpPr>
        <p:spPr bwMode="auto">
          <a:xfrm>
            <a:off x="8681106" y="6460489"/>
            <a:ext cx="5851354" cy="1572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Tools listed are recommendations, but not an exhaustive list. </a:t>
            </a:r>
          </a:p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See 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  <a:hlinkClick r:id="rId8"/>
              </a:rPr>
              <a:t>azure.com/migration/partners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 for full list.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CC7923E-CDA5-4410-9FAD-84389FB32142}"/>
              </a:ext>
            </a:extLst>
          </p:cNvPr>
          <p:cNvSpPr txBox="1"/>
          <p:nvPr/>
        </p:nvSpPr>
        <p:spPr>
          <a:xfrm>
            <a:off x="1372580" y="3450858"/>
            <a:ext cx="274119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A Microsoft Azure branded tool which is free</a:t>
            </a:r>
          </a:p>
        </p:txBody>
      </p:sp>
      <p:sp>
        <p:nvSpPr>
          <p:cNvPr id="43" name="check" title="Icon of a checkmark">
            <a:extLst>
              <a:ext uri="{FF2B5EF4-FFF2-40B4-BE49-F238E27FC236}">
                <a16:creationId xmlns:a16="http://schemas.microsoft.com/office/drawing/2014/main" id="{D9637CBD-61B7-4C57-BF56-8069C382C58F}"/>
              </a:ext>
            </a:extLst>
          </p:cNvPr>
          <p:cNvSpPr>
            <a:spLocks noChangeAspect="1"/>
          </p:cNvSpPr>
          <p:nvPr/>
        </p:nvSpPr>
        <p:spPr bwMode="auto">
          <a:xfrm>
            <a:off x="886998" y="3649226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3468925-0196-4CA8-8DA0-C6C66C76E599}"/>
              </a:ext>
            </a:extLst>
          </p:cNvPr>
          <p:cNvSpPr txBox="1"/>
          <p:nvPr/>
        </p:nvSpPr>
        <p:spPr>
          <a:xfrm>
            <a:off x="5932730" y="3481636"/>
            <a:ext cx="3266926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" panose="020B0502040204020203" pitchFamily="34" charset="0"/>
              </a:rPr>
              <a:t>Assessment of heterogeneous environments 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" panose="020B0502040204020203" pitchFamily="34" charset="0"/>
              </a:rPr>
              <a:t>(physical, VMware and Hyper-V)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ea typeface="+mn-ea"/>
              <a:cs typeface="Segoe UI" panose="020B0502040204020203" pitchFamily="34" charset="0"/>
            </a:endParaRPr>
          </a:p>
        </p:txBody>
      </p:sp>
      <p:sp>
        <p:nvSpPr>
          <p:cNvPr id="73" name="check" title="Icon of a checkmark">
            <a:extLst>
              <a:ext uri="{FF2B5EF4-FFF2-40B4-BE49-F238E27FC236}">
                <a16:creationId xmlns:a16="http://schemas.microsoft.com/office/drawing/2014/main" id="{6DFA90DC-4965-49C4-9ADF-8540FF3BD061}"/>
              </a:ext>
            </a:extLst>
          </p:cNvPr>
          <p:cNvSpPr>
            <a:spLocks noChangeAspect="1"/>
          </p:cNvSpPr>
          <p:nvPr/>
        </p:nvSpPr>
        <p:spPr bwMode="auto">
          <a:xfrm>
            <a:off x="11372182" y="3649226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AC6725D-1B50-44C2-9E56-7606E640AFE8}"/>
              </a:ext>
            </a:extLst>
          </p:cNvPr>
          <p:cNvSpPr txBox="1"/>
          <p:nvPr/>
        </p:nvSpPr>
        <p:spPr>
          <a:xfrm>
            <a:off x="1346885" y="4505112"/>
            <a:ext cx="384675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Assessment of VMware environments</a:t>
            </a:r>
            <a:r>
              <a:rPr lang="en-US" baseline="30000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1</a:t>
            </a:r>
            <a:endParaRPr kumimoji="0" lang="en-US" sz="1800" b="0" i="0" u="none" strike="noStrike" kern="1200" cap="none" spc="0" normalizeH="0" baseline="30000" noProof="0" dirty="0">
              <a:ln>
                <a:noFill/>
              </a:ln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44" name="check" title="Icon of a checkmark">
            <a:extLst>
              <a:ext uri="{FF2B5EF4-FFF2-40B4-BE49-F238E27FC236}">
                <a16:creationId xmlns:a16="http://schemas.microsoft.com/office/drawing/2014/main" id="{1AA78ED7-0106-4CAC-AF1A-FCF38A37D192}"/>
              </a:ext>
            </a:extLst>
          </p:cNvPr>
          <p:cNvSpPr>
            <a:spLocks noChangeAspect="1"/>
          </p:cNvSpPr>
          <p:nvPr/>
        </p:nvSpPr>
        <p:spPr bwMode="auto">
          <a:xfrm>
            <a:off x="861303" y="4564980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64BDDA4-F838-4F9A-A2F1-265F21DDE5DE}"/>
              </a:ext>
            </a:extLst>
          </p:cNvPr>
          <p:cNvSpPr txBox="1"/>
          <p:nvPr/>
        </p:nvSpPr>
        <p:spPr>
          <a:xfrm>
            <a:off x="5932731" y="4520501"/>
            <a:ext cx="391341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" panose="020B0502040204020203" pitchFamily="34" charset="0"/>
              </a:rPr>
              <a:t>Agentless dependency visualization</a:t>
            </a:r>
          </a:p>
        </p:txBody>
      </p:sp>
      <p:sp>
        <p:nvSpPr>
          <p:cNvPr id="74" name="check" title="Icon of a checkmark">
            <a:extLst>
              <a:ext uri="{FF2B5EF4-FFF2-40B4-BE49-F238E27FC236}">
                <a16:creationId xmlns:a16="http://schemas.microsoft.com/office/drawing/2014/main" id="{EA424A4D-A673-493B-899E-570A2462BCEE}"/>
              </a:ext>
            </a:extLst>
          </p:cNvPr>
          <p:cNvSpPr>
            <a:spLocks noChangeAspect="1"/>
          </p:cNvSpPr>
          <p:nvPr/>
        </p:nvSpPr>
        <p:spPr bwMode="auto">
          <a:xfrm>
            <a:off x="11372182" y="4564980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026A464-9CB8-4D9B-B941-393E93061B3C}"/>
              </a:ext>
            </a:extLst>
          </p:cNvPr>
          <p:cNvSpPr txBox="1"/>
          <p:nvPr/>
        </p:nvSpPr>
        <p:spPr>
          <a:xfrm>
            <a:off x="1372580" y="5282367"/>
            <a:ext cx="333876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Assessments of brand new Azure platform functionality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47" name="check" title="Icon of a checkmark">
            <a:extLst>
              <a:ext uri="{FF2B5EF4-FFF2-40B4-BE49-F238E27FC236}">
                <a16:creationId xmlns:a16="http://schemas.microsoft.com/office/drawing/2014/main" id="{A806A42B-27A6-4169-A581-7B5076244FCB}"/>
              </a:ext>
            </a:extLst>
          </p:cNvPr>
          <p:cNvSpPr>
            <a:spLocks noChangeAspect="1"/>
          </p:cNvSpPr>
          <p:nvPr/>
        </p:nvSpPr>
        <p:spPr bwMode="auto">
          <a:xfrm>
            <a:off x="886998" y="5480735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0E743DAB-EA22-4321-B256-1F1CF66E164E}"/>
              </a:ext>
            </a:extLst>
          </p:cNvPr>
          <p:cNvCxnSpPr/>
          <p:nvPr/>
        </p:nvCxnSpPr>
        <p:spPr>
          <a:xfrm>
            <a:off x="5751095" y="3355106"/>
            <a:ext cx="5967663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olid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E078815-F1E9-4860-941D-08A34BD2490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17000" y="2881639"/>
            <a:ext cx="1071557" cy="2510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0736EF4-0C69-4BD6-B395-1ACD9AAE9E96}"/>
              </a:ext>
            </a:extLst>
          </p:cNvPr>
          <p:cNvCxnSpPr>
            <a:cxnSpLocks/>
          </p:cNvCxnSpPr>
          <p:nvPr/>
        </p:nvCxnSpPr>
        <p:spPr>
          <a:xfrm>
            <a:off x="10918266" y="3355106"/>
            <a:ext cx="0" cy="275925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olid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heck" title="Icon of a checkmark">
            <a:extLst>
              <a:ext uri="{FF2B5EF4-FFF2-40B4-BE49-F238E27FC236}">
                <a16:creationId xmlns:a16="http://schemas.microsoft.com/office/drawing/2014/main" id="{1031F027-B2BB-4F69-B350-0FEA235B6870}"/>
              </a:ext>
            </a:extLst>
          </p:cNvPr>
          <p:cNvSpPr>
            <a:spLocks noChangeAspect="1"/>
          </p:cNvSpPr>
          <p:nvPr/>
        </p:nvSpPr>
        <p:spPr bwMode="auto">
          <a:xfrm>
            <a:off x="10069490" y="3658505"/>
            <a:ext cx="222714" cy="157262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16226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/>
              <a:t>Assessment Tools Comparison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8C9D519-8807-4741-9D94-5EC3E673FD0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82627" y="1260401"/>
          <a:ext cx="11113476" cy="54095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52246">
                  <a:extLst>
                    <a:ext uri="{9D8B030D-6E8A-4147-A177-3AD203B41FA5}">
                      <a16:colId xmlns:a16="http://schemas.microsoft.com/office/drawing/2014/main" val="3111395318"/>
                    </a:ext>
                  </a:extLst>
                </a:gridCol>
                <a:gridCol w="1852246">
                  <a:extLst>
                    <a:ext uri="{9D8B030D-6E8A-4147-A177-3AD203B41FA5}">
                      <a16:colId xmlns:a16="http://schemas.microsoft.com/office/drawing/2014/main" val="1644514372"/>
                    </a:ext>
                  </a:extLst>
                </a:gridCol>
                <a:gridCol w="1852246">
                  <a:extLst>
                    <a:ext uri="{9D8B030D-6E8A-4147-A177-3AD203B41FA5}">
                      <a16:colId xmlns:a16="http://schemas.microsoft.com/office/drawing/2014/main" val="4115429603"/>
                    </a:ext>
                  </a:extLst>
                </a:gridCol>
                <a:gridCol w="1852246">
                  <a:extLst>
                    <a:ext uri="{9D8B030D-6E8A-4147-A177-3AD203B41FA5}">
                      <a16:colId xmlns:a16="http://schemas.microsoft.com/office/drawing/2014/main" val="3214024896"/>
                    </a:ext>
                  </a:extLst>
                </a:gridCol>
                <a:gridCol w="1852246">
                  <a:extLst>
                    <a:ext uri="{9D8B030D-6E8A-4147-A177-3AD203B41FA5}">
                      <a16:colId xmlns:a16="http://schemas.microsoft.com/office/drawing/2014/main" val="4218382263"/>
                    </a:ext>
                  </a:extLst>
                </a:gridCol>
                <a:gridCol w="1852246">
                  <a:extLst>
                    <a:ext uri="{9D8B030D-6E8A-4147-A177-3AD203B41FA5}">
                      <a16:colId xmlns:a16="http://schemas.microsoft.com/office/drawing/2014/main" val="200991190"/>
                    </a:ext>
                  </a:extLst>
                </a:gridCol>
              </a:tblGrid>
              <a:tr h="388165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Criteria 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1100503"/>
                  </a:ext>
                </a:extLst>
              </a:tr>
              <a:tr h="413239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Free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4694633"/>
                  </a:ext>
                </a:extLst>
              </a:tr>
              <a:tr h="479515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Agentless data collection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88759172"/>
                  </a:ext>
                </a:extLst>
              </a:tr>
              <a:tr h="437008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Support for VMware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227157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Support for Hyper-V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kern="1200" dirty="0">
                        <a:solidFill>
                          <a:schemeClr val="tx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1" kern="12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Coming soon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325048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Support for Physical servers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50" b="1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1A1A1A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5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A1A1A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Coming soon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9029289"/>
                  </a:ext>
                </a:extLst>
              </a:tr>
              <a:tr h="422030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Dependency visualization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  <a:p>
                      <a:pPr algn="ctr"/>
                      <a:r>
                        <a:rPr lang="en-US" sz="1050" b="1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leverages 3</a:t>
                      </a:r>
                      <a:r>
                        <a:rPr lang="en-US" sz="1050" b="1" i="1" baseline="300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rd</a:t>
                      </a:r>
                      <a:r>
                        <a:rPr lang="en-US" sz="1050" b="1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-party tools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0903841"/>
                  </a:ext>
                </a:extLst>
              </a:tr>
              <a:tr h="430823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Right-sizing and cost estimation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8938735"/>
                  </a:ext>
                </a:extLst>
              </a:tr>
              <a:tr h="422030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Agentless dependency visualization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53529864"/>
                  </a:ext>
                </a:extLst>
              </a:tr>
              <a:tr h="465992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Reserved instance-based pricing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11074919"/>
                  </a:ext>
                </a:extLst>
              </a:tr>
              <a:tr h="465992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Granular cost analysis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9709498"/>
                  </a:ext>
                </a:extLst>
              </a:tr>
              <a:tr h="465992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Support for new Azure SKUs as they roll out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3124704"/>
                  </a:ext>
                </a:extLst>
              </a:tr>
            </a:tbl>
          </a:graphicData>
        </a:graphic>
      </p:graphicFrame>
      <p:pic>
        <p:nvPicPr>
          <p:cNvPr id="10" name="Graphic 9">
            <a:extLst>
              <a:ext uri="{FF2B5EF4-FFF2-40B4-BE49-F238E27FC236}">
                <a16:creationId xmlns:a16="http://schemas.microsoft.com/office/drawing/2014/main" id="{35E28F8A-12DD-4DD9-B6B7-25524BCACB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60" y="2182482"/>
            <a:ext cx="198929" cy="19892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F441279F-C60E-4A7E-B311-3357A243FB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70" y="2182484"/>
            <a:ext cx="198929" cy="19892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43D9196-06E9-4765-95D7-110D055EE2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3" y="2191276"/>
            <a:ext cx="198929" cy="198929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236540FA-3038-4D73-9402-138B5E497B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39418" y="2191276"/>
            <a:ext cx="198929" cy="19892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F8FA6AFE-60E9-4E0D-BF19-3DAAF644F0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34841" y="2191276"/>
            <a:ext cx="198929" cy="198929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487DB42-2AAD-4C4C-8D00-F764DAF169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59" y="2637843"/>
            <a:ext cx="198929" cy="198929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AC6B1F06-7E30-4A19-AA42-D90EE0B2C5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69" y="2637845"/>
            <a:ext cx="198929" cy="198929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08615FFB-FD40-4DE4-BEC6-94C3616854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2" y="2655429"/>
            <a:ext cx="198929" cy="198929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66C17DCB-A4E7-454A-AADC-484B876DAB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39417" y="2637845"/>
            <a:ext cx="198929" cy="198929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A4AF03C5-20F8-484B-BE69-18D5628992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34840" y="2637844"/>
            <a:ext cx="198929" cy="198929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2E954CDC-3A4D-4B91-81EB-3FE3DB75A1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60" y="1753908"/>
            <a:ext cx="198929" cy="198929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FCA74D03-80AB-4D6B-BFB9-BC099362F7B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62870" y="1762702"/>
            <a:ext cx="198929" cy="198929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8784FC01-566C-4824-95E5-68A5525B36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14333" y="1762702"/>
            <a:ext cx="198929" cy="19892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4451A64F-3909-4B25-B3DC-6C92E7A9A00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39418" y="1762702"/>
            <a:ext cx="198929" cy="198929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49F9D0CC-65AA-4243-A726-83D5A6F09BD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34841" y="1762702"/>
            <a:ext cx="198929" cy="198929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6A2A81DE-2B72-4DB0-A596-420CA252AE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69" y="3085339"/>
            <a:ext cx="198929" cy="198929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1206E2E9-9CFE-42C3-8DBF-F6258B7EB1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2" y="3094131"/>
            <a:ext cx="198929" cy="198929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1C1BFE29-A1A0-4313-AE0A-7343DD8857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39417" y="3094131"/>
            <a:ext cx="198929" cy="198929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C6A03BFE-B287-4EC3-8D1A-71B358679F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34840" y="3094131"/>
            <a:ext cx="198929" cy="198929"/>
          </a:xfrm>
          <a:prstGeom prst="rect">
            <a:avLst/>
          </a:prstGeom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709DE77A-E21D-4D0D-9C1A-E49ADB178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69" y="3536337"/>
            <a:ext cx="198929" cy="198929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46107504-B564-425F-8227-6721B7E526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2" y="3553921"/>
            <a:ext cx="198929" cy="198929"/>
          </a:xfrm>
          <a:prstGeom prst="rect">
            <a:avLst/>
          </a:prstGeom>
        </p:spPr>
      </p:pic>
      <p:pic>
        <p:nvPicPr>
          <p:cNvPr id="38" name="Graphic 37">
            <a:extLst>
              <a:ext uri="{FF2B5EF4-FFF2-40B4-BE49-F238E27FC236}">
                <a16:creationId xmlns:a16="http://schemas.microsoft.com/office/drawing/2014/main" id="{7F57026E-FE61-4837-A0E0-F5C292103C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39417" y="3553921"/>
            <a:ext cx="198929" cy="198929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3496930F-F3B4-4994-8072-9AC8EB90F2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34840" y="3553921"/>
            <a:ext cx="198929" cy="198929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ECE14077-97FD-4DDD-AFF8-84B1F9A89E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60" y="5401081"/>
            <a:ext cx="198929" cy="198929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296B0F4C-1BA0-4F26-BD5D-59864C070F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44245" y="5402839"/>
            <a:ext cx="189273" cy="189273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EA95F345-A8D5-4C26-9938-02007BE122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34841" y="5397946"/>
            <a:ext cx="198929" cy="198929"/>
          </a:xfrm>
          <a:prstGeom prst="rect">
            <a:avLst/>
          </a:prstGeom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E9F9483C-90A2-49E7-9CF0-0ADDCA69F9E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54078" y="5401081"/>
            <a:ext cx="198929" cy="198929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id="{B625262A-F2E6-4548-BD8B-E373917C6F2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14402" y="5389118"/>
            <a:ext cx="198929" cy="198929"/>
          </a:xfrm>
          <a:prstGeom prst="rect">
            <a:avLst/>
          </a:prstGeom>
        </p:spPr>
      </p:pic>
      <p:pic>
        <p:nvPicPr>
          <p:cNvPr id="59" name="Graphic 58">
            <a:extLst>
              <a:ext uri="{FF2B5EF4-FFF2-40B4-BE49-F238E27FC236}">
                <a16:creationId xmlns:a16="http://schemas.microsoft.com/office/drawing/2014/main" id="{EBFA7634-2A50-4A44-A8CE-A6564DD768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59" y="4009283"/>
            <a:ext cx="198929" cy="198929"/>
          </a:xfrm>
          <a:prstGeom prst="rect">
            <a:avLst/>
          </a:prstGeom>
        </p:spPr>
      </p:pic>
      <p:pic>
        <p:nvPicPr>
          <p:cNvPr id="60" name="Graphic 59">
            <a:extLst>
              <a:ext uri="{FF2B5EF4-FFF2-40B4-BE49-F238E27FC236}">
                <a16:creationId xmlns:a16="http://schemas.microsoft.com/office/drawing/2014/main" id="{B57D02D0-905B-4338-9246-398C6A21BE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69" y="4009285"/>
            <a:ext cx="198929" cy="198929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C7A067A4-5A64-4C42-BAAF-8A9CA6906B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2" y="4026869"/>
            <a:ext cx="198929" cy="198929"/>
          </a:xfrm>
          <a:prstGeom prst="rect">
            <a:avLst/>
          </a:prstGeom>
        </p:spPr>
      </p:pic>
      <p:pic>
        <p:nvPicPr>
          <p:cNvPr id="63" name="Graphic 62">
            <a:extLst>
              <a:ext uri="{FF2B5EF4-FFF2-40B4-BE49-F238E27FC236}">
                <a16:creationId xmlns:a16="http://schemas.microsoft.com/office/drawing/2014/main" id="{0BAE3284-AA16-4C54-9892-8BF46FF99F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34840" y="4009284"/>
            <a:ext cx="198929" cy="198929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id="{0B5443C0-B946-4978-AD72-F71478CE4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60" y="4474798"/>
            <a:ext cx="198929" cy="198929"/>
          </a:xfrm>
          <a:prstGeom prst="rect">
            <a:avLst/>
          </a:prstGeom>
        </p:spPr>
      </p:pic>
      <p:pic>
        <p:nvPicPr>
          <p:cNvPr id="65" name="Graphic 64">
            <a:extLst>
              <a:ext uri="{FF2B5EF4-FFF2-40B4-BE49-F238E27FC236}">
                <a16:creationId xmlns:a16="http://schemas.microsoft.com/office/drawing/2014/main" id="{ABD0E5DB-5A45-4A1C-B7ED-45E437682D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70" y="4932473"/>
            <a:ext cx="198929" cy="198929"/>
          </a:xfrm>
          <a:prstGeom prst="rect">
            <a:avLst/>
          </a:prstGeom>
        </p:spPr>
      </p:pic>
      <p:pic>
        <p:nvPicPr>
          <p:cNvPr id="66" name="Graphic 65">
            <a:extLst>
              <a:ext uri="{FF2B5EF4-FFF2-40B4-BE49-F238E27FC236}">
                <a16:creationId xmlns:a16="http://schemas.microsoft.com/office/drawing/2014/main" id="{892CF2F5-2C28-479E-97ED-E0B6464764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3" y="4492384"/>
            <a:ext cx="198929" cy="198929"/>
          </a:xfrm>
          <a:prstGeom prst="rect">
            <a:avLst/>
          </a:prstGeom>
        </p:spPr>
      </p:pic>
      <p:pic>
        <p:nvPicPr>
          <p:cNvPr id="67" name="Graphic 66">
            <a:extLst>
              <a:ext uri="{FF2B5EF4-FFF2-40B4-BE49-F238E27FC236}">
                <a16:creationId xmlns:a16="http://schemas.microsoft.com/office/drawing/2014/main" id="{C3D48AE1-05DD-4F83-BB21-471CDA58CB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39418" y="4474800"/>
            <a:ext cx="198929" cy="198929"/>
          </a:xfrm>
          <a:prstGeom prst="rect">
            <a:avLst/>
          </a:prstGeom>
        </p:spPr>
      </p:pic>
      <p:pic>
        <p:nvPicPr>
          <p:cNvPr id="68" name="Graphic 67">
            <a:extLst>
              <a:ext uri="{FF2B5EF4-FFF2-40B4-BE49-F238E27FC236}">
                <a16:creationId xmlns:a16="http://schemas.microsoft.com/office/drawing/2014/main" id="{626BB12B-4864-4955-8ED6-85F433036D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34841" y="4474799"/>
            <a:ext cx="198929" cy="198929"/>
          </a:xfrm>
          <a:prstGeom prst="rect">
            <a:avLst/>
          </a:prstGeom>
        </p:spPr>
      </p:pic>
      <p:pic>
        <p:nvPicPr>
          <p:cNvPr id="69" name="Graphic 68">
            <a:extLst>
              <a:ext uri="{FF2B5EF4-FFF2-40B4-BE49-F238E27FC236}">
                <a16:creationId xmlns:a16="http://schemas.microsoft.com/office/drawing/2014/main" id="{51D88A33-D976-4545-BA0D-8697C486B7C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49860" y="4933488"/>
            <a:ext cx="198929" cy="198929"/>
          </a:xfrm>
          <a:prstGeom prst="rect">
            <a:avLst/>
          </a:prstGeom>
        </p:spPr>
      </p:pic>
      <p:pic>
        <p:nvPicPr>
          <p:cNvPr id="72" name="Graphic 71">
            <a:extLst>
              <a:ext uri="{FF2B5EF4-FFF2-40B4-BE49-F238E27FC236}">
                <a16:creationId xmlns:a16="http://schemas.microsoft.com/office/drawing/2014/main" id="{7789506C-412F-4529-A5BF-CE300B437E0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70" y="4474798"/>
            <a:ext cx="198929" cy="198929"/>
          </a:xfrm>
          <a:prstGeom prst="rect">
            <a:avLst/>
          </a:prstGeom>
        </p:spPr>
      </p:pic>
      <p:pic>
        <p:nvPicPr>
          <p:cNvPr id="74" name="Graphic 73">
            <a:extLst>
              <a:ext uri="{FF2B5EF4-FFF2-40B4-BE49-F238E27FC236}">
                <a16:creationId xmlns:a16="http://schemas.microsoft.com/office/drawing/2014/main" id="{A696C129-EA52-4DA0-9E26-10EA96B7A1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39417" y="4932473"/>
            <a:ext cx="198929" cy="198929"/>
          </a:xfrm>
          <a:prstGeom prst="rect">
            <a:avLst/>
          </a:prstGeom>
        </p:spPr>
      </p:pic>
      <p:pic>
        <p:nvPicPr>
          <p:cNvPr id="75" name="Graphic 74">
            <a:extLst>
              <a:ext uri="{FF2B5EF4-FFF2-40B4-BE49-F238E27FC236}">
                <a16:creationId xmlns:a16="http://schemas.microsoft.com/office/drawing/2014/main" id="{3B39B619-A3B6-4252-A92E-FB8889DB48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35116" y="4932473"/>
            <a:ext cx="198929" cy="198929"/>
          </a:xfrm>
          <a:prstGeom prst="rect">
            <a:avLst/>
          </a:prstGeom>
        </p:spPr>
      </p:pic>
      <p:pic>
        <p:nvPicPr>
          <p:cNvPr id="76" name="Graphic 75">
            <a:extLst>
              <a:ext uri="{FF2B5EF4-FFF2-40B4-BE49-F238E27FC236}">
                <a16:creationId xmlns:a16="http://schemas.microsoft.com/office/drawing/2014/main" id="{AE2C1B13-0C65-4EAE-9D1B-4549EE72BB6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37594" y="5900253"/>
            <a:ext cx="206477" cy="182880"/>
          </a:xfrm>
          <a:prstGeom prst="rect">
            <a:avLst/>
          </a:prstGeom>
        </p:spPr>
      </p:pic>
      <p:pic>
        <p:nvPicPr>
          <p:cNvPr id="77" name="Graphic 76">
            <a:extLst>
              <a:ext uri="{FF2B5EF4-FFF2-40B4-BE49-F238E27FC236}">
                <a16:creationId xmlns:a16="http://schemas.microsoft.com/office/drawing/2014/main" id="{FC38BBDF-96B4-4E4A-9CC2-E18BBE6C0DB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26567" y="5890637"/>
            <a:ext cx="206477" cy="182880"/>
          </a:xfrm>
          <a:prstGeom prst="rect">
            <a:avLst/>
          </a:prstGeom>
        </p:spPr>
      </p:pic>
      <p:pic>
        <p:nvPicPr>
          <p:cNvPr id="79" name="Graphic 78">
            <a:extLst>
              <a:ext uri="{FF2B5EF4-FFF2-40B4-BE49-F238E27FC236}">
                <a16:creationId xmlns:a16="http://schemas.microsoft.com/office/drawing/2014/main" id="{6B8DB15B-33E3-44F9-B2B1-74239202603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27292" y="5900253"/>
            <a:ext cx="206477" cy="182880"/>
          </a:xfrm>
          <a:prstGeom prst="rect">
            <a:avLst/>
          </a:prstGeom>
        </p:spPr>
      </p:pic>
      <p:pic>
        <p:nvPicPr>
          <p:cNvPr id="80" name="Graphic 79">
            <a:extLst>
              <a:ext uri="{FF2B5EF4-FFF2-40B4-BE49-F238E27FC236}">
                <a16:creationId xmlns:a16="http://schemas.microsoft.com/office/drawing/2014/main" id="{A1B7563E-7F3A-4A51-B71F-DCB36C40C9E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50567" y="3020974"/>
            <a:ext cx="206477" cy="182880"/>
          </a:xfrm>
          <a:prstGeom prst="rect">
            <a:avLst/>
          </a:prstGeom>
        </p:spPr>
      </p:pic>
      <p:pic>
        <p:nvPicPr>
          <p:cNvPr id="81" name="Graphic 80">
            <a:extLst>
              <a:ext uri="{FF2B5EF4-FFF2-40B4-BE49-F238E27FC236}">
                <a16:creationId xmlns:a16="http://schemas.microsoft.com/office/drawing/2014/main" id="{59D7020B-0E14-4791-92F7-ECDE4543804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39417" y="3964117"/>
            <a:ext cx="206477" cy="182880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15336FC8-D99F-493D-95D6-003BD01E683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59898" y="3459321"/>
            <a:ext cx="206477" cy="182880"/>
          </a:xfrm>
          <a:prstGeom prst="rect">
            <a:avLst/>
          </a:prstGeom>
        </p:spPr>
      </p:pic>
      <p:pic>
        <p:nvPicPr>
          <p:cNvPr id="57" name="Picture 2" descr="Image result for azure migrate transparent logo">
            <a:extLst>
              <a:ext uri="{FF2B5EF4-FFF2-40B4-BE49-F238E27FC236}">
                <a16:creationId xmlns:a16="http://schemas.microsoft.com/office/drawing/2014/main" id="{2D8E14FB-4561-42F5-A06A-4EBBD1AD3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274" y="1155291"/>
            <a:ext cx="591087" cy="31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3D32F176-2069-4B43-AB16-06FCAF21AD5C}"/>
              </a:ext>
            </a:extLst>
          </p:cNvPr>
          <p:cNvGrpSpPr/>
          <p:nvPr/>
        </p:nvGrpSpPr>
        <p:grpSpPr>
          <a:xfrm>
            <a:off x="4357697" y="1233300"/>
            <a:ext cx="6793889" cy="320275"/>
            <a:chOff x="4357697" y="1419276"/>
            <a:chExt cx="6793889" cy="320275"/>
          </a:xfrm>
        </p:grpSpPr>
        <p:pic>
          <p:nvPicPr>
            <p:cNvPr id="62" name="Picture 4" descr="Image result for cloudamize transparent logo">
              <a:extLst>
                <a:ext uri="{FF2B5EF4-FFF2-40B4-BE49-F238E27FC236}">
                  <a16:creationId xmlns:a16="http://schemas.microsoft.com/office/drawing/2014/main" id="{70C3EBC8-8C67-40A0-8021-B7B5B89432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7697" y="1422794"/>
              <a:ext cx="1585947" cy="197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0" name="Picture 69" descr="A close up of a sign&#10;&#10;Description generated with high confidence">
              <a:extLst>
                <a:ext uri="{FF2B5EF4-FFF2-40B4-BE49-F238E27FC236}">
                  <a16:creationId xmlns:a16="http://schemas.microsoft.com/office/drawing/2014/main" id="{7BB57109-D239-409B-826E-3E906D527A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447748" y="1443671"/>
              <a:ext cx="1132096" cy="265234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42D51CD6-F7E1-47DC-A848-A768AF3ED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0304363" y="1465306"/>
              <a:ext cx="847223" cy="274245"/>
            </a:xfrm>
            <a:prstGeom prst="rect">
              <a:avLst/>
            </a:prstGeom>
          </p:spPr>
        </p:pic>
        <p:pic>
          <p:nvPicPr>
            <p:cNvPr id="82" name="Picture 6" descr="Image result for tso logic transparent">
              <a:extLst>
                <a:ext uri="{FF2B5EF4-FFF2-40B4-BE49-F238E27FC236}">
                  <a16:creationId xmlns:a16="http://schemas.microsoft.com/office/drawing/2014/main" id="{E38C47D4-438E-4320-B194-8308997A78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534" b="44868"/>
            <a:stretch/>
          </p:blipFill>
          <p:spPr bwMode="auto">
            <a:xfrm>
              <a:off x="8195033" y="1419276"/>
              <a:ext cx="1287696" cy="2652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344C190-B973-46B6-949A-A2CDB9441E56}"/>
              </a:ext>
            </a:extLst>
          </p:cNvPr>
          <p:cNvSpPr txBox="1"/>
          <p:nvPr/>
        </p:nvSpPr>
        <p:spPr>
          <a:xfrm>
            <a:off x="2841788" y="1444590"/>
            <a:ext cx="133863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Migrate</a:t>
            </a:r>
          </a:p>
        </p:txBody>
      </p:sp>
      <p:pic>
        <p:nvPicPr>
          <p:cNvPr id="83" name="Graphic 82">
            <a:extLst>
              <a:ext uri="{FF2B5EF4-FFF2-40B4-BE49-F238E27FC236}">
                <a16:creationId xmlns:a16="http://schemas.microsoft.com/office/drawing/2014/main" id="{356FDC7A-54EF-4829-8BDF-F24F66AC3E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5142" y="6352023"/>
            <a:ext cx="198929" cy="198929"/>
          </a:xfrm>
          <a:prstGeom prst="rect">
            <a:avLst/>
          </a:prstGeom>
        </p:spPr>
      </p:pic>
      <p:pic>
        <p:nvPicPr>
          <p:cNvPr id="84" name="Graphic 83">
            <a:extLst>
              <a:ext uri="{FF2B5EF4-FFF2-40B4-BE49-F238E27FC236}">
                <a16:creationId xmlns:a16="http://schemas.microsoft.com/office/drawing/2014/main" id="{4AF4374B-E63E-4AE7-A5F4-11E5C4EB2AE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044054" y="6349784"/>
            <a:ext cx="206477" cy="182880"/>
          </a:xfrm>
          <a:prstGeom prst="rect">
            <a:avLst/>
          </a:prstGeom>
        </p:spPr>
      </p:pic>
      <p:pic>
        <p:nvPicPr>
          <p:cNvPr id="85" name="Graphic 84">
            <a:extLst>
              <a:ext uri="{FF2B5EF4-FFF2-40B4-BE49-F238E27FC236}">
                <a16:creationId xmlns:a16="http://schemas.microsoft.com/office/drawing/2014/main" id="{A14D28DF-ED0E-447B-8A55-7A3FB6D59BE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21851" y="6340168"/>
            <a:ext cx="206477" cy="182880"/>
          </a:xfrm>
          <a:prstGeom prst="rect">
            <a:avLst/>
          </a:prstGeom>
        </p:spPr>
      </p:pic>
      <p:pic>
        <p:nvPicPr>
          <p:cNvPr id="86" name="Graphic 85">
            <a:extLst>
              <a:ext uri="{FF2B5EF4-FFF2-40B4-BE49-F238E27FC236}">
                <a16:creationId xmlns:a16="http://schemas.microsoft.com/office/drawing/2014/main" id="{4AEA5B78-73F0-481C-9089-ECF8E0549BF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34701" y="6344271"/>
            <a:ext cx="206477" cy="182880"/>
          </a:xfrm>
          <a:prstGeom prst="rect">
            <a:avLst/>
          </a:prstGeom>
        </p:spPr>
      </p:pic>
      <p:pic>
        <p:nvPicPr>
          <p:cNvPr id="87" name="Graphic 86">
            <a:extLst>
              <a:ext uri="{FF2B5EF4-FFF2-40B4-BE49-F238E27FC236}">
                <a16:creationId xmlns:a16="http://schemas.microsoft.com/office/drawing/2014/main" id="{F6BD8650-C820-4D72-9A3D-E3AD01F7344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22576" y="6349784"/>
            <a:ext cx="206477" cy="182880"/>
          </a:xfrm>
          <a:prstGeom prst="rect">
            <a:avLst/>
          </a:prstGeom>
        </p:spPr>
      </p:pic>
      <p:pic>
        <p:nvPicPr>
          <p:cNvPr id="90" name="Graphic 89">
            <a:extLst>
              <a:ext uri="{FF2B5EF4-FFF2-40B4-BE49-F238E27FC236}">
                <a16:creationId xmlns:a16="http://schemas.microsoft.com/office/drawing/2014/main" id="{250A0F69-6D3F-4EF7-A576-68A2CD241A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70" y="5884204"/>
            <a:ext cx="198929" cy="198929"/>
          </a:xfrm>
          <a:prstGeom prst="rect">
            <a:avLst/>
          </a:prstGeom>
        </p:spPr>
      </p:pic>
      <p:pic>
        <p:nvPicPr>
          <p:cNvPr id="91" name="Graphic 90">
            <a:extLst>
              <a:ext uri="{FF2B5EF4-FFF2-40B4-BE49-F238E27FC236}">
                <a16:creationId xmlns:a16="http://schemas.microsoft.com/office/drawing/2014/main" id="{C88549A3-467B-4E1B-B6D3-22D8954ABF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44245" y="5897702"/>
            <a:ext cx="189273" cy="189273"/>
          </a:xfrm>
          <a:prstGeom prst="rect">
            <a:avLst/>
          </a:prstGeom>
        </p:spPr>
      </p:pic>
      <p:pic>
        <p:nvPicPr>
          <p:cNvPr id="78" name="Graphic 77">
            <a:extLst>
              <a:ext uri="{FF2B5EF4-FFF2-40B4-BE49-F238E27FC236}">
                <a16:creationId xmlns:a16="http://schemas.microsoft.com/office/drawing/2014/main" id="{5B553433-E967-4443-8340-56ECA589684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14332" y="4957399"/>
            <a:ext cx="198929" cy="19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80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svg="http://schemas.microsoft.com/office/drawing/2016/SVG/main" xmlns:a14="http://schemas.microsoft.com/office/drawing/2010/main" xmlns:a16="http://schemas.microsoft.com/office/drawing/2014/main"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1">
            <a:extLst>
              <a:ext uri="{FF2B5EF4-FFF2-40B4-BE49-F238E27FC236}">
                <a16:creationId xmlns:a16="http://schemas.microsoft.com/office/drawing/2014/main" id="{DA39BBBD-906F-4C71-89BB-D480F16F670F}"/>
              </a:ext>
            </a:extLst>
          </p:cNvPr>
          <p:cNvSpPr txBox="1">
            <a:spLocks/>
          </p:cNvSpPr>
          <p:nvPr/>
        </p:nvSpPr>
        <p:spPr>
          <a:xfrm>
            <a:off x="580468" y="3692121"/>
            <a:ext cx="8505688" cy="166199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Migrate VMs and Servers</a:t>
            </a:r>
          </a:p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	</a:t>
            </a:r>
            <a:r>
              <a:rPr lang="en-US" i="1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with</a:t>
            </a:r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 Azure Site Recovery</a:t>
            </a:r>
          </a:p>
          <a:p>
            <a:endParaRPr lang="en-US" dirty="0">
              <a:gradFill>
                <a:gsLst>
                  <a:gs pos="62564">
                    <a:schemeClr val="tx1"/>
                  </a:gs>
                  <a:gs pos="55000">
                    <a:schemeClr val="tx1"/>
                  </a:gs>
                </a:gsLst>
                <a:lin ang="5400000" scaled="0"/>
              </a:gra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F8C5A5D-741D-400F-A69D-752C7281E354}"/>
              </a:ext>
            </a:extLst>
          </p:cNvPr>
          <p:cNvGrpSpPr/>
          <p:nvPr/>
        </p:nvGrpSpPr>
        <p:grpSpPr>
          <a:xfrm>
            <a:off x="7651699" y="1121497"/>
            <a:ext cx="4111143" cy="5141248"/>
            <a:chOff x="8199437" y="2299575"/>
            <a:chExt cx="3048000" cy="3778384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E4F58542-9050-4B66-A4D2-0A33ED452267}"/>
                </a:ext>
              </a:extLst>
            </p:cNvPr>
            <p:cNvGrpSpPr/>
            <p:nvPr/>
          </p:nvGrpSpPr>
          <p:grpSpPr>
            <a:xfrm>
              <a:off x="8199437" y="2430462"/>
              <a:ext cx="3048000" cy="3647497"/>
              <a:chOff x="7988835" y="1222377"/>
              <a:chExt cx="1330325" cy="1249364"/>
            </a:xfrm>
          </p:grpSpPr>
          <p:sp>
            <p:nvSpPr>
              <p:cNvPr id="79" name="Freeform 94">
                <a:extLst>
                  <a:ext uri="{FF2B5EF4-FFF2-40B4-BE49-F238E27FC236}">
                    <a16:creationId xmlns:a16="http://schemas.microsoft.com/office/drawing/2014/main" id="{CD9D2ECF-804A-4413-B861-DE6ABA2D4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8423" y="1466852"/>
                <a:ext cx="525462" cy="314325"/>
              </a:xfrm>
              <a:custGeom>
                <a:avLst/>
                <a:gdLst>
                  <a:gd name="T0" fmla="*/ 97 w 173"/>
                  <a:gd name="T1" fmla="*/ 0 h 104"/>
                  <a:gd name="T2" fmla="*/ 71 w 173"/>
                  <a:gd name="T3" fmla="*/ 16 h 104"/>
                  <a:gd name="T4" fmla="*/ 62 w 173"/>
                  <a:gd name="T5" fmla="*/ 14 h 104"/>
                  <a:gd name="T6" fmla="*/ 35 w 173"/>
                  <a:gd name="T7" fmla="*/ 42 h 104"/>
                  <a:gd name="T8" fmla="*/ 35 w 173"/>
                  <a:gd name="T9" fmla="*/ 42 h 104"/>
                  <a:gd name="T10" fmla="*/ 31 w 173"/>
                  <a:gd name="T11" fmla="*/ 42 h 104"/>
                  <a:gd name="T12" fmla="*/ 0 w 173"/>
                  <a:gd name="T13" fmla="*/ 73 h 104"/>
                  <a:gd name="T14" fmla="*/ 31 w 173"/>
                  <a:gd name="T15" fmla="*/ 104 h 104"/>
                  <a:gd name="T16" fmla="*/ 146 w 173"/>
                  <a:gd name="T17" fmla="*/ 104 h 104"/>
                  <a:gd name="T18" fmla="*/ 173 w 173"/>
                  <a:gd name="T19" fmla="*/ 77 h 104"/>
                  <a:gd name="T20" fmla="*/ 155 w 173"/>
                  <a:gd name="T21" fmla="*/ 52 h 104"/>
                  <a:gd name="T22" fmla="*/ 127 w 173"/>
                  <a:gd name="T23" fmla="*/ 30 h 104"/>
                  <a:gd name="T24" fmla="*/ 127 w 173"/>
                  <a:gd name="T25" fmla="*/ 30 h 104"/>
                  <a:gd name="T26" fmla="*/ 97 w 173"/>
                  <a:gd name="T27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3" h="104">
                    <a:moveTo>
                      <a:pt x="97" y="0"/>
                    </a:moveTo>
                    <a:cubicBezTo>
                      <a:pt x="86" y="0"/>
                      <a:pt x="76" y="7"/>
                      <a:pt x="71" y="16"/>
                    </a:cubicBezTo>
                    <a:cubicBezTo>
                      <a:pt x="68" y="15"/>
                      <a:pt x="65" y="14"/>
                      <a:pt x="62" y="14"/>
                    </a:cubicBezTo>
                    <a:cubicBezTo>
                      <a:pt x="47" y="14"/>
                      <a:pt x="35" y="27"/>
                      <a:pt x="35" y="42"/>
                    </a:cubicBezTo>
                    <a:cubicBezTo>
                      <a:pt x="35" y="42"/>
                      <a:pt x="35" y="42"/>
                      <a:pt x="35" y="42"/>
                    </a:cubicBezTo>
                    <a:cubicBezTo>
                      <a:pt x="33" y="42"/>
                      <a:pt x="32" y="42"/>
                      <a:pt x="31" y="42"/>
                    </a:cubicBezTo>
                    <a:cubicBezTo>
                      <a:pt x="14" y="42"/>
                      <a:pt x="0" y="56"/>
                      <a:pt x="0" y="73"/>
                    </a:cubicBezTo>
                    <a:cubicBezTo>
                      <a:pt x="0" y="90"/>
                      <a:pt x="14" y="104"/>
                      <a:pt x="31" y="104"/>
                    </a:cubicBezTo>
                    <a:cubicBezTo>
                      <a:pt x="146" y="104"/>
                      <a:pt x="146" y="104"/>
                      <a:pt x="146" y="104"/>
                    </a:cubicBezTo>
                    <a:cubicBezTo>
                      <a:pt x="160" y="104"/>
                      <a:pt x="173" y="92"/>
                      <a:pt x="173" y="77"/>
                    </a:cubicBezTo>
                    <a:cubicBezTo>
                      <a:pt x="173" y="66"/>
                      <a:pt x="166" y="56"/>
                      <a:pt x="155" y="52"/>
                    </a:cubicBezTo>
                    <a:cubicBezTo>
                      <a:pt x="152" y="39"/>
                      <a:pt x="141" y="30"/>
                      <a:pt x="127" y="30"/>
                    </a:cubicBezTo>
                    <a:cubicBezTo>
                      <a:pt x="127" y="30"/>
                      <a:pt x="127" y="30"/>
                      <a:pt x="127" y="30"/>
                    </a:cubicBezTo>
                    <a:cubicBezTo>
                      <a:pt x="127" y="13"/>
                      <a:pt x="113" y="0"/>
                      <a:pt x="97" y="0"/>
                    </a:cubicBezTo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0" name="Freeform 95">
                <a:extLst>
                  <a:ext uri="{FF2B5EF4-FFF2-40B4-BE49-F238E27FC236}">
                    <a16:creationId xmlns:a16="http://schemas.microsoft.com/office/drawing/2014/main" id="{0339E450-7C5C-4024-B623-5AC2A67BA2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8423" y="1527177"/>
                <a:ext cx="404812" cy="254000"/>
              </a:xfrm>
              <a:custGeom>
                <a:avLst/>
                <a:gdLst>
                  <a:gd name="T0" fmla="*/ 46 w 133"/>
                  <a:gd name="T1" fmla="*/ 0 h 84"/>
                  <a:gd name="T2" fmla="*/ 35 w 133"/>
                  <a:gd name="T3" fmla="*/ 18 h 84"/>
                  <a:gd name="T4" fmla="*/ 35 w 133"/>
                  <a:gd name="T5" fmla="*/ 19 h 84"/>
                  <a:gd name="T6" fmla="*/ 35 w 133"/>
                  <a:gd name="T7" fmla="*/ 19 h 84"/>
                  <a:gd name="T8" fmla="*/ 35 w 133"/>
                  <a:gd name="T9" fmla="*/ 20 h 84"/>
                  <a:gd name="T10" fmla="*/ 35 w 133"/>
                  <a:gd name="T11" fmla="*/ 20 h 84"/>
                  <a:gd name="T12" fmla="*/ 35 w 133"/>
                  <a:gd name="T13" fmla="*/ 20 h 84"/>
                  <a:gd name="T14" fmla="*/ 35 w 133"/>
                  <a:gd name="T15" fmla="*/ 21 h 84"/>
                  <a:gd name="T16" fmla="*/ 35 w 133"/>
                  <a:gd name="T17" fmla="*/ 21 h 84"/>
                  <a:gd name="T18" fmla="*/ 35 w 133"/>
                  <a:gd name="T19" fmla="*/ 21 h 84"/>
                  <a:gd name="T20" fmla="*/ 35 w 133"/>
                  <a:gd name="T21" fmla="*/ 21 h 84"/>
                  <a:gd name="T22" fmla="*/ 35 w 133"/>
                  <a:gd name="T23" fmla="*/ 22 h 84"/>
                  <a:gd name="T24" fmla="*/ 35 w 133"/>
                  <a:gd name="T25" fmla="*/ 22 h 84"/>
                  <a:gd name="T26" fmla="*/ 31 w 133"/>
                  <a:gd name="T27" fmla="*/ 22 h 84"/>
                  <a:gd name="T28" fmla="*/ 0 w 133"/>
                  <a:gd name="T29" fmla="*/ 53 h 84"/>
                  <a:gd name="T30" fmla="*/ 31 w 133"/>
                  <a:gd name="T31" fmla="*/ 84 h 84"/>
                  <a:gd name="T32" fmla="*/ 133 w 133"/>
                  <a:gd name="T33" fmla="*/ 84 h 84"/>
                  <a:gd name="T34" fmla="*/ 46 w 133"/>
                  <a:gd name="T3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3" h="84">
                    <a:moveTo>
                      <a:pt x="46" y="0"/>
                    </a:moveTo>
                    <a:cubicBezTo>
                      <a:pt x="40" y="4"/>
                      <a:pt x="36" y="11"/>
                      <a:pt x="35" y="18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3" y="22"/>
                      <a:pt x="32" y="22"/>
                      <a:pt x="31" y="22"/>
                    </a:cubicBezTo>
                    <a:cubicBezTo>
                      <a:pt x="14" y="22"/>
                      <a:pt x="0" y="36"/>
                      <a:pt x="0" y="53"/>
                    </a:cubicBezTo>
                    <a:cubicBezTo>
                      <a:pt x="0" y="70"/>
                      <a:pt x="14" y="84"/>
                      <a:pt x="31" y="8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1" name="Freeform 96">
                <a:extLst>
                  <a:ext uri="{FF2B5EF4-FFF2-40B4-BE49-F238E27FC236}">
                    <a16:creationId xmlns:a16="http://schemas.microsoft.com/office/drawing/2014/main" id="{150C0272-D7E5-46B7-87A4-8AA292F76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8710" y="1892302"/>
                <a:ext cx="923925" cy="579437"/>
              </a:xfrm>
              <a:custGeom>
                <a:avLst/>
                <a:gdLst>
                  <a:gd name="T0" fmla="*/ 465 w 582"/>
                  <a:gd name="T1" fmla="*/ 0 h 365"/>
                  <a:gd name="T2" fmla="*/ 465 w 582"/>
                  <a:gd name="T3" fmla="*/ 72 h 365"/>
                  <a:gd name="T4" fmla="*/ 348 w 582"/>
                  <a:gd name="T5" fmla="*/ 72 h 365"/>
                  <a:gd name="T6" fmla="*/ 348 w 582"/>
                  <a:gd name="T7" fmla="*/ 145 h 365"/>
                  <a:gd name="T8" fmla="*/ 232 w 582"/>
                  <a:gd name="T9" fmla="*/ 145 h 365"/>
                  <a:gd name="T10" fmla="*/ 232 w 582"/>
                  <a:gd name="T11" fmla="*/ 219 h 365"/>
                  <a:gd name="T12" fmla="*/ 234 w 582"/>
                  <a:gd name="T13" fmla="*/ 219 h 365"/>
                  <a:gd name="T14" fmla="*/ 232 w 582"/>
                  <a:gd name="T15" fmla="*/ 219 h 365"/>
                  <a:gd name="T16" fmla="*/ 232 w 582"/>
                  <a:gd name="T17" fmla="*/ 219 h 365"/>
                  <a:gd name="T18" fmla="*/ 117 w 582"/>
                  <a:gd name="T19" fmla="*/ 219 h 365"/>
                  <a:gd name="T20" fmla="*/ 117 w 582"/>
                  <a:gd name="T21" fmla="*/ 291 h 365"/>
                  <a:gd name="T22" fmla="*/ 0 w 582"/>
                  <a:gd name="T23" fmla="*/ 291 h 365"/>
                  <a:gd name="T24" fmla="*/ 0 w 582"/>
                  <a:gd name="T25" fmla="*/ 365 h 365"/>
                  <a:gd name="T26" fmla="*/ 117 w 582"/>
                  <a:gd name="T27" fmla="*/ 365 h 365"/>
                  <a:gd name="T28" fmla="*/ 582 w 582"/>
                  <a:gd name="T29" fmla="*/ 365 h 365"/>
                  <a:gd name="T30" fmla="*/ 582 w 582"/>
                  <a:gd name="T31" fmla="*/ 74 h 365"/>
                  <a:gd name="T32" fmla="*/ 582 w 582"/>
                  <a:gd name="T33" fmla="*/ 0 h 365"/>
                  <a:gd name="T34" fmla="*/ 465 w 582"/>
                  <a:gd name="T35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2" h="365">
                    <a:moveTo>
                      <a:pt x="465" y="0"/>
                    </a:moveTo>
                    <a:lnTo>
                      <a:pt x="465" y="72"/>
                    </a:lnTo>
                    <a:lnTo>
                      <a:pt x="348" y="72"/>
                    </a:lnTo>
                    <a:lnTo>
                      <a:pt x="348" y="145"/>
                    </a:lnTo>
                    <a:lnTo>
                      <a:pt x="232" y="145"/>
                    </a:lnTo>
                    <a:lnTo>
                      <a:pt x="232" y="219"/>
                    </a:lnTo>
                    <a:lnTo>
                      <a:pt x="234" y="219"/>
                    </a:lnTo>
                    <a:lnTo>
                      <a:pt x="232" y="219"/>
                    </a:lnTo>
                    <a:lnTo>
                      <a:pt x="232" y="219"/>
                    </a:lnTo>
                    <a:lnTo>
                      <a:pt x="117" y="219"/>
                    </a:lnTo>
                    <a:lnTo>
                      <a:pt x="117" y="291"/>
                    </a:lnTo>
                    <a:lnTo>
                      <a:pt x="0" y="291"/>
                    </a:lnTo>
                    <a:lnTo>
                      <a:pt x="0" y="365"/>
                    </a:lnTo>
                    <a:lnTo>
                      <a:pt x="117" y="365"/>
                    </a:lnTo>
                    <a:lnTo>
                      <a:pt x="582" y="365"/>
                    </a:lnTo>
                    <a:lnTo>
                      <a:pt x="582" y="74"/>
                    </a:lnTo>
                    <a:lnTo>
                      <a:pt x="582" y="0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E5A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2" name="Freeform 97">
                <a:extLst>
                  <a:ext uri="{FF2B5EF4-FFF2-40B4-BE49-F238E27FC236}">
                    <a16:creationId xmlns:a16="http://schemas.microsoft.com/office/drawing/2014/main" id="{95DBDABF-E774-4592-977C-2C8F56D8C5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4373" y="2058990"/>
                <a:ext cx="68262" cy="111125"/>
              </a:xfrm>
              <a:custGeom>
                <a:avLst/>
                <a:gdLst>
                  <a:gd name="T0" fmla="*/ 22 w 22"/>
                  <a:gd name="T1" fmla="*/ 0 h 37"/>
                  <a:gd name="T2" fmla="*/ 9 w 22"/>
                  <a:gd name="T3" fmla="*/ 11 h 37"/>
                  <a:gd name="T4" fmla="*/ 0 w 22"/>
                  <a:gd name="T5" fmla="*/ 23 h 37"/>
                  <a:gd name="T6" fmla="*/ 14 w 22"/>
                  <a:gd name="T7" fmla="*/ 37 h 37"/>
                  <a:gd name="T8" fmla="*/ 22 w 22"/>
                  <a:gd name="T9" fmla="*/ 37 h 37"/>
                  <a:gd name="T10" fmla="*/ 22 w 22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7">
                    <a:moveTo>
                      <a:pt x="22" y="0"/>
                    </a:moveTo>
                    <a:cubicBezTo>
                      <a:pt x="16" y="1"/>
                      <a:pt x="10" y="5"/>
                      <a:pt x="9" y="11"/>
                    </a:cubicBezTo>
                    <a:cubicBezTo>
                      <a:pt x="4" y="13"/>
                      <a:pt x="0" y="18"/>
                      <a:pt x="0" y="23"/>
                    </a:cubicBezTo>
                    <a:cubicBezTo>
                      <a:pt x="0" y="31"/>
                      <a:pt x="6" y="37"/>
                      <a:pt x="14" y="37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C4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3" name="Freeform 98">
                <a:extLst>
                  <a:ext uri="{FF2B5EF4-FFF2-40B4-BE49-F238E27FC236}">
                    <a16:creationId xmlns:a16="http://schemas.microsoft.com/office/drawing/2014/main" id="{11197E18-7E72-4C2D-AF74-9FA176B79C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3573" y="1919290"/>
                <a:ext cx="255587" cy="153987"/>
              </a:xfrm>
              <a:custGeom>
                <a:avLst/>
                <a:gdLst>
                  <a:gd name="T0" fmla="*/ 8 w 84"/>
                  <a:gd name="T1" fmla="*/ 25 h 51"/>
                  <a:gd name="T2" fmla="*/ 22 w 84"/>
                  <a:gd name="T3" fmla="*/ 14 h 51"/>
                  <a:gd name="T4" fmla="*/ 37 w 84"/>
                  <a:gd name="T5" fmla="*/ 0 h 51"/>
                  <a:gd name="T6" fmla="*/ 49 w 84"/>
                  <a:gd name="T7" fmla="*/ 7 h 51"/>
                  <a:gd name="T8" fmla="*/ 54 w 84"/>
                  <a:gd name="T9" fmla="*/ 7 h 51"/>
                  <a:gd name="T10" fmla="*/ 67 w 84"/>
                  <a:gd name="T11" fmla="*/ 20 h 51"/>
                  <a:gd name="T12" fmla="*/ 69 w 84"/>
                  <a:gd name="T13" fmla="*/ 20 h 51"/>
                  <a:gd name="T14" fmla="*/ 84 w 84"/>
                  <a:gd name="T15" fmla="*/ 35 h 51"/>
                  <a:gd name="T16" fmla="*/ 69 w 84"/>
                  <a:gd name="T17" fmla="*/ 51 h 51"/>
                  <a:gd name="T18" fmla="*/ 13 w 84"/>
                  <a:gd name="T19" fmla="*/ 51 h 51"/>
                  <a:gd name="T20" fmla="*/ 0 w 84"/>
                  <a:gd name="T21" fmla="*/ 37 h 51"/>
                  <a:gd name="T22" fmla="*/ 8 w 84"/>
                  <a:gd name="T23" fmla="*/ 2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51">
                    <a:moveTo>
                      <a:pt x="8" y="25"/>
                    </a:moveTo>
                    <a:cubicBezTo>
                      <a:pt x="10" y="19"/>
                      <a:pt x="15" y="14"/>
                      <a:pt x="22" y="14"/>
                    </a:cubicBezTo>
                    <a:cubicBezTo>
                      <a:pt x="22" y="6"/>
                      <a:pt x="29" y="0"/>
                      <a:pt x="37" y="0"/>
                    </a:cubicBezTo>
                    <a:cubicBezTo>
                      <a:pt x="42" y="0"/>
                      <a:pt x="47" y="3"/>
                      <a:pt x="49" y="7"/>
                    </a:cubicBezTo>
                    <a:cubicBezTo>
                      <a:pt x="51" y="7"/>
                      <a:pt x="52" y="7"/>
                      <a:pt x="54" y="7"/>
                    </a:cubicBezTo>
                    <a:cubicBezTo>
                      <a:pt x="61" y="7"/>
                      <a:pt x="67" y="13"/>
                      <a:pt x="67" y="20"/>
                    </a:cubicBezTo>
                    <a:cubicBezTo>
                      <a:pt x="69" y="20"/>
                      <a:pt x="69" y="20"/>
                      <a:pt x="69" y="20"/>
                    </a:cubicBezTo>
                    <a:cubicBezTo>
                      <a:pt x="77" y="20"/>
                      <a:pt x="84" y="27"/>
                      <a:pt x="84" y="35"/>
                    </a:cubicBezTo>
                    <a:cubicBezTo>
                      <a:pt x="84" y="44"/>
                      <a:pt x="77" y="51"/>
                      <a:pt x="69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6" y="51"/>
                      <a:pt x="0" y="45"/>
                      <a:pt x="0" y="37"/>
                    </a:cubicBezTo>
                    <a:cubicBezTo>
                      <a:pt x="0" y="32"/>
                      <a:pt x="3" y="27"/>
                      <a:pt x="8" y="25"/>
                    </a:cubicBezTo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4" name="Freeform 99">
                <a:extLst>
                  <a:ext uri="{FF2B5EF4-FFF2-40B4-BE49-F238E27FC236}">
                    <a16:creationId xmlns:a16="http://schemas.microsoft.com/office/drawing/2014/main" id="{8D401DB5-021C-46BC-9D70-BC58582DB8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58710" y="2122490"/>
                <a:ext cx="923925" cy="349250"/>
              </a:xfrm>
              <a:custGeom>
                <a:avLst/>
                <a:gdLst>
                  <a:gd name="T0" fmla="*/ 232 w 582"/>
                  <a:gd name="T1" fmla="*/ 0 h 220"/>
                  <a:gd name="T2" fmla="*/ 232 w 582"/>
                  <a:gd name="T3" fmla="*/ 0 h 220"/>
                  <a:gd name="T4" fmla="*/ 232 w 582"/>
                  <a:gd name="T5" fmla="*/ 74 h 220"/>
                  <a:gd name="T6" fmla="*/ 117 w 582"/>
                  <a:gd name="T7" fmla="*/ 74 h 220"/>
                  <a:gd name="T8" fmla="*/ 117 w 582"/>
                  <a:gd name="T9" fmla="*/ 146 h 220"/>
                  <a:gd name="T10" fmla="*/ 14 w 582"/>
                  <a:gd name="T11" fmla="*/ 146 h 220"/>
                  <a:gd name="T12" fmla="*/ 0 w 582"/>
                  <a:gd name="T13" fmla="*/ 146 h 220"/>
                  <a:gd name="T14" fmla="*/ 0 w 582"/>
                  <a:gd name="T15" fmla="*/ 220 h 220"/>
                  <a:gd name="T16" fmla="*/ 117 w 582"/>
                  <a:gd name="T17" fmla="*/ 220 h 220"/>
                  <a:gd name="T18" fmla="*/ 582 w 582"/>
                  <a:gd name="T19" fmla="*/ 220 h 220"/>
                  <a:gd name="T20" fmla="*/ 232 w 582"/>
                  <a:gd name="T21" fmla="*/ 0 h 220"/>
                  <a:gd name="T22" fmla="*/ 232 w 582"/>
                  <a:gd name="T23" fmla="*/ 74 h 220"/>
                  <a:gd name="T24" fmla="*/ 234 w 582"/>
                  <a:gd name="T25" fmla="*/ 74 h 220"/>
                  <a:gd name="T26" fmla="*/ 232 w 582"/>
                  <a:gd name="T27" fmla="*/ 74 h 220"/>
                  <a:gd name="T28" fmla="*/ 232 w 582"/>
                  <a:gd name="T29" fmla="*/ 7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2" h="220">
                    <a:moveTo>
                      <a:pt x="232" y="0"/>
                    </a:moveTo>
                    <a:lnTo>
                      <a:pt x="232" y="0"/>
                    </a:lnTo>
                    <a:lnTo>
                      <a:pt x="232" y="74"/>
                    </a:lnTo>
                    <a:lnTo>
                      <a:pt x="117" y="74"/>
                    </a:lnTo>
                    <a:lnTo>
                      <a:pt x="117" y="146"/>
                    </a:lnTo>
                    <a:lnTo>
                      <a:pt x="14" y="146"/>
                    </a:lnTo>
                    <a:lnTo>
                      <a:pt x="0" y="146"/>
                    </a:lnTo>
                    <a:lnTo>
                      <a:pt x="0" y="220"/>
                    </a:lnTo>
                    <a:lnTo>
                      <a:pt x="117" y="220"/>
                    </a:lnTo>
                    <a:lnTo>
                      <a:pt x="582" y="220"/>
                    </a:lnTo>
                    <a:lnTo>
                      <a:pt x="232" y="0"/>
                    </a:lnTo>
                    <a:close/>
                    <a:moveTo>
                      <a:pt x="232" y="74"/>
                    </a:moveTo>
                    <a:lnTo>
                      <a:pt x="234" y="74"/>
                    </a:lnTo>
                    <a:lnTo>
                      <a:pt x="232" y="74"/>
                    </a:lnTo>
                    <a:lnTo>
                      <a:pt x="232" y="74"/>
                    </a:lnTo>
                    <a:close/>
                  </a:path>
                </a:pathLst>
              </a:custGeom>
              <a:solidFill>
                <a:srgbClr val="C4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5" name="Freeform 117">
                <a:extLst>
                  <a:ext uri="{FF2B5EF4-FFF2-40B4-BE49-F238E27FC236}">
                    <a16:creationId xmlns:a16="http://schemas.microsoft.com/office/drawing/2014/main" id="{92827BC2-0DFF-46CC-B641-A47BB604EF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1173" y="1239840"/>
                <a:ext cx="109537" cy="106362"/>
              </a:xfrm>
              <a:custGeom>
                <a:avLst/>
                <a:gdLst>
                  <a:gd name="T0" fmla="*/ 36 w 36"/>
                  <a:gd name="T1" fmla="*/ 35 h 35"/>
                  <a:gd name="T2" fmla="*/ 0 w 36"/>
                  <a:gd name="T3" fmla="*/ 35 h 35"/>
                  <a:gd name="T4" fmla="*/ 25 w 36"/>
                  <a:gd name="T5" fmla="*/ 0 h 35"/>
                  <a:gd name="T6" fmla="*/ 36 w 36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35">
                    <a:moveTo>
                      <a:pt x="36" y="35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0" y="19"/>
                      <a:pt x="10" y="5"/>
                      <a:pt x="25" y="0"/>
                    </a:cubicBezTo>
                    <a:lnTo>
                      <a:pt x="36" y="35"/>
                    </a:lnTo>
                    <a:close/>
                  </a:path>
                </a:pathLst>
              </a:custGeom>
              <a:solidFill>
                <a:srgbClr val="FF8C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6" name="Freeform 118">
                <a:extLst>
                  <a:ext uri="{FF2B5EF4-FFF2-40B4-BE49-F238E27FC236}">
                    <a16:creationId xmlns:a16="http://schemas.microsoft.com/office/drawing/2014/main" id="{56FFB2DD-CFFD-4B8A-8DF1-A88C0CE44E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1173" y="1346202"/>
                <a:ext cx="109537" cy="63500"/>
              </a:xfrm>
              <a:custGeom>
                <a:avLst/>
                <a:gdLst>
                  <a:gd name="T0" fmla="*/ 36 w 36"/>
                  <a:gd name="T1" fmla="*/ 0 h 21"/>
                  <a:gd name="T2" fmla="*/ 7 w 36"/>
                  <a:gd name="T3" fmla="*/ 21 h 21"/>
                  <a:gd name="T4" fmla="*/ 0 w 36"/>
                  <a:gd name="T5" fmla="*/ 0 h 21"/>
                  <a:gd name="T6" fmla="*/ 36 w 36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1">
                    <a:moveTo>
                      <a:pt x="36" y="0"/>
                    </a:moveTo>
                    <a:cubicBezTo>
                      <a:pt x="7" y="21"/>
                      <a:pt x="7" y="21"/>
                      <a:pt x="7" y="21"/>
                    </a:cubicBezTo>
                    <a:cubicBezTo>
                      <a:pt x="2" y="14"/>
                      <a:pt x="0" y="8"/>
                      <a:pt x="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0CDF5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7" name="Freeform 119">
                <a:extLst>
                  <a:ext uri="{FF2B5EF4-FFF2-40B4-BE49-F238E27FC236}">
                    <a16:creationId xmlns:a16="http://schemas.microsoft.com/office/drawing/2014/main" id="{932EEABB-55E7-4F4D-8CE8-7C65025AA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3398" y="1346202"/>
                <a:ext cx="87312" cy="101600"/>
              </a:xfrm>
              <a:custGeom>
                <a:avLst/>
                <a:gdLst>
                  <a:gd name="T0" fmla="*/ 29 w 29"/>
                  <a:gd name="T1" fmla="*/ 0 h 34"/>
                  <a:gd name="T2" fmla="*/ 18 w 29"/>
                  <a:gd name="T3" fmla="*/ 34 h 34"/>
                  <a:gd name="T4" fmla="*/ 0 w 29"/>
                  <a:gd name="T5" fmla="*/ 21 h 34"/>
                  <a:gd name="T6" fmla="*/ 29 w 29"/>
                  <a:gd name="T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4">
                    <a:moveTo>
                      <a:pt x="29" y="0"/>
                    </a:moveTo>
                    <a:cubicBezTo>
                      <a:pt x="18" y="34"/>
                      <a:pt x="18" y="34"/>
                      <a:pt x="18" y="34"/>
                    </a:cubicBezTo>
                    <a:cubicBezTo>
                      <a:pt x="10" y="32"/>
                      <a:pt x="4" y="27"/>
                      <a:pt x="0" y="21"/>
                    </a:cubicBez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FFF1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8" name="Freeform 120">
                <a:extLst>
                  <a:ext uri="{FF2B5EF4-FFF2-40B4-BE49-F238E27FC236}">
                    <a16:creationId xmlns:a16="http://schemas.microsoft.com/office/drawing/2014/main" id="{C2DD30C3-A76C-498A-9165-5906421617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7373" y="1346202"/>
                <a:ext cx="142875" cy="107950"/>
              </a:xfrm>
              <a:custGeom>
                <a:avLst/>
                <a:gdLst>
                  <a:gd name="T0" fmla="*/ 11 w 47"/>
                  <a:gd name="T1" fmla="*/ 0 h 36"/>
                  <a:gd name="T2" fmla="*/ 47 w 47"/>
                  <a:gd name="T3" fmla="*/ 0 h 36"/>
                  <a:gd name="T4" fmla="*/ 11 w 47"/>
                  <a:gd name="T5" fmla="*/ 36 h 36"/>
                  <a:gd name="T6" fmla="*/ 0 w 47"/>
                  <a:gd name="T7" fmla="*/ 34 h 36"/>
                  <a:gd name="T8" fmla="*/ 11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11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7" y="20"/>
                      <a:pt x="31" y="36"/>
                      <a:pt x="11" y="36"/>
                    </a:cubicBezTo>
                    <a:cubicBezTo>
                      <a:pt x="7" y="36"/>
                      <a:pt x="4" y="35"/>
                      <a:pt x="0" y="34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89" name="Freeform 121">
                <a:extLst>
                  <a:ext uri="{FF2B5EF4-FFF2-40B4-BE49-F238E27FC236}">
                    <a16:creationId xmlns:a16="http://schemas.microsoft.com/office/drawing/2014/main" id="{AF10F8D9-E94E-4425-AFCE-1912AF3293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7373" y="1222377"/>
                <a:ext cx="142875" cy="123825"/>
              </a:xfrm>
              <a:custGeom>
                <a:avLst/>
                <a:gdLst>
                  <a:gd name="T0" fmla="*/ 11 w 47"/>
                  <a:gd name="T1" fmla="*/ 41 h 41"/>
                  <a:gd name="T2" fmla="*/ 0 w 47"/>
                  <a:gd name="T3" fmla="*/ 6 h 41"/>
                  <a:gd name="T4" fmla="*/ 45 w 47"/>
                  <a:gd name="T5" fmla="*/ 29 h 41"/>
                  <a:gd name="T6" fmla="*/ 47 w 47"/>
                  <a:gd name="T7" fmla="*/ 41 h 41"/>
                  <a:gd name="T8" fmla="*/ 11 w 47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1">
                    <a:moveTo>
                      <a:pt x="11" y="41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9" y="0"/>
                      <a:pt x="39" y="11"/>
                      <a:pt x="45" y="29"/>
                    </a:cubicBezTo>
                    <a:cubicBezTo>
                      <a:pt x="46" y="33"/>
                      <a:pt x="47" y="37"/>
                      <a:pt x="47" y="41"/>
                    </a:cubicBezTo>
                    <a:lnTo>
                      <a:pt x="11" y="41"/>
                    </a:lnTo>
                    <a:close/>
                  </a:path>
                </a:pathLst>
              </a:custGeom>
              <a:solidFill>
                <a:srgbClr val="B4A0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0" name="Freeform 133">
                <a:extLst>
                  <a:ext uri="{FF2B5EF4-FFF2-40B4-BE49-F238E27FC236}">
                    <a16:creationId xmlns:a16="http://schemas.microsoft.com/office/drawing/2014/main" id="{CBAC100F-8B44-4827-BDEA-9BB0C28BC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1573" y="2062165"/>
                <a:ext cx="49212" cy="47625"/>
              </a:xfrm>
              <a:custGeom>
                <a:avLst/>
                <a:gdLst>
                  <a:gd name="T0" fmla="*/ 16 w 16"/>
                  <a:gd name="T1" fmla="*/ 9 h 16"/>
                  <a:gd name="T2" fmla="*/ 7 w 16"/>
                  <a:gd name="T3" fmla="*/ 16 h 16"/>
                  <a:gd name="T4" fmla="*/ 0 w 16"/>
                  <a:gd name="T5" fmla="*/ 7 h 16"/>
                  <a:gd name="T6" fmla="*/ 9 w 16"/>
                  <a:gd name="T7" fmla="*/ 0 h 16"/>
                  <a:gd name="T8" fmla="*/ 16 w 16"/>
                  <a:gd name="T9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6">
                    <a:moveTo>
                      <a:pt x="16" y="9"/>
                    </a:moveTo>
                    <a:cubicBezTo>
                      <a:pt x="15" y="13"/>
                      <a:pt x="12" y="16"/>
                      <a:pt x="7" y="16"/>
                    </a:cubicBezTo>
                    <a:cubicBezTo>
                      <a:pt x="3" y="15"/>
                      <a:pt x="0" y="11"/>
                      <a:pt x="0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1"/>
                      <a:pt x="16" y="4"/>
                      <a:pt x="16" y="9"/>
                    </a:cubicBez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1" name="Freeform 134">
                <a:extLst>
                  <a:ext uri="{FF2B5EF4-FFF2-40B4-BE49-F238E27FC236}">
                    <a16:creationId xmlns:a16="http://schemas.microsoft.com/office/drawing/2014/main" id="{3F3F272E-019C-4904-A481-C3D1D4BF1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87285" y="2062165"/>
                <a:ext cx="63500" cy="249237"/>
              </a:xfrm>
              <a:custGeom>
                <a:avLst/>
                <a:gdLst>
                  <a:gd name="T0" fmla="*/ 0 w 21"/>
                  <a:gd name="T1" fmla="*/ 79 h 83"/>
                  <a:gd name="T2" fmla="*/ 9 w 21"/>
                  <a:gd name="T3" fmla="*/ 80 h 83"/>
                  <a:gd name="T4" fmla="*/ 21 w 21"/>
                  <a:gd name="T5" fmla="*/ 9 h 83"/>
                  <a:gd name="T6" fmla="*/ 14 w 21"/>
                  <a:gd name="T7" fmla="*/ 0 h 83"/>
                  <a:gd name="T8" fmla="*/ 5 w 21"/>
                  <a:gd name="T9" fmla="*/ 7 h 83"/>
                  <a:gd name="T10" fmla="*/ 0 w 21"/>
                  <a:gd name="T11" fmla="*/ 7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83">
                    <a:moveTo>
                      <a:pt x="0" y="79"/>
                    </a:moveTo>
                    <a:cubicBezTo>
                      <a:pt x="0" y="82"/>
                      <a:pt x="9" y="83"/>
                      <a:pt x="9" y="80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18" y="1"/>
                      <a:pt x="14" y="0"/>
                    </a:cubicBezTo>
                    <a:cubicBezTo>
                      <a:pt x="9" y="0"/>
                      <a:pt x="6" y="3"/>
                      <a:pt x="5" y="7"/>
                    </a:cubicBezTo>
                    <a:cubicBezTo>
                      <a:pt x="1" y="29"/>
                      <a:pt x="4" y="50"/>
                      <a:pt x="0" y="79"/>
                    </a:cubicBez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2" name="Freeform 135">
                <a:extLst>
                  <a:ext uri="{FF2B5EF4-FFF2-40B4-BE49-F238E27FC236}">
                    <a16:creationId xmlns:a16="http://schemas.microsoft.com/office/drawing/2014/main" id="{73CEE4B0-82E0-41AB-AC7C-FC8D6B8316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80935" y="2330452"/>
                <a:ext cx="39687" cy="20637"/>
              </a:xfrm>
              <a:custGeom>
                <a:avLst/>
                <a:gdLst>
                  <a:gd name="T0" fmla="*/ 0 w 13"/>
                  <a:gd name="T1" fmla="*/ 0 h 7"/>
                  <a:gd name="T2" fmla="*/ 3 w 13"/>
                  <a:gd name="T3" fmla="*/ 7 h 7"/>
                  <a:gd name="T4" fmla="*/ 9 w 13"/>
                  <a:gd name="T5" fmla="*/ 7 h 7"/>
                  <a:gd name="T6" fmla="*/ 13 w 13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0"/>
                    </a:moveTo>
                    <a:cubicBezTo>
                      <a:pt x="3" y="4"/>
                      <a:pt x="2" y="4"/>
                      <a:pt x="3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5"/>
                      <a:pt x="9" y="3"/>
                      <a:pt x="13" y="5"/>
                    </a:cubicBezTo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3" name="Freeform 136">
                <a:extLst>
                  <a:ext uri="{FF2B5EF4-FFF2-40B4-BE49-F238E27FC236}">
                    <a16:creationId xmlns:a16="http://schemas.microsoft.com/office/drawing/2014/main" id="{49E7ABEA-7963-4EDB-AA38-F6D2F8857A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7760" y="2309815"/>
                <a:ext cx="123825" cy="44450"/>
              </a:xfrm>
              <a:custGeom>
                <a:avLst/>
                <a:gdLst>
                  <a:gd name="T0" fmla="*/ 2 w 41"/>
                  <a:gd name="T1" fmla="*/ 0 h 15"/>
                  <a:gd name="T2" fmla="*/ 0 w 41"/>
                  <a:gd name="T3" fmla="*/ 6 h 15"/>
                  <a:gd name="T4" fmla="*/ 4 w 41"/>
                  <a:gd name="T5" fmla="*/ 9 h 15"/>
                  <a:gd name="T6" fmla="*/ 18 w 41"/>
                  <a:gd name="T7" fmla="*/ 13 h 15"/>
                  <a:gd name="T8" fmla="*/ 28 w 41"/>
                  <a:gd name="T9" fmla="*/ 15 h 15"/>
                  <a:gd name="T10" fmla="*/ 37 w 41"/>
                  <a:gd name="T11" fmla="*/ 15 h 15"/>
                  <a:gd name="T12" fmla="*/ 39 w 41"/>
                  <a:gd name="T13" fmla="*/ 12 h 15"/>
                  <a:gd name="T14" fmla="*/ 21 w 41"/>
                  <a:gd name="T15" fmla="*/ 5 h 15"/>
                  <a:gd name="T16" fmla="*/ 2 w 41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15">
                    <a:moveTo>
                      <a:pt x="2" y="0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8"/>
                      <a:pt x="2" y="8"/>
                      <a:pt x="4" y="9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2" y="14"/>
                      <a:pt x="25" y="15"/>
                      <a:pt x="28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41" y="15"/>
                      <a:pt x="40" y="12"/>
                      <a:pt x="39" y="12"/>
                    </a:cubicBezTo>
                    <a:cubicBezTo>
                      <a:pt x="35" y="11"/>
                      <a:pt x="28" y="9"/>
                      <a:pt x="21" y="5"/>
                    </a:cubicBezTo>
                    <a:cubicBezTo>
                      <a:pt x="16" y="2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4" name="Freeform 137">
                <a:extLst>
                  <a:ext uri="{FF2B5EF4-FFF2-40B4-BE49-F238E27FC236}">
                    <a16:creationId xmlns:a16="http://schemas.microsoft.com/office/drawing/2014/main" id="{93602C23-6B22-4053-8B04-B092253FF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84110" y="2290765"/>
                <a:ext cx="77787" cy="46037"/>
              </a:xfrm>
              <a:custGeom>
                <a:avLst/>
                <a:gdLst>
                  <a:gd name="T0" fmla="*/ 2 w 26"/>
                  <a:gd name="T1" fmla="*/ 0 h 15"/>
                  <a:gd name="T2" fmla="*/ 0 w 26"/>
                  <a:gd name="T3" fmla="*/ 6 h 15"/>
                  <a:gd name="T4" fmla="*/ 22 w 26"/>
                  <a:gd name="T5" fmla="*/ 14 h 15"/>
                  <a:gd name="T6" fmla="*/ 25 w 26"/>
                  <a:gd name="T7" fmla="*/ 14 h 15"/>
                  <a:gd name="T8" fmla="*/ 10 w 26"/>
                  <a:gd name="T9" fmla="*/ 2 h 15"/>
                  <a:gd name="T10" fmla="*/ 2 w 26"/>
                  <a:gd name="T1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5">
                    <a:moveTo>
                      <a:pt x="2" y="0"/>
                    </a:moveTo>
                    <a:cubicBezTo>
                      <a:pt x="2" y="3"/>
                      <a:pt x="0" y="5"/>
                      <a:pt x="0" y="6"/>
                    </a:cubicBezTo>
                    <a:cubicBezTo>
                      <a:pt x="0" y="7"/>
                      <a:pt x="22" y="14"/>
                      <a:pt x="22" y="14"/>
                    </a:cubicBezTo>
                    <a:cubicBezTo>
                      <a:pt x="23" y="14"/>
                      <a:pt x="26" y="15"/>
                      <a:pt x="25" y="14"/>
                    </a:cubicBezTo>
                    <a:cubicBezTo>
                      <a:pt x="20" y="11"/>
                      <a:pt x="10" y="5"/>
                      <a:pt x="10" y="2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5" name="Freeform 138">
                <a:extLst>
                  <a:ext uri="{FF2B5EF4-FFF2-40B4-BE49-F238E27FC236}">
                    <a16:creationId xmlns:a16="http://schemas.microsoft.com/office/drawing/2014/main" id="{93FF03A9-954A-4FEB-A169-071F44CE5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8523" y="1979615"/>
                <a:ext cx="55562" cy="120650"/>
              </a:xfrm>
              <a:custGeom>
                <a:avLst/>
                <a:gdLst>
                  <a:gd name="T0" fmla="*/ 1 w 18"/>
                  <a:gd name="T1" fmla="*/ 17 h 40"/>
                  <a:gd name="T2" fmla="*/ 5 w 18"/>
                  <a:gd name="T3" fmla="*/ 33 h 40"/>
                  <a:gd name="T4" fmla="*/ 8 w 18"/>
                  <a:gd name="T5" fmla="*/ 34 h 40"/>
                  <a:gd name="T6" fmla="*/ 12 w 18"/>
                  <a:gd name="T7" fmla="*/ 37 h 40"/>
                  <a:gd name="T8" fmla="*/ 15 w 18"/>
                  <a:gd name="T9" fmla="*/ 38 h 40"/>
                  <a:gd name="T10" fmla="*/ 14 w 18"/>
                  <a:gd name="T11" fmla="*/ 35 h 40"/>
                  <a:gd name="T12" fmla="*/ 15 w 18"/>
                  <a:gd name="T13" fmla="*/ 31 h 40"/>
                  <a:gd name="T14" fmla="*/ 14 w 18"/>
                  <a:gd name="T15" fmla="*/ 27 h 40"/>
                  <a:gd name="T16" fmla="*/ 18 w 18"/>
                  <a:gd name="T17" fmla="*/ 28 h 40"/>
                  <a:gd name="T18" fmla="*/ 12 w 18"/>
                  <a:gd name="T19" fmla="*/ 18 h 40"/>
                  <a:gd name="T20" fmla="*/ 11 w 18"/>
                  <a:gd name="T21" fmla="*/ 17 h 40"/>
                  <a:gd name="T22" fmla="*/ 8 w 18"/>
                  <a:gd name="T23" fmla="*/ 0 h 40"/>
                  <a:gd name="T24" fmla="*/ 0 w 18"/>
                  <a:gd name="T25" fmla="*/ 6 h 40"/>
                  <a:gd name="T26" fmla="*/ 1 w 18"/>
                  <a:gd name="T27" fmla="*/ 1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40">
                    <a:moveTo>
                      <a:pt x="1" y="17"/>
                    </a:moveTo>
                    <a:cubicBezTo>
                      <a:pt x="1" y="24"/>
                      <a:pt x="2" y="27"/>
                      <a:pt x="5" y="33"/>
                    </a:cubicBezTo>
                    <a:cubicBezTo>
                      <a:pt x="7" y="36"/>
                      <a:pt x="8" y="36"/>
                      <a:pt x="8" y="34"/>
                    </a:cubicBezTo>
                    <a:cubicBezTo>
                      <a:pt x="9" y="38"/>
                      <a:pt x="12" y="40"/>
                      <a:pt x="12" y="37"/>
                    </a:cubicBezTo>
                    <a:cubicBezTo>
                      <a:pt x="12" y="38"/>
                      <a:pt x="14" y="39"/>
                      <a:pt x="15" y="38"/>
                    </a:cubicBezTo>
                    <a:cubicBezTo>
                      <a:pt x="16" y="38"/>
                      <a:pt x="15" y="36"/>
                      <a:pt x="14" y="35"/>
                    </a:cubicBezTo>
                    <a:cubicBezTo>
                      <a:pt x="15" y="35"/>
                      <a:pt x="16" y="34"/>
                      <a:pt x="15" y="31"/>
                    </a:cubicBezTo>
                    <a:cubicBezTo>
                      <a:pt x="14" y="29"/>
                      <a:pt x="14" y="27"/>
                      <a:pt x="14" y="27"/>
                    </a:cubicBezTo>
                    <a:cubicBezTo>
                      <a:pt x="16" y="29"/>
                      <a:pt x="17" y="29"/>
                      <a:pt x="18" y="28"/>
                    </a:cubicBezTo>
                    <a:cubicBezTo>
                      <a:pt x="16" y="25"/>
                      <a:pt x="14" y="21"/>
                      <a:pt x="12" y="18"/>
                    </a:cubicBezTo>
                    <a:cubicBezTo>
                      <a:pt x="12" y="18"/>
                      <a:pt x="11" y="17"/>
                      <a:pt x="11" y="17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" y="17"/>
                    </a:lnTo>
                    <a:close/>
                  </a:path>
                </a:pathLst>
              </a:custGeom>
              <a:solidFill>
                <a:srgbClr val="D8B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6" name="Freeform 139">
                <a:extLst>
                  <a:ext uri="{FF2B5EF4-FFF2-40B4-BE49-F238E27FC236}">
                    <a16:creationId xmlns:a16="http://schemas.microsoft.com/office/drawing/2014/main" id="{215D25D7-9C01-4297-9D91-B91898CBA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9010" y="1989140"/>
                <a:ext cx="234950" cy="123825"/>
              </a:xfrm>
              <a:custGeom>
                <a:avLst/>
                <a:gdLst>
                  <a:gd name="T0" fmla="*/ 71 w 77"/>
                  <a:gd name="T1" fmla="*/ 25 h 41"/>
                  <a:gd name="T2" fmla="*/ 75 w 77"/>
                  <a:gd name="T3" fmla="*/ 35 h 41"/>
                  <a:gd name="T4" fmla="*/ 66 w 77"/>
                  <a:gd name="T5" fmla="*/ 40 h 41"/>
                  <a:gd name="T6" fmla="*/ 10 w 77"/>
                  <a:gd name="T7" fmla="*/ 26 h 41"/>
                  <a:gd name="T8" fmla="*/ 2 w 77"/>
                  <a:gd name="T9" fmla="*/ 10 h 41"/>
                  <a:gd name="T10" fmla="*/ 18 w 77"/>
                  <a:gd name="T11" fmla="*/ 2 h 41"/>
                  <a:gd name="T12" fmla="*/ 71 w 77"/>
                  <a:gd name="T13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41">
                    <a:moveTo>
                      <a:pt x="71" y="25"/>
                    </a:moveTo>
                    <a:cubicBezTo>
                      <a:pt x="75" y="26"/>
                      <a:pt x="77" y="31"/>
                      <a:pt x="75" y="35"/>
                    </a:cubicBezTo>
                    <a:cubicBezTo>
                      <a:pt x="74" y="39"/>
                      <a:pt x="70" y="41"/>
                      <a:pt x="66" y="40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3" y="24"/>
                      <a:pt x="0" y="17"/>
                      <a:pt x="2" y="10"/>
                    </a:cubicBezTo>
                    <a:cubicBezTo>
                      <a:pt x="4" y="3"/>
                      <a:pt x="12" y="0"/>
                      <a:pt x="18" y="2"/>
                    </a:cubicBezTo>
                    <a:lnTo>
                      <a:pt x="71" y="25"/>
                    </a:ln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7" name="Freeform 140">
                <a:extLst>
                  <a:ext uri="{FF2B5EF4-FFF2-40B4-BE49-F238E27FC236}">
                    <a16:creationId xmlns:a16="http://schemas.microsoft.com/office/drawing/2014/main" id="{E68E45F9-3E0D-4B3E-B718-A5CDE610B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4085" y="2179640"/>
                <a:ext cx="60325" cy="250825"/>
              </a:xfrm>
              <a:custGeom>
                <a:avLst/>
                <a:gdLst>
                  <a:gd name="T0" fmla="*/ 0 w 20"/>
                  <a:gd name="T1" fmla="*/ 80 h 83"/>
                  <a:gd name="T2" fmla="*/ 9 w 20"/>
                  <a:gd name="T3" fmla="*/ 81 h 83"/>
                  <a:gd name="T4" fmla="*/ 20 w 20"/>
                  <a:gd name="T5" fmla="*/ 9 h 83"/>
                  <a:gd name="T6" fmla="*/ 13 w 20"/>
                  <a:gd name="T7" fmla="*/ 1 h 83"/>
                  <a:gd name="T8" fmla="*/ 4 w 20"/>
                  <a:gd name="T9" fmla="*/ 8 h 83"/>
                  <a:gd name="T10" fmla="*/ 0 w 20"/>
                  <a:gd name="T11" fmla="*/ 8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83">
                    <a:moveTo>
                      <a:pt x="0" y="80"/>
                    </a:moveTo>
                    <a:cubicBezTo>
                      <a:pt x="0" y="82"/>
                      <a:pt x="9" y="83"/>
                      <a:pt x="9" y="8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5"/>
                      <a:pt x="17" y="1"/>
                      <a:pt x="13" y="1"/>
                    </a:cubicBezTo>
                    <a:cubicBezTo>
                      <a:pt x="8" y="0"/>
                      <a:pt x="5" y="4"/>
                      <a:pt x="4" y="8"/>
                    </a:cubicBezTo>
                    <a:cubicBezTo>
                      <a:pt x="1" y="30"/>
                      <a:pt x="4" y="51"/>
                      <a:pt x="0" y="80"/>
                    </a:cubicBez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8" name="Freeform 141">
                <a:extLst>
                  <a:ext uri="{FF2B5EF4-FFF2-40B4-BE49-F238E27FC236}">
                    <a16:creationId xmlns:a16="http://schemas.microsoft.com/office/drawing/2014/main" id="{DE1B1B6F-DB05-4B49-848D-7EA726DF0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5198" y="2179640"/>
                <a:ext cx="49212" cy="50800"/>
              </a:xfrm>
              <a:custGeom>
                <a:avLst/>
                <a:gdLst>
                  <a:gd name="T0" fmla="*/ 16 w 16"/>
                  <a:gd name="T1" fmla="*/ 9 h 17"/>
                  <a:gd name="T2" fmla="*/ 7 w 16"/>
                  <a:gd name="T3" fmla="*/ 16 h 17"/>
                  <a:gd name="T4" fmla="*/ 0 w 16"/>
                  <a:gd name="T5" fmla="*/ 8 h 17"/>
                  <a:gd name="T6" fmla="*/ 9 w 16"/>
                  <a:gd name="T7" fmla="*/ 1 h 17"/>
                  <a:gd name="T8" fmla="*/ 16 w 16"/>
                  <a:gd name="T9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6" y="9"/>
                    </a:moveTo>
                    <a:cubicBezTo>
                      <a:pt x="15" y="13"/>
                      <a:pt x="12" y="17"/>
                      <a:pt x="7" y="16"/>
                    </a:cubicBezTo>
                    <a:cubicBezTo>
                      <a:pt x="3" y="16"/>
                      <a:pt x="0" y="12"/>
                      <a:pt x="0" y="8"/>
                    </a:cubicBezTo>
                    <a:cubicBezTo>
                      <a:pt x="1" y="4"/>
                      <a:pt x="4" y="0"/>
                      <a:pt x="9" y="1"/>
                    </a:cubicBezTo>
                    <a:cubicBezTo>
                      <a:pt x="13" y="1"/>
                      <a:pt x="16" y="5"/>
                      <a:pt x="16" y="9"/>
                    </a:cubicBez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99" name="Freeform 142">
                <a:extLst>
                  <a:ext uri="{FF2B5EF4-FFF2-40B4-BE49-F238E27FC236}">
                    <a16:creationId xmlns:a16="http://schemas.microsoft.com/office/drawing/2014/main" id="{1F2B4B80-AA5C-49B7-8B55-77FF61AFA2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1385" y="1995490"/>
                <a:ext cx="79375" cy="231775"/>
              </a:xfrm>
              <a:custGeom>
                <a:avLst/>
                <a:gdLst>
                  <a:gd name="T0" fmla="*/ 24 w 26"/>
                  <a:gd name="T1" fmla="*/ 69 h 77"/>
                  <a:gd name="T2" fmla="*/ 16 w 26"/>
                  <a:gd name="T3" fmla="*/ 77 h 77"/>
                  <a:gd name="T4" fmla="*/ 8 w 26"/>
                  <a:gd name="T5" fmla="*/ 70 h 77"/>
                  <a:gd name="T6" fmla="*/ 0 w 26"/>
                  <a:gd name="T7" fmla="*/ 13 h 77"/>
                  <a:gd name="T8" fmla="*/ 13 w 26"/>
                  <a:gd name="T9" fmla="*/ 0 h 77"/>
                  <a:gd name="T10" fmla="*/ 26 w 26"/>
                  <a:gd name="T11" fmla="*/ 12 h 77"/>
                  <a:gd name="T12" fmla="*/ 24 w 26"/>
                  <a:gd name="T13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7">
                    <a:moveTo>
                      <a:pt x="24" y="69"/>
                    </a:moveTo>
                    <a:cubicBezTo>
                      <a:pt x="24" y="73"/>
                      <a:pt x="21" y="77"/>
                      <a:pt x="16" y="77"/>
                    </a:cubicBezTo>
                    <a:cubicBezTo>
                      <a:pt x="12" y="77"/>
                      <a:pt x="8" y="74"/>
                      <a:pt x="8" y="7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20" y="0"/>
                      <a:pt x="26" y="5"/>
                      <a:pt x="26" y="12"/>
                    </a:cubicBezTo>
                    <a:lnTo>
                      <a:pt x="24" y="69"/>
                    </a:ln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0" name="Freeform 143">
                <a:extLst>
                  <a:ext uri="{FF2B5EF4-FFF2-40B4-BE49-F238E27FC236}">
                    <a16:creationId xmlns:a16="http://schemas.microsoft.com/office/drawing/2014/main" id="{AD98EAFA-519C-408B-B5B7-163D70CCA4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1385" y="2025652"/>
                <a:ext cx="103187" cy="385762"/>
              </a:xfrm>
              <a:custGeom>
                <a:avLst/>
                <a:gdLst>
                  <a:gd name="T0" fmla="*/ 36 w 65"/>
                  <a:gd name="T1" fmla="*/ 243 h 243"/>
                  <a:gd name="T2" fmla="*/ 0 w 65"/>
                  <a:gd name="T3" fmla="*/ 243 h 243"/>
                  <a:gd name="T4" fmla="*/ 6 w 65"/>
                  <a:gd name="T5" fmla="*/ 123 h 243"/>
                  <a:gd name="T6" fmla="*/ 0 w 65"/>
                  <a:gd name="T7" fmla="*/ 0 h 243"/>
                  <a:gd name="T8" fmla="*/ 65 w 65"/>
                  <a:gd name="T9" fmla="*/ 0 h 243"/>
                  <a:gd name="T10" fmla="*/ 46 w 65"/>
                  <a:gd name="T11" fmla="*/ 122 h 243"/>
                  <a:gd name="T12" fmla="*/ 36 w 65"/>
                  <a:gd name="T13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243">
                    <a:moveTo>
                      <a:pt x="36" y="243"/>
                    </a:moveTo>
                    <a:lnTo>
                      <a:pt x="0" y="243"/>
                    </a:lnTo>
                    <a:lnTo>
                      <a:pt x="6" y="123"/>
                    </a:lnTo>
                    <a:lnTo>
                      <a:pt x="0" y="0"/>
                    </a:lnTo>
                    <a:lnTo>
                      <a:pt x="65" y="0"/>
                    </a:lnTo>
                    <a:lnTo>
                      <a:pt x="46" y="122"/>
                    </a:lnTo>
                    <a:lnTo>
                      <a:pt x="36" y="243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1" name="Freeform 144">
                <a:extLst>
                  <a:ext uri="{FF2B5EF4-FFF2-40B4-BE49-F238E27FC236}">
                    <a16:creationId xmlns:a16="http://schemas.microsoft.com/office/drawing/2014/main" id="{0963D062-F8A3-4FA2-91F8-74D611385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4410" y="1992315"/>
                <a:ext cx="214312" cy="307975"/>
              </a:xfrm>
              <a:custGeom>
                <a:avLst/>
                <a:gdLst>
                  <a:gd name="T0" fmla="*/ 44 w 71"/>
                  <a:gd name="T1" fmla="*/ 102 h 102"/>
                  <a:gd name="T2" fmla="*/ 63 w 71"/>
                  <a:gd name="T3" fmla="*/ 100 h 102"/>
                  <a:gd name="T4" fmla="*/ 70 w 71"/>
                  <a:gd name="T5" fmla="*/ 34 h 102"/>
                  <a:gd name="T6" fmla="*/ 63 w 71"/>
                  <a:gd name="T7" fmla="*/ 22 h 102"/>
                  <a:gd name="T8" fmla="*/ 9 w 71"/>
                  <a:gd name="T9" fmla="*/ 0 h 102"/>
                  <a:gd name="T10" fmla="*/ 0 w 71"/>
                  <a:gd name="T11" fmla="*/ 30 h 102"/>
                  <a:gd name="T12" fmla="*/ 48 w 71"/>
                  <a:gd name="T13" fmla="*/ 42 h 102"/>
                  <a:gd name="T14" fmla="*/ 44 w 71"/>
                  <a:gd name="T15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102">
                    <a:moveTo>
                      <a:pt x="44" y="102"/>
                    </a:moveTo>
                    <a:cubicBezTo>
                      <a:pt x="63" y="100"/>
                      <a:pt x="63" y="100"/>
                      <a:pt x="63" y="100"/>
                    </a:cubicBezTo>
                    <a:cubicBezTo>
                      <a:pt x="70" y="34"/>
                      <a:pt x="70" y="34"/>
                      <a:pt x="70" y="34"/>
                    </a:cubicBezTo>
                    <a:cubicBezTo>
                      <a:pt x="71" y="28"/>
                      <a:pt x="68" y="24"/>
                      <a:pt x="63" y="22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8" y="42"/>
                      <a:pt x="48" y="42"/>
                      <a:pt x="48" y="42"/>
                    </a:cubicBezTo>
                    <a:lnTo>
                      <a:pt x="44" y="102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2" name="Freeform 145">
                <a:extLst>
                  <a:ext uri="{FF2B5EF4-FFF2-40B4-BE49-F238E27FC236}">
                    <a16:creationId xmlns:a16="http://schemas.microsoft.com/office/drawing/2014/main" id="{A77C1A99-2EDC-46FC-AAD4-E2198658DE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5048" y="2076452"/>
                <a:ext cx="125412" cy="42862"/>
              </a:xfrm>
              <a:custGeom>
                <a:avLst/>
                <a:gdLst>
                  <a:gd name="T0" fmla="*/ 0 w 79"/>
                  <a:gd name="T1" fmla="*/ 8 h 27"/>
                  <a:gd name="T2" fmla="*/ 2 w 79"/>
                  <a:gd name="T3" fmla="*/ 0 h 27"/>
                  <a:gd name="T4" fmla="*/ 79 w 79"/>
                  <a:gd name="T5" fmla="*/ 27 h 27"/>
                  <a:gd name="T6" fmla="*/ 0 w 79"/>
                  <a:gd name="T7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" h="27">
                    <a:moveTo>
                      <a:pt x="0" y="8"/>
                    </a:moveTo>
                    <a:lnTo>
                      <a:pt x="2" y="0"/>
                    </a:lnTo>
                    <a:lnTo>
                      <a:pt x="79" y="27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3" name="Freeform 146">
                <a:extLst>
                  <a:ext uri="{FF2B5EF4-FFF2-40B4-BE49-F238E27FC236}">
                    <a16:creationId xmlns:a16="http://schemas.microsoft.com/office/drawing/2014/main" id="{A68F8CB6-1602-4420-85DC-EE8C97A4B5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1860" y="1752602"/>
                <a:ext cx="88900" cy="300037"/>
              </a:xfrm>
              <a:custGeom>
                <a:avLst/>
                <a:gdLst>
                  <a:gd name="T0" fmla="*/ 54 w 56"/>
                  <a:gd name="T1" fmla="*/ 187 h 189"/>
                  <a:gd name="T2" fmla="*/ 0 w 56"/>
                  <a:gd name="T3" fmla="*/ 189 h 189"/>
                  <a:gd name="T4" fmla="*/ 12 w 56"/>
                  <a:gd name="T5" fmla="*/ 113 h 189"/>
                  <a:gd name="T6" fmla="*/ 2 w 56"/>
                  <a:gd name="T7" fmla="*/ 46 h 189"/>
                  <a:gd name="T8" fmla="*/ 10 w 56"/>
                  <a:gd name="T9" fmla="*/ 0 h 189"/>
                  <a:gd name="T10" fmla="*/ 54 w 56"/>
                  <a:gd name="T11" fmla="*/ 0 h 189"/>
                  <a:gd name="T12" fmla="*/ 56 w 56"/>
                  <a:gd name="T13" fmla="*/ 174 h 189"/>
                  <a:gd name="T14" fmla="*/ 54 w 56"/>
                  <a:gd name="T15" fmla="*/ 187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6" h="189">
                    <a:moveTo>
                      <a:pt x="54" y="187"/>
                    </a:moveTo>
                    <a:lnTo>
                      <a:pt x="0" y="189"/>
                    </a:lnTo>
                    <a:lnTo>
                      <a:pt x="12" y="113"/>
                    </a:lnTo>
                    <a:lnTo>
                      <a:pt x="2" y="46"/>
                    </a:lnTo>
                    <a:lnTo>
                      <a:pt x="10" y="0"/>
                    </a:lnTo>
                    <a:lnTo>
                      <a:pt x="54" y="0"/>
                    </a:lnTo>
                    <a:lnTo>
                      <a:pt x="56" y="174"/>
                    </a:lnTo>
                    <a:lnTo>
                      <a:pt x="54" y="187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4" name="Freeform 147">
                <a:extLst>
                  <a:ext uri="{FF2B5EF4-FFF2-40B4-BE49-F238E27FC236}">
                    <a16:creationId xmlns:a16="http://schemas.microsoft.com/office/drawing/2014/main" id="{1F447C33-E583-4922-A88F-7AD380EB79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7585" y="1752602"/>
                <a:ext cx="96837" cy="296862"/>
              </a:xfrm>
              <a:custGeom>
                <a:avLst/>
                <a:gdLst>
                  <a:gd name="T0" fmla="*/ 4 w 61"/>
                  <a:gd name="T1" fmla="*/ 187 h 187"/>
                  <a:gd name="T2" fmla="*/ 61 w 61"/>
                  <a:gd name="T3" fmla="*/ 168 h 187"/>
                  <a:gd name="T4" fmla="*/ 42 w 61"/>
                  <a:gd name="T5" fmla="*/ 113 h 187"/>
                  <a:gd name="T6" fmla="*/ 55 w 61"/>
                  <a:gd name="T7" fmla="*/ 37 h 187"/>
                  <a:gd name="T8" fmla="*/ 40 w 61"/>
                  <a:gd name="T9" fmla="*/ 0 h 187"/>
                  <a:gd name="T10" fmla="*/ 0 w 61"/>
                  <a:gd name="T11" fmla="*/ 0 h 187"/>
                  <a:gd name="T12" fmla="*/ 2 w 61"/>
                  <a:gd name="T13" fmla="*/ 174 h 187"/>
                  <a:gd name="T14" fmla="*/ 4 w 61"/>
                  <a:gd name="T15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187">
                    <a:moveTo>
                      <a:pt x="4" y="187"/>
                    </a:moveTo>
                    <a:lnTo>
                      <a:pt x="61" y="168"/>
                    </a:lnTo>
                    <a:lnTo>
                      <a:pt x="42" y="113"/>
                    </a:lnTo>
                    <a:lnTo>
                      <a:pt x="55" y="37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2" y="174"/>
                    </a:lnTo>
                    <a:lnTo>
                      <a:pt x="4" y="187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5" name="Freeform 148">
                <a:extLst>
                  <a:ext uri="{FF2B5EF4-FFF2-40B4-BE49-F238E27FC236}">
                    <a16:creationId xmlns:a16="http://schemas.microsoft.com/office/drawing/2014/main" id="{17C8E2F9-4B89-4AFE-A73D-27C9D445F6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22185" y="1711327"/>
                <a:ext cx="52387" cy="111125"/>
              </a:xfrm>
              <a:custGeom>
                <a:avLst/>
                <a:gdLst>
                  <a:gd name="T0" fmla="*/ 17 w 17"/>
                  <a:gd name="T1" fmla="*/ 0 h 37"/>
                  <a:gd name="T2" fmla="*/ 0 w 17"/>
                  <a:gd name="T3" fmla="*/ 1 h 37"/>
                  <a:gd name="T4" fmla="*/ 0 w 17"/>
                  <a:gd name="T5" fmla="*/ 17 h 37"/>
                  <a:gd name="T6" fmla="*/ 8 w 17"/>
                  <a:gd name="T7" fmla="*/ 37 h 37"/>
                  <a:gd name="T8" fmla="*/ 16 w 17"/>
                  <a:gd name="T9" fmla="*/ 17 h 37"/>
                  <a:gd name="T10" fmla="*/ 17 w 1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37">
                    <a:moveTo>
                      <a:pt x="17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37"/>
                      <a:pt x="8" y="37"/>
                    </a:cubicBezTo>
                    <a:cubicBezTo>
                      <a:pt x="15" y="37"/>
                      <a:pt x="16" y="17"/>
                      <a:pt x="16" y="17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D8B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6" name="Freeform 149">
                <a:extLst>
                  <a:ext uri="{FF2B5EF4-FFF2-40B4-BE49-F238E27FC236}">
                    <a16:creationId xmlns:a16="http://schemas.microsoft.com/office/drawing/2014/main" id="{5602762D-5710-467E-A42C-67BFB0C12F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31710" y="1704977"/>
                <a:ext cx="42862" cy="23812"/>
              </a:xfrm>
              <a:custGeom>
                <a:avLst/>
                <a:gdLst>
                  <a:gd name="T0" fmla="*/ 1 w 14"/>
                  <a:gd name="T1" fmla="*/ 0 h 8"/>
                  <a:gd name="T2" fmla="*/ 14 w 14"/>
                  <a:gd name="T3" fmla="*/ 7 h 8"/>
                  <a:gd name="T4" fmla="*/ 14 w 14"/>
                  <a:gd name="T5" fmla="*/ 2 h 8"/>
                  <a:gd name="T6" fmla="*/ 1 w 14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8">
                    <a:moveTo>
                      <a:pt x="1" y="0"/>
                    </a:moveTo>
                    <a:cubicBezTo>
                      <a:pt x="0" y="7"/>
                      <a:pt x="10" y="8"/>
                      <a:pt x="14" y="7"/>
                    </a:cubicBezTo>
                    <a:cubicBezTo>
                      <a:pt x="14" y="2"/>
                      <a:pt x="14" y="2"/>
                      <a:pt x="14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89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7" name="Freeform 150">
                <a:extLst>
                  <a:ext uri="{FF2B5EF4-FFF2-40B4-BE49-F238E27FC236}">
                    <a16:creationId xmlns:a16="http://schemas.microsoft.com/office/drawing/2014/main" id="{9B00567A-7766-4651-A85B-1A58C08B6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4085" y="1593852"/>
                <a:ext cx="120650" cy="128587"/>
              </a:xfrm>
              <a:custGeom>
                <a:avLst/>
                <a:gdLst>
                  <a:gd name="T0" fmla="*/ 28 w 40"/>
                  <a:gd name="T1" fmla="*/ 14 h 43"/>
                  <a:gd name="T2" fmla="*/ 0 w 40"/>
                  <a:gd name="T3" fmla="*/ 23 h 43"/>
                  <a:gd name="T4" fmla="*/ 19 w 40"/>
                  <a:gd name="T5" fmla="*/ 41 h 43"/>
                  <a:gd name="T6" fmla="*/ 36 w 40"/>
                  <a:gd name="T7" fmla="*/ 37 h 43"/>
                  <a:gd name="T8" fmla="*/ 39 w 40"/>
                  <a:gd name="T9" fmla="*/ 34 h 43"/>
                  <a:gd name="T10" fmla="*/ 35 w 40"/>
                  <a:gd name="T11" fmla="*/ 24 h 43"/>
                  <a:gd name="T12" fmla="*/ 36 w 40"/>
                  <a:gd name="T13" fmla="*/ 20 h 43"/>
                  <a:gd name="T14" fmla="*/ 29 w 40"/>
                  <a:gd name="T15" fmla="*/ 15 h 43"/>
                  <a:gd name="T16" fmla="*/ 28 w 40"/>
                  <a:gd name="T17" fmla="*/ 1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3">
                    <a:moveTo>
                      <a:pt x="28" y="14"/>
                    </a:moveTo>
                    <a:cubicBezTo>
                      <a:pt x="17" y="0"/>
                      <a:pt x="0" y="9"/>
                      <a:pt x="0" y="23"/>
                    </a:cubicBezTo>
                    <a:cubicBezTo>
                      <a:pt x="0" y="36"/>
                      <a:pt x="10" y="40"/>
                      <a:pt x="19" y="41"/>
                    </a:cubicBezTo>
                    <a:cubicBezTo>
                      <a:pt x="26" y="43"/>
                      <a:pt x="33" y="39"/>
                      <a:pt x="36" y="37"/>
                    </a:cubicBezTo>
                    <a:cubicBezTo>
                      <a:pt x="40" y="36"/>
                      <a:pt x="39" y="34"/>
                      <a:pt x="39" y="34"/>
                    </a:cubicBezTo>
                    <a:cubicBezTo>
                      <a:pt x="38" y="32"/>
                      <a:pt x="35" y="25"/>
                      <a:pt x="35" y="24"/>
                    </a:cubicBezTo>
                    <a:cubicBezTo>
                      <a:pt x="39" y="21"/>
                      <a:pt x="37" y="20"/>
                      <a:pt x="36" y="20"/>
                    </a:cubicBezTo>
                    <a:cubicBezTo>
                      <a:pt x="36" y="20"/>
                      <a:pt x="30" y="17"/>
                      <a:pt x="29" y="15"/>
                    </a:cubicBezTo>
                    <a:cubicBezTo>
                      <a:pt x="29" y="15"/>
                      <a:pt x="29" y="15"/>
                      <a:pt x="28" y="14"/>
                    </a:cubicBezTo>
                    <a:close/>
                  </a:path>
                </a:pathLst>
              </a:custGeom>
              <a:solidFill>
                <a:srgbClr val="D8B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8" name="Freeform 151">
                <a:extLst>
                  <a:ext uri="{FF2B5EF4-FFF2-40B4-BE49-F238E27FC236}">
                    <a16:creationId xmlns:a16="http://schemas.microsoft.com/office/drawing/2014/main" id="{CA0B2B9E-2330-4B14-935F-F60CEDCAAE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28535" y="1668465"/>
                <a:ext cx="9525" cy="22225"/>
              </a:xfrm>
              <a:custGeom>
                <a:avLst/>
                <a:gdLst>
                  <a:gd name="T0" fmla="*/ 1 w 3"/>
                  <a:gd name="T1" fmla="*/ 0 h 7"/>
                  <a:gd name="T2" fmla="*/ 0 w 3"/>
                  <a:gd name="T3" fmla="*/ 2 h 7"/>
                  <a:gd name="T4" fmla="*/ 2 w 3"/>
                  <a:gd name="T5" fmla="*/ 5 h 7"/>
                  <a:gd name="T6" fmla="*/ 3 w 3"/>
                  <a:gd name="T7" fmla="*/ 7 h 7"/>
                  <a:gd name="T8" fmla="*/ 1 w 3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1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3"/>
                      <a:pt x="0" y="4"/>
                      <a:pt x="2" y="5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3" y="6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B89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09" name="Freeform 152">
                <a:extLst>
                  <a:ext uri="{FF2B5EF4-FFF2-40B4-BE49-F238E27FC236}">
                    <a16:creationId xmlns:a16="http://schemas.microsoft.com/office/drawing/2014/main" id="{75AE9BE2-3FAB-427E-A1D9-DD26B407C7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5035" y="1598615"/>
                <a:ext cx="106362" cy="122237"/>
              </a:xfrm>
              <a:custGeom>
                <a:avLst/>
                <a:gdLst>
                  <a:gd name="T0" fmla="*/ 33 w 35"/>
                  <a:gd name="T1" fmla="*/ 12 h 40"/>
                  <a:gd name="T2" fmla="*/ 28 w 35"/>
                  <a:gd name="T3" fmla="*/ 9 h 40"/>
                  <a:gd name="T4" fmla="*/ 32 w 35"/>
                  <a:gd name="T5" fmla="*/ 13 h 40"/>
                  <a:gd name="T6" fmla="*/ 26 w 35"/>
                  <a:gd name="T7" fmla="*/ 22 h 40"/>
                  <a:gd name="T8" fmla="*/ 22 w 35"/>
                  <a:gd name="T9" fmla="*/ 23 h 40"/>
                  <a:gd name="T10" fmla="*/ 21 w 35"/>
                  <a:gd name="T11" fmla="*/ 25 h 40"/>
                  <a:gd name="T12" fmla="*/ 23 w 35"/>
                  <a:gd name="T13" fmla="*/ 28 h 40"/>
                  <a:gd name="T14" fmla="*/ 24 w 35"/>
                  <a:gd name="T15" fmla="*/ 30 h 40"/>
                  <a:gd name="T16" fmla="*/ 25 w 35"/>
                  <a:gd name="T17" fmla="*/ 40 h 40"/>
                  <a:gd name="T18" fmla="*/ 11 w 35"/>
                  <a:gd name="T19" fmla="*/ 35 h 40"/>
                  <a:gd name="T20" fmla="*/ 9 w 35"/>
                  <a:gd name="T21" fmla="*/ 9 h 40"/>
                  <a:gd name="T22" fmla="*/ 35 w 35"/>
                  <a:gd name="T23" fmla="*/ 10 h 40"/>
                  <a:gd name="T24" fmla="*/ 33 w 35"/>
                  <a:gd name="T2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40">
                    <a:moveTo>
                      <a:pt x="33" y="12"/>
                    </a:moveTo>
                    <a:cubicBezTo>
                      <a:pt x="33" y="12"/>
                      <a:pt x="28" y="9"/>
                      <a:pt x="28" y="9"/>
                    </a:cubicBezTo>
                    <a:cubicBezTo>
                      <a:pt x="28" y="10"/>
                      <a:pt x="33" y="13"/>
                      <a:pt x="32" y="13"/>
                    </a:cubicBezTo>
                    <a:cubicBezTo>
                      <a:pt x="30" y="15"/>
                      <a:pt x="21" y="15"/>
                      <a:pt x="26" y="22"/>
                    </a:cubicBezTo>
                    <a:cubicBezTo>
                      <a:pt x="27" y="23"/>
                      <a:pt x="24" y="23"/>
                      <a:pt x="22" y="23"/>
                    </a:cubicBezTo>
                    <a:cubicBezTo>
                      <a:pt x="21" y="23"/>
                      <a:pt x="21" y="24"/>
                      <a:pt x="21" y="25"/>
                    </a:cubicBezTo>
                    <a:cubicBezTo>
                      <a:pt x="21" y="26"/>
                      <a:pt x="21" y="27"/>
                      <a:pt x="23" y="28"/>
                    </a:cubicBezTo>
                    <a:cubicBezTo>
                      <a:pt x="23" y="29"/>
                      <a:pt x="24" y="30"/>
                      <a:pt x="24" y="30"/>
                    </a:cubicBezTo>
                    <a:cubicBezTo>
                      <a:pt x="26" y="31"/>
                      <a:pt x="28" y="37"/>
                      <a:pt x="25" y="40"/>
                    </a:cubicBezTo>
                    <a:cubicBezTo>
                      <a:pt x="25" y="40"/>
                      <a:pt x="16" y="38"/>
                      <a:pt x="11" y="35"/>
                    </a:cubicBezTo>
                    <a:cubicBezTo>
                      <a:pt x="5" y="29"/>
                      <a:pt x="0" y="19"/>
                      <a:pt x="9" y="9"/>
                    </a:cubicBezTo>
                    <a:cubicBezTo>
                      <a:pt x="17" y="0"/>
                      <a:pt x="31" y="1"/>
                      <a:pt x="35" y="10"/>
                    </a:cubicBezTo>
                    <a:lnTo>
                      <a:pt x="33" y="12"/>
                    </a:ln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0" name="Freeform 153">
                <a:extLst>
                  <a:ext uri="{FF2B5EF4-FFF2-40B4-BE49-F238E27FC236}">
                    <a16:creationId xmlns:a16="http://schemas.microsoft.com/office/drawing/2014/main" id="{F464A318-E6A8-451E-942A-C40377082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8698" y="1651002"/>
                <a:ext cx="9525" cy="9525"/>
              </a:xfrm>
              <a:custGeom>
                <a:avLst/>
                <a:gdLst>
                  <a:gd name="T0" fmla="*/ 2 w 3"/>
                  <a:gd name="T1" fmla="*/ 2 h 3"/>
                  <a:gd name="T2" fmla="*/ 3 w 3"/>
                  <a:gd name="T3" fmla="*/ 2 h 3"/>
                  <a:gd name="T4" fmla="*/ 3 w 3"/>
                  <a:gd name="T5" fmla="*/ 1 h 3"/>
                  <a:gd name="T6" fmla="*/ 1 w 3"/>
                  <a:gd name="T7" fmla="*/ 0 h 3"/>
                  <a:gd name="T8" fmla="*/ 1 w 3"/>
                  <a:gd name="T9" fmla="*/ 2 h 3"/>
                  <a:gd name="T10" fmla="*/ 1 w 3"/>
                  <a:gd name="T11" fmla="*/ 3 h 3"/>
                  <a:gd name="T12" fmla="*/ 2 w 3"/>
                  <a:gd name="T1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1" y="1"/>
                      <a:pt x="0" y="1"/>
                      <a:pt x="1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1" name="Freeform 154">
                <a:extLst>
                  <a:ext uri="{FF2B5EF4-FFF2-40B4-BE49-F238E27FC236}">
                    <a16:creationId xmlns:a16="http://schemas.microsoft.com/office/drawing/2014/main" id="{9CC9FEE0-EE4D-4C97-8E44-3C77C4136E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0923" y="1681165"/>
                <a:ext cx="14287" cy="3175"/>
              </a:xfrm>
              <a:custGeom>
                <a:avLst/>
                <a:gdLst>
                  <a:gd name="T0" fmla="*/ 0 w 5"/>
                  <a:gd name="T1" fmla="*/ 1 h 1"/>
                  <a:gd name="T2" fmla="*/ 2 w 5"/>
                  <a:gd name="T3" fmla="*/ 1 h 1"/>
                  <a:gd name="T4" fmla="*/ 5 w 5"/>
                  <a:gd name="T5" fmla="*/ 0 h 1"/>
                  <a:gd name="T6" fmla="*/ 5 w 5"/>
                  <a:gd name="T7" fmla="*/ 0 h 1"/>
                  <a:gd name="T8" fmla="*/ 5 w 5"/>
                  <a:gd name="T9" fmla="*/ 0 h 1"/>
                  <a:gd name="T10" fmla="*/ 5 w 5"/>
                  <a:gd name="T11" fmla="*/ 0 h 1"/>
                  <a:gd name="T12" fmla="*/ 2 w 5"/>
                  <a:gd name="T13" fmla="*/ 1 h 1"/>
                  <a:gd name="T14" fmla="*/ 0 w 5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">
                    <a:moveTo>
                      <a:pt x="0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1"/>
                      <a:pt x="2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8A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2" name="Freeform 155">
                <a:extLst>
                  <a:ext uri="{FF2B5EF4-FFF2-40B4-BE49-F238E27FC236}">
                    <a16:creationId xmlns:a16="http://schemas.microsoft.com/office/drawing/2014/main" id="{E22B6699-C00F-4768-93A9-8589ACAD1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0923" y="1681165"/>
                <a:ext cx="14287" cy="3175"/>
              </a:xfrm>
              <a:custGeom>
                <a:avLst/>
                <a:gdLst>
                  <a:gd name="T0" fmla="*/ 0 w 5"/>
                  <a:gd name="T1" fmla="*/ 1 h 1"/>
                  <a:gd name="T2" fmla="*/ 2 w 5"/>
                  <a:gd name="T3" fmla="*/ 1 h 1"/>
                  <a:gd name="T4" fmla="*/ 5 w 5"/>
                  <a:gd name="T5" fmla="*/ 0 h 1"/>
                  <a:gd name="T6" fmla="*/ 5 w 5"/>
                  <a:gd name="T7" fmla="*/ 0 h 1"/>
                  <a:gd name="T8" fmla="*/ 5 w 5"/>
                  <a:gd name="T9" fmla="*/ 1 h 1"/>
                  <a:gd name="T10" fmla="*/ 5 w 5"/>
                  <a:gd name="T11" fmla="*/ 1 h 1"/>
                  <a:gd name="T12" fmla="*/ 2 w 5"/>
                  <a:gd name="T13" fmla="*/ 1 h 1"/>
                  <a:gd name="T14" fmla="*/ 0 w 5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">
                    <a:moveTo>
                      <a:pt x="0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4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2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8A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3" name="Freeform 375">
                <a:extLst>
                  <a:ext uri="{FF2B5EF4-FFF2-40B4-BE49-F238E27FC236}">
                    <a16:creationId xmlns:a16="http://schemas.microsoft.com/office/drawing/2014/main" id="{A964BB87-3055-46E9-806E-27DE7FFC0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7735" y="2451103"/>
                <a:ext cx="39687" cy="20638"/>
              </a:xfrm>
              <a:custGeom>
                <a:avLst/>
                <a:gdLst>
                  <a:gd name="T0" fmla="*/ 0 w 13"/>
                  <a:gd name="T1" fmla="*/ 0 h 7"/>
                  <a:gd name="T2" fmla="*/ 3 w 13"/>
                  <a:gd name="T3" fmla="*/ 7 h 7"/>
                  <a:gd name="T4" fmla="*/ 9 w 13"/>
                  <a:gd name="T5" fmla="*/ 7 h 7"/>
                  <a:gd name="T6" fmla="*/ 13 w 13"/>
                  <a:gd name="T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0"/>
                    </a:moveTo>
                    <a:cubicBezTo>
                      <a:pt x="3" y="3"/>
                      <a:pt x="2" y="4"/>
                      <a:pt x="3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5"/>
                      <a:pt x="9" y="3"/>
                      <a:pt x="13" y="4"/>
                    </a:cubicBezTo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4" name="Freeform 376">
                <a:extLst>
                  <a:ext uri="{FF2B5EF4-FFF2-40B4-BE49-F238E27FC236}">
                    <a16:creationId xmlns:a16="http://schemas.microsoft.com/office/drawing/2014/main" id="{ED9A57C0-F818-43E0-AF1E-8ED314A7C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7735" y="2427290"/>
                <a:ext cx="120650" cy="44450"/>
              </a:xfrm>
              <a:custGeom>
                <a:avLst/>
                <a:gdLst>
                  <a:gd name="T0" fmla="*/ 1 w 40"/>
                  <a:gd name="T1" fmla="*/ 0 h 15"/>
                  <a:gd name="T2" fmla="*/ 0 w 40"/>
                  <a:gd name="T3" fmla="*/ 7 h 15"/>
                  <a:gd name="T4" fmla="*/ 3 w 40"/>
                  <a:gd name="T5" fmla="*/ 10 h 15"/>
                  <a:gd name="T6" fmla="*/ 18 w 40"/>
                  <a:gd name="T7" fmla="*/ 14 h 15"/>
                  <a:gd name="T8" fmla="*/ 28 w 40"/>
                  <a:gd name="T9" fmla="*/ 15 h 15"/>
                  <a:gd name="T10" fmla="*/ 36 w 40"/>
                  <a:gd name="T11" fmla="*/ 15 h 15"/>
                  <a:gd name="T12" fmla="*/ 38 w 40"/>
                  <a:gd name="T13" fmla="*/ 12 h 15"/>
                  <a:gd name="T14" fmla="*/ 20 w 40"/>
                  <a:gd name="T15" fmla="*/ 6 h 15"/>
                  <a:gd name="T16" fmla="*/ 1 w 40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15">
                    <a:moveTo>
                      <a:pt x="1" y="0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9"/>
                      <a:pt x="3" y="10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21" y="15"/>
                      <a:pt x="24" y="15"/>
                      <a:pt x="28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40" y="15"/>
                      <a:pt x="39" y="12"/>
                      <a:pt x="38" y="12"/>
                    </a:cubicBezTo>
                    <a:cubicBezTo>
                      <a:pt x="35" y="11"/>
                      <a:pt x="27" y="9"/>
                      <a:pt x="20" y="6"/>
                    </a:cubicBezTo>
                    <a:cubicBezTo>
                      <a:pt x="15" y="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5" name="Freeform 377">
                <a:extLst>
                  <a:ext uri="{FF2B5EF4-FFF2-40B4-BE49-F238E27FC236}">
                    <a16:creationId xmlns:a16="http://schemas.microsoft.com/office/drawing/2014/main" id="{F6050A9E-52A3-4FC7-936B-420789D167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910" y="2411415"/>
                <a:ext cx="77787" cy="42863"/>
              </a:xfrm>
              <a:custGeom>
                <a:avLst/>
                <a:gdLst>
                  <a:gd name="T0" fmla="*/ 1 w 26"/>
                  <a:gd name="T1" fmla="*/ 0 h 14"/>
                  <a:gd name="T2" fmla="*/ 0 w 26"/>
                  <a:gd name="T3" fmla="*/ 5 h 14"/>
                  <a:gd name="T4" fmla="*/ 22 w 26"/>
                  <a:gd name="T5" fmla="*/ 14 h 14"/>
                  <a:gd name="T6" fmla="*/ 25 w 26"/>
                  <a:gd name="T7" fmla="*/ 13 h 14"/>
                  <a:gd name="T8" fmla="*/ 10 w 26"/>
                  <a:gd name="T9" fmla="*/ 2 h 14"/>
                  <a:gd name="T10" fmla="*/ 1 w 26"/>
                  <a:gd name="T1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1" y="0"/>
                    </a:moveTo>
                    <a:cubicBezTo>
                      <a:pt x="2" y="2"/>
                      <a:pt x="0" y="4"/>
                      <a:pt x="0" y="5"/>
                    </a:cubicBezTo>
                    <a:cubicBezTo>
                      <a:pt x="0" y="7"/>
                      <a:pt x="22" y="14"/>
                      <a:pt x="22" y="14"/>
                    </a:cubicBezTo>
                    <a:cubicBezTo>
                      <a:pt x="23" y="14"/>
                      <a:pt x="26" y="14"/>
                      <a:pt x="25" y="13"/>
                    </a:cubicBezTo>
                    <a:cubicBezTo>
                      <a:pt x="20" y="11"/>
                      <a:pt x="10" y="4"/>
                      <a:pt x="1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B91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6" name="Freeform 378">
                <a:extLst>
                  <a:ext uri="{FF2B5EF4-FFF2-40B4-BE49-F238E27FC236}">
                    <a16:creationId xmlns:a16="http://schemas.microsoft.com/office/drawing/2014/main" id="{2B17D14A-D439-4256-9C79-7F9925DAE5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8835" y="1882778"/>
                <a:ext cx="55562" cy="55563"/>
              </a:xfrm>
              <a:custGeom>
                <a:avLst/>
                <a:gdLst>
                  <a:gd name="T0" fmla="*/ 13 w 18"/>
                  <a:gd name="T1" fmla="*/ 2 h 18"/>
                  <a:gd name="T2" fmla="*/ 16 w 18"/>
                  <a:gd name="T3" fmla="*/ 13 h 18"/>
                  <a:gd name="T4" fmla="*/ 6 w 18"/>
                  <a:gd name="T5" fmla="*/ 16 h 18"/>
                  <a:gd name="T6" fmla="*/ 2 w 18"/>
                  <a:gd name="T7" fmla="*/ 6 h 18"/>
                  <a:gd name="T8" fmla="*/ 13 w 18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8">
                    <a:moveTo>
                      <a:pt x="13" y="2"/>
                    </a:moveTo>
                    <a:cubicBezTo>
                      <a:pt x="17" y="4"/>
                      <a:pt x="18" y="9"/>
                      <a:pt x="16" y="13"/>
                    </a:cubicBezTo>
                    <a:cubicBezTo>
                      <a:pt x="14" y="17"/>
                      <a:pt x="10" y="18"/>
                      <a:pt x="6" y="16"/>
                    </a:cubicBezTo>
                    <a:cubicBezTo>
                      <a:pt x="2" y="14"/>
                      <a:pt x="0" y="10"/>
                      <a:pt x="2" y="6"/>
                    </a:cubicBezTo>
                    <a:cubicBezTo>
                      <a:pt x="4" y="2"/>
                      <a:pt x="9" y="0"/>
                      <a:pt x="13" y="2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7" name="Freeform 379">
                <a:extLst>
                  <a:ext uri="{FF2B5EF4-FFF2-40B4-BE49-F238E27FC236}">
                    <a16:creationId xmlns:a16="http://schemas.microsoft.com/office/drawing/2014/main" id="{E51ABC29-C07F-4DEC-AF82-DF9A9BDDAE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1222" y="1751015"/>
                <a:ext cx="76200" cy="74613"/>
              </a:xfrm>
              <a:custGeom>
                <a:avLst/>
                <a:gdLst>
                  <a:gd name="T0" fmla="*/ 22 w 25"/>
                  <a:gd name="T1" fmla="*/ 17 h 25"/>
                  <a:gd name="T2" fmla="*/ 8 w 25"/>
                  <a:gd name="T3" fmla="*/ 22 h 25"/>
                  <a:gd name="T4" fmla="*/ 3 w 25"/>
                  <a:gd name="T5" fmla="*/ 7 h 25"/>
                  <a:gd name="T6" fmla="*/ 18 w 25"/>
                  <a:gd name="T7" fmla="*/ 2 h 25"/>
                  <a:gd name="T8" fmla="*/ 22 w 25"/>
                  <a:gd name="T9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22" y="17"/>
                    </a:moveTo>
                    <a:cubicBezTo>
                      <a:pt x="20" y="23"/>
                      <a:pt x="13" y="25"/>
                      <a:pt x="8" y="22"/>
                    </a:cubicBezTo>
                    <a:cubicBezTo>
                      <a:pt x="2" y="19"/>
                      <a:pt x="0" y="13"/>
                      <a:pt x="3" y="7"/>
                    </a:cubicBezTo>
                    <a:cubicBezTo>
                      <a:pt x="6" y="2"/>
                      <a:pt x="12" y="0"/>
                      <a:pt x="18" y="2"/>
                    </a:cubicBezTo>
                    <a:cubicBezTo>
                      <a:pt x="23" y="5"/>
                      <a:pt x="25" y="12"/>
                      <a:pt x="22" y="17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8" name="Freeform 380">
                <a:extLst>
                  <a:ext uri="{FF2B5EF4-FFF2-40B4-BE49-F238E27FC236}">
                    <a16:creationId xmlns:a16="http://schemas.microsoft.com/office/drawing/2014/main" id="{B2BCC53D-1A8C-4360-BF30-51828291B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5185" y="1771653"/>
                <a:ext cx="115887" cy="150813"/>
              </a:xfrm>
              <a:custGeom>
                <a:avLst/>
                <a:gdLst>
                  <a:gd name="T0" fmla="*/ 35 w 73"/>
                  <a:gd name="T1" fmla="*/ 0 h 95"/>
                  <a:gd name="T2" fmla="*/ 0 w 73"/>
                  <a:gd name="T3" fmla="*/ 82 h 95"/>
                  <a:gd name="T4" fmla="*/ 27 w 73"/>
                  <a:gd name="T5" fmla="*/ 95 h 95"/>
                  <a:gd name="T6" fmla="*/ 73 w 73"/>
                  <a:gd name="T7" fmla="*/ 19 h 95"/>
                  <a:gd name="T8" fmla="*/ 35 w 73"/>
                  <a:gd name="T9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95">
                    <a:moveTo>
                      <a:pt x="35" y="0"/>
                    </a:moveTo>
                    <a:lnTo>
                      <a:pt x="0" y="82"/>
                    </a:lnTo>
                    <a:lnTo>
                      <a:pt x="27" y="95"/>
                    </a:lnTo>
                    <a:lnTo>
                      <a:pt x="73" y="19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19" name="Freeform 381">
                <a:extLst>
                  <a:ext uri="{FF2B5EF4-FFF2-40B4-BE49-F238E27FC236}">
                    <a16:creationId xmlns:a16="http://schemas.microsoft.com/office/drawing/2014/main" id="{C1EAD895-6F49-4B9E-A1F2-24376322B2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2172" y="2016128"/>
                <a:ext cx="39687" cy="20638"/>
              </a:xfrm>
              <a:custGeom>
                <a:avLst/>
                <a:gdLst>
                  <a:gd name="T0" fmla="*/ 25 w 25"/>
                  <a:gd name="T1" fmla="*/ 8 h 13"/>
                  <a:gd name="T2" fmla="*/ 2 w 25"/>
                  <a:gd name="T3" fmla="*/ 13 h 13"/>
                  <a:gd name="T4" fmla="*/ 0 w 25"/>
                  <a:gd name="T5" fmla="*/ 6 h 13"/>
                  <a:gd name="T6" fmla="*/ 25 w 25"/>
                  <a:gd name="T7" fmla="*/ 0 h 13"/>
                  <a:gd name="T8" fmla="*/ 25 w 25"/>
                  <a:gd name="T9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3">
                    <a:moveTo>
                      <a:pt x="25" y="8"/>
                    </a:moveTo>
                    <a:lnTo>
                      <a:pt x="2" y="13"/>
                    </a:lnTo>
                    <a:lnTo>
                      <a:pt x="0" y="6"/>
                    </a:lnTo>
                    <a:lnTo>
                      <a:pt x="25" y="0"/>
                    </a:lnTo>
                    <a:lnTo>
                      <a:pt x="25" y="8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0" name="Freeform 382">
                <a:extLst>
                  <a:ext uri="{FF2B5EF4-FFF2-40B4-BE49-F238E27FC236}">
                    <a16:creationId xmlns:a16="http://schemas.microsoft.com/office/drawing/2014/main" id="{FF497333-8170-4483-86EA-EB60595612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8835" y="1882778"/>
                <a:ext cx="55562" cy="55563"/>
              </a:xfrm>
              <a:custGeom>
                <a:avLst/>
                <a:gdLst>
                  <a:gd name="T0" fmla="*/ 11 w 18"/>
                  <a:gd name="T1" fmla="*/ 17 h 18"/>
                  <a:gd name="T2" fmla="*/ 1 w 18"/>
                  <a:gd name="T3" fmla="*/ 11 h 18"/>
                  <a:gd name="T4" fmla="*/ 7 w 18"/>
                  <a:gd name="T5" fmla="*/ 1 h 18"/>
                  <a:gd name="T6" fmla="*/ 17 w 18"/>
                  <a:gd name="T7" fmla="*/ 7 h 18"/>
                  <a:gd name="T8" fmla="*/ 11 w 18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8">
                    <a:moveTo>
                      <a:pt x="11" y="17"/>
                    </a:moveTo>
                    <a:cubicBezTo>
                      <a:pt x="7" y="18"/>
                      <a:pt x="2" y="15"/>
                      <a:pt x="1" y="11"/>
                    </a:cubicBezTo>
                    <a:cubicBezTo>
                      <a:pt x="0" y="7"/>
                      <a:pt x="3" y="2"/>
                      <a:pt x="7" y="1"/>
                    </a:cubicBezTo>
                    <a:cubicBezTo>
                      <a:pt x="11" y="0"/>
                      <a:pt x="16" y="3"/>
                      <a:pt x="17" y="7"/>
                    </a:cubicBezTo>
                    <a:cubicBezTo>
                      <a:pt x="18" y="11"/>
                      <a:pt x="15" y="15"/>
                      <a:pt x="11" y="17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1" name="Freeform 383">
                <a:extLst>
                  <a:ext uri="{FF2B5EF4-FFF2-40B4-BE49-F238E27FC236}">
                    <a16:creationId xmlns:a16="http://schemas.microsoft.com/office/drawing/2014/main" id="{1C12553C-93C0-4EC1-9574-3ADE3FE544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2010" y="1905003"/>
                <a:ext cx="69850" cy="120650"/>
              </a:xfrm>
              <a:custGeom>
                <a:avLst/>
                <a:gdLst>
                  <a:gd name="T0" fmla="*/ 44 w 44"/>
                  <a:gd name="T1" fmla="*/ 70 h 76"/>
                  <a:gd name="T2" fmla="*/ 31 w 44"/>
                  <a:gd name="T3" fmla="*/ 0 h 76"/>
                  <a:gd name="T4" fmla="*/ 0 w 44"/>
                  <a:gd name="T5" fmla="*/ 7 h 76"/>
                  <a:gd name="T6" fmla="*/ 17 w 44"/>
                  <a:gd name="T7" fmla="*/ 76 h 76"/>
                  <a:gd name="T8" fmla="*/ 44 w 44"/>
                  <a:gd name="T9" fmla="*/ 7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76">
                    <a:moveTo>
                      <a:pt x="44" y="70"/>
                    </a:moveTo>
                    <a:lnTo>
                      <a:pt x="31" y="0"/>
                    </a:lnTo>
                    <a:lnTo>
                      <a:pt x="0" y="7"/>
                    </a:lnTo>
                    <a:lnTo>
                      <a:pt x="17" y="76"/>
                    </a:lnTo>
                    <a:lnTo>
                      <a:pt x="44" y="70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2" name="Freeform 384">
                <a:extLst>
                  <a:ext uri="{FF2B5EF4-FFF2-40B4-BE49-F238E27FC236}">
                    <a16:creationId xmlns:a16="http://schemas.microsoft.com/office/drawing/2014/main" id="{2C544125-3BC9-49E5-A160-4EF68B2E61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1247" y="1938340"/>
                <a:ext cx="50800" cy="120650"/>
              </a:xfrm>
              <a:custGeom>
                <a:avLst/>
                <a:gdLst>
                  <a:gd name="T0" fmla="*/ 16 w 17"/>
                  <a:gd name="T1" fmla="*/ 16 h 40"/>
                  <a:gd name="T2" fmla="*/ 13 w 17"/>
                  <a:gd name="T3" fmla="*/ 32 h 40"/>
                  <a:gd name="T4" fmla="*/ 10 w 17"/>
                  <a:gd name="T5" fmla="*/ 34 h 40"/>
                  <a:gd name="T6" fmla="*/ 6 w 17"/>
                  <a:gd name="T7" fmla="*/ 37 h 40"/>
                  <a:gd name="T8" fmla="*/ 4 w 17"/>
                  <a:gd name="T9" fmla="*/ 39 h 40"/>
                  <a:gd name="T10" fmla="*/ 4 w 17"/>
                  <a:gd name="T11" fmla="*/ 35 h 40"/>
                  <a:gd name="T12" fmla="*/ 3 w 17"/>
                  <a:gd name="T13" fmla="*/ 32 h 40"/>
                  <a:gd name="T14" fmla="*/ 4 w 17"/>
                  <a:gd name="T15" fmla="*/ 28 h 40"/>
                  <a:gd name="T16" fmla="*/ 0 w 17"/>
                  <a:gd name="T17" fmla="*/ 28 h 40"/>
                  <a:gd name="T18" fmla="*/ 5 w 17"/>
                  <a:gd name="T19" fmla="*/ 19 h 40"/>
                  <a:gd name="T20" fmla="*/ 6 w 17"/>
                  <a:gd name="T21" fmla="*/ 17 h 40"/>
                  <a:gd name="T22" fmla="*/ 8 w 17"/>
                  <a:gd name="T23" fmla="*/ 0 h 40"/>
                  <a:gd name="T24" fmla="*/ 17 w 17"/>
                  <a:gd name="T25" fmla="*/ 5 h 40"/>
                  <a:gd name="T26" fmla="*/ 16 w 17"/>
                  <a:gd name="T2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40">
                    <a:moveTo>
                      <a:pt x="16" y="16"/>
                    </a:moveTo>
                    <a:cubicBezTo>
                      <a:pt x="16" y="24"/>
                      <a:pt x="16" y="26"/>
                      <a:pt x="13" y="32"/>
                    </a:cubicBezTo>
                    <a:cubicBezTo>
                      <a:pt x="12" y="36"/>
                      <a:pt x="10" y="36"/>
                      <a:pt x="10" y="34"/>
                    </a:cubicBezTo>
                    <a:cubicBezTo>
                      <a:pt x="9" y="38"/>
                      <a:pt x="6" y="40"/>
                      <a:pt x="6" y="37"/>
                    </a:cubicBezTo>
                    <a:cubicBezTo>
                      <a:pt x="6" y="38"/>
                      <a:pt x="5" y="39"/>
                      <a:pt x="4" y="39"/>
                    </a:cubicBezTo>
                    <a:cubicBezTo>
                      <a:pt x="3" y="38"/>
                      <a:pt x="4" y="36"/>
                      <a:pt x="4" y="35"/>
                    </a:cubicBezTo>
                    <a:cubicBezTo>
                      <a:pt x="3" y="35"/>
                      <a:pt x="2" y="34"/>
                      <a:pt x="3" y="32"/>
                    </a:cubicBezTo>
                    <a:cubicBezTo>
                      <a:pt x="4" y="30"/>
                      <a:pt x="4" y="28"/>
                      <a:pt x="4" y="28"/>
                    </a:cubicBezTo>
                    <a:cubicBezTo>
                      <a:pt x="2" y="30"/>
                      <a:pt x="1" y="30"/>
                      <a:pt x="0" y="28"/>
                    </a:cubicBezTo>
                    <a:cubicBezTo>
                      <a:pt x="2" y="26"/>
                      <a:pt x="3" y="22"/>
                      <a:pt x="5" y="19"/>
                    </a:cubicBezTo>
                    <a:cubicBezTo>
                      <a:pt x="6" y="18"/>
                      <a:pt x="6" y="17"/>
                      <a:pt x="6" y="17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7" y="5"/>
                      <a:pt x="17" y="5"/>
                      <a:pt x="17" y="5"/>
                    </a:cubicBez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D8B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3" name="Freeform 385">
                <a:extLst>
                  <a:ext uri="{FF2B5EF4-FFF2-40B4-BE49-F238E27FC236}">
                    <a16:creationId xmlns:a16="http://schemas.microsoft.com/office/drawing/2014/main" id="{82248040-01BB-4D7A-A3FD-9B2BB728AC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8235" y="1849440"/>
                <a:ext cx="55562" cy="55563"/>
              </a:xfrm>
              <a:custGeom>
                <a:avLst/>
                <a:gdLst>
                  <a:gd name="T0" fmla="*/ 4 w 18"/>
                  <a:gd name="T1" fmla="*/ 3 h 18"/>
                  <a:gd name="T2" fmla="*/ 3 w 18"/>
                  <a:gd name="T3" fmla="*/ 14 h 18"/>
                  <a:gd name="T4" fmla="*/ 15 w 18"/>
                  <a:gd name="T5" fmla="*/ 15 h 18"/>
                  <a:gd name="T6" fmla="*/ 15 w 18"/>
                  <a:gd name="T7" fmla="*/ 3 h 18"/>
                  <a:gd name="T8" fmla="*/ 4 w 18"/>
                  <a:gd name="T9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8">
                    <a:moveTo>
                      <a:pt x="4" y="3"/>
                    </a:moveTo>
                    <a:cubicBezTo>
                      <a:pt x="1" y="6"/>
                      <a:pt x="0" y="11"/>
                      <a:pt x="3" y="14"/>
                    </a:cubicBezTo>
                    <a:cubicBezTo>
                      <a:pt x="6" y="17"/>
                      <a:pt x="11" y="18"/>
                      <a:pt x="15" y="15"/>
                    </a:cubicBezTo>
                    <a:cubicBezTo>
                      <a:pt x="18" y="12"/>
                      <a:pt x="18" y="7"/>
                      <a:pt x="15" y="3"/>
                    </a:cubicBezTo>
                    <a:cubicBezTo>
                      <a:pt x="12" y="0"/>
                      <a:pt x="7" y="0"/>
                      <a:pt x="4" y="3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4" name="Freeform 386">
                <a:extLst>
                  <a:ext uri="{FF2B5EF4-FFF2-40B4-BE49-F238E27FC236}">
                    <a16:creationId xmlns:a16="http://schemas.microsoft.com/office/drawing/2014/main" id="{52269F32-5A72-4105-AFF0-C55AD16A0B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4572" y="1751015"/>
                <a:ext cx="76200" cy="71438"/>
              </a:xfrm>
              <a:custGeom>
                <a:avLst/>
                <a:gdLst>
                  <a:gd name="T0" fmla="*/ 4 w 25"/>
                  <a:gd name="T1" fmla="*/ 19 h 24"/>
                  <a:gd name="T2" fmla="*/ 20 w 25"/>
                  <a:gd name="T3" fmla="*/ 20 h 24"/>
                  <a:gd name="T4" fmla="*/ 21 w 25"/>
                  <a:gd name="T5" fmla="*/ 4 h 24"/>
                  <a:gd name="T6" fmla="*/ 5 w 25"/>
                  <a:gd name="T7" fmla="*/ 4 h 24"/>
                  <a:gd name="T8" fmla="*/ 4 w 25"/>
                  <a:gd name="T9" fmla="*/ 1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4">
                    <a:moveTo>
                      <a:pt x="4" y="19"/>
                    </a:moveTo>
                    <a:cubicBezTo>
                      <a:pt x="9" y="24"/>
                      <a:pt x="16" y="24"/>
                      <a:pt x="20" y="20"/>
                    </a:cubicBezTo>
                    <a:cubicBezTo>
                      <a:pt x="24" y="16"/>
                      <a:pt x="25" y="9"/>
                      <a:pt x="21" y="4"/>
                    </a:cubicBezTo>
                    <a:cubicBezTo>
                      <a:pt x="16" y="0"/>
                      <a:pt x="9" y="0"/>
                      <a:pt x="5" y="4"/>
                    </a:cubicBezTo>
                    <a:cubicBezTo>
                      <a:pt x="1" y="8"/>
                      <a:pt x="0" y="15"/>
                      <a:pt x="4" y="19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5" name="Freeform 387">
                <a:extLst>
                  <a:ext uri="{FF2B5EF4-FFF2-40B4-BE49-F238E27FC236}">
                    <a16:creationId xmlns:a16="http://schemas.microsoft.com/office/drawing/2014/main" id="{4904CC87-6310-4780-B82B-E97E11F1D2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7272" y="1762128"/>
                <a:ext cx="127000" cy="130175"/>
              </a:xfrm>
              <a:custGeom>
                <a:avLst/>
                <a:gdLst>
                  <a:gd name="T0" fmla="*/ 30 w 80"/>
                  <a:gd name="T1" fmla="*/ 0 h 82"/>
                  <a:gd name="T2" fmla="*/ 80 w 80"/>
                  <a:gd name="T3" fmla="*/ 61 h 82"/>
                  <a:gd name="T4" fmla="*/ 57 w 80"/>
                  <a:gd name="T5" fmla="*/ 82 h 82"/>
                  <a:gd name="T6" fmla="*/ 0 w 80"/>
                  <a:gd name="T7" fmla="*/ 31 h 82"/>
                  <a:gd name="T8" fmla="*/ 30 w 80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2">
                    <a:moveTo>
                      <a:pt x="30" y="0"/>
                    </a:moveTo>
                    <a:lnTo>
                      <a:pt x="80" y="61"/>
                    </a:lnTo>
                    <a:lnTo>
                      <a:pt x="57" y="82"/>
                    </a:lnTo>
                    <a:lnTo>
                      <a:pt x="0" y="3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6" name="Freeform 388">
                <a:extLst>
                  <a:ext uri="{FF2B5EF4-FFF2-40B4-BE49-F238E27FC236}">
                    <a16:creationId xmlns:a16="http://schemas.microsoft.com/office/drawing/2014/main" id="{21325FF5-7724-41A5-A6DE-6C1822DC4D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8710" y="1976440"/>
                <a:ext cx="39687" cy="15875"/>
              </a:xfrm>
              <a:custGeom>
                <a:avLst/>
                <a:gdLst>
                  <a:gd name="T0" fmla="*/ 0 w 25"/>
                  <a:gd name="T1" fmla="*/ 6 h 10"/>
                  <a:gd name="T2" fmla="*/ 23 w 25"/>
                  <a:gd name="T3" fmla="*/ 10 h 10"/>
                  <a:gd name="T4" fmla="*/ 25 w 25"/>
                  <a:gd name="T5" fmla="*/ 2 h 10"/>
                  <a:gd name="T6" fmla="*/ 0 w 25"/>
                  <a:gd name="T7" fmla="*/ 0 h 10"/>
                  <a:gd name="T8" fmla="*/ 0 w 25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0">
                    <a:moveTo>
                      <a:pt x="0" y="6"/>
                    </a:moveTo>
                    <a:lnTo>
                      <a:pt x="23" y="10"/>
                    </a:lnTo>
                    <a:lnTo>
                      <a:pt x="25" y="2"/>
                    </a:ln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7" name="Freeform 389">
                <a:extLst>
                  <a:ext uri="{FF2B5EF4-FFF2-40B4-BE49-F238E27FC236}">
                    <a16:creationId xmlns:a16="http://schemas.microsoft.com/office/drawing/2014/main" id="{1033E587-F3F0-4424-8B47-A13973BD2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1410" y="1849440"/>
                <a:ext cx="52387" cy="52388"/>
              </a:xfrm>
              <a:custGeom>
                <a:avLst/>
                <a:gdLst>
                  <a:gd name="T0" fmla="*/ 7 w 17"/>
                  <a:gd name="T1" fmla="*/ 17 h 17"/>
                  <a:gd name="T2" fmla="*/ 16 w 17"/>
                  <a:gd name="T3" fmla="*/ 10 h 17"/>
                  <a:gd name="T4" fmla="*/ 10 w 17"/>
                  <a:gd name="T5" fmla="*/ 1 h 17"/>
                  <a:gd name="T6" fmla="*/ 0 w 17"/>
                  <a:gd name="T7" fmla="*/ 7 h 17"/>
                  <a:gd name="T8" fmla="*/ 7 w 17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7">
                    <a:moveTo>
                      <a:pt x="7" y="17"/>
                    </a:moveTo>
                    <a:cubicBezTo>
                      <a:pt x="11" y="17"/>
                      <a:pt x="15" y="15"/>
                      <a:pt x="16" y="10"/>
                    </a:cubicBezTo>
                    <a:cubicBezTo>
                      <a:pt x="17" y="6"/>
                      <a:pt x="14" y="2"/>
                      <a:pt x="10" y="1"/>
                    </a:cubicBezTo>
                    <a:cubicBezTo>
                      <a:pt x="5" y="0"/>
                      <a:pt x="1" y="3"/>
                      <a:pt x="0" y="7"/>
                    </a:cubicBezTo>
                    <a:cubicBezTo>
                      <a:pt x="0" y="12"/>
                      <a:pt x="2" y="16"/>
                      <a:pt x="7" y="17"/>
                    </a:cubicBez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8" name="Freeform 390">
                <a:extLst>
                  <a:ext uri="{FF2B5EF4-FFF2-40B4-BE49-F238E27FC236}">
                    <a16:creationId xmlns:a16="http://schemas.microsoft.com/office/drawing/2014/main" id="{359FE003-CF2A-46F9-900B-B77351915D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8710" y="1871665"/>
                <a:ext cx="61912" cy="111125"/>
              </a:xfrm>
              <a:custGeom>
                <a:avLst/>
                <a:gdLst>
                  <a:gd name="T0" fmla="*/ 0 w 39"/>
                  <a:gd name="T1" fmla="*/ 66 h 70"/>
                  <a:gd name="T2" fmla="*/ 8 w 39"/>
                  <a:gd name="T3" fmla="*/ 0 h 70"/>
                  <a:gd name="T4" fmla="*/ 39 w 39"/>
                  <a:gd name="T5" fmla="*/ 5 h 70"/>
                  <a:gd name="T6" fmla="*/ 27 w 39"/>
                  <a:gd name="T7" fmla="*/ 70 h 70"/>
                  <a:gd name="T8" fmla="*/ 0 w 39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70">
                    <a:moveTo>
                      <a:pt x="0" y="66"/>
                    </a:moveTo>
                    <a:lnTo>
                      <a:pt x="8" y="0"/>
                    </a:lnTo>
                    <a:lnTo>
                      <a:pt x="39" y="5"/>
                    </a:lnTo>
                    <a:lnTo>
                      <a:pt x="27" y="70"/>
                    </a:lnTo>
                    <a:lnTo>
                      <a:pt x="0" y="66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29" name="Freeform 391">
                <a:extLst>
                  <a:ext uri="{FF2B5EF4-FFF2-40B4-BE49-F238E27FC236}">
                    <a16:creationId xmlns:a16="http://schemas.microsoft.com/office/drawing/2014/main" id="{D66D1AA2-2FC4-4A15-98B3-90A412019F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1247" y="2019303"/>
                <a:ext cx="12700" cy="9525"/>
              </a:xfrm>
              <a:custGeom>
                <a:avLst/>
                <a:gdLst>
                  <a:gd name="T0" fmla="*/ 0 w 8"/>
                  <a:gd name="T1" fmla="*/ 2 h 6"/>
                  <a:gd name="T2" fmla="*/ 2 w 8"/>
                  <a:gd name="T3" fmla="*/ 6 h 6"/>
                  <a:gd name="T4" fmla="*/ 8 w 8"/>
                  <a:gd name="T5" fmla="*/ 4 h 6"/>
                  <a:gd name="T6" fmla="*/ 2 w 8"/>
                  <a:gd name="T7" fmla="*/ 0 h 6"/>
                  <a:gd name="T8" fmla="*/ 0 w 8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2"/>
                    </a:moveTo>
                    <a:lnTo>
                      <a:pt x="2" y="6"/>
                    </a:lnTo>
                    <a:lnTo>
                      <a:pt x="8" y="4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2D3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0" name="Freeform 392">
                <a:extLst>
                  <a:ext uri="{FF2B5EF4-FFF2-40B4-BE49-F238E27FC236}">
                    <a16:creationId xmlns:a16="http://schemas.microsoft.com/office/drawing/2014/main" id="{C8D37C1F-04F1-4FD5-AB21-49F7D0A3A9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1385" y="2019303"/>
                <a:ext cx="173037" cy="36513"/>
              </a:xfrm>
              <a:custGeom>
                <a:avLst/>
                <a:gdLst>
                  <a:gd name="T0" fmla="*/ 109 w 109"/>
                  <a:gd name="T1" fmla="*/ 0 h 23"/>
                  <a:gd name="T2" fmla="*/ 52 w 109"/>
                  <a:gd name="T3" fmla="*/ 17 h 23"/>
                  <a:gd name="T4" fmla="*/ 50 w 109"/>
                  <a:gd name="T5" fmla="*/ 6 h 23"/>
                  <a:gd name="T6" fmla="*/ 48 w 109"/>
                  <a:gd name="T7" fmla="*/ 19 h 23"/>
                  <a:gd name="T8" fmla="*/ 0 w 109"/>
                  <a:gd name="T9" fmla="*/ 21 h 23"/>
                  <a:gd name="T10" fmla="*/ 0 w 109"/>
                  <a:gd name="T11" fmla="*/ 23 h 23"/>
                  <a:gd name="T12" fmla="*/ 52 w 109"/>
                  <a:gd name="T13" fmla="*/ 21 h 23"/>
                  <a:gd name="T14" fmla="*/ 109 w 109"/>
                  <a:gd name="T15" fmla="*/ 2 h 23"/>
                  <a:gd name="T16" fmla="*/ 109 w 109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9" h="23">
                    <a:moveTo>
                      <a:pt x="109" y="0"/>
                    </a:moveTo>
                    <a:lnTo>
                      <a:pt x="52" y="17"/>
                    </a:lnTo>
                    <a:lnTo>
                      <a:pt x="50" y="6"/>
                    </a:lnTo>
                    <a:lnTo>
                      <a:pt x="48" y="19"/>
                    </a:lnTo>
                    <a:lnTo>
                      <a:pt x="0" y="21"/>
                    </a:lnTo>
                    <a:lnTo>
                      <a:pt x="0" y="23"/>
                    </a:lnTo>
                    <a:lnTo>
                      <a:pt x="52" y="21"/>
                    </a:lnTo>
                    <a:lnTo>
                      <a:pt x="109" y="2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1" name="Freeform 422">
                <a:extLst>
                  <a:ext uri="{FF2B5EF4-FFF2-40B4-BE49-F238E27FC236}">
                    <a16:creationId xmlns:a16="http://schemas.microsoft.com/office/drawing/2014/main" id="{1BB31D04-2C26-465E-A3DC-DCCC80ACE8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7585" y="1752602"/>
                <a:ext cx="33337" cy="212725"/>
              </a:xfrm>
              <a:custGeom>
                <a:avLst/>
                <a:gdLst>
                  <a:gd name="T0" fmla="*/ 0 w 21"/>
                  <a:gd name="T1" fmla="*/ 25 h 134"/>
                  <a:gd name="T2" fmla="*/ 0 w 21"/>
                  <a:gd name="T3" fmla="*/ 134 h 134"/>
                  <a:gd name="T4" fmla="*/ 13 w 21"/>
                  <a:gd name="T5" fmla="*/ 58 h 134"/>
                  <a:gd name="T6" fmla="*/ 21 w 21"/>
                  <a:gd name="T7" fmla="*/ 23 h 134"/>
                  <a:gd name="T8" fmla="*/ 9 w 21"/>
                  <a:gd name="T9" fmla="*/ 0 h 134"/>
                  <a:gd name="T10" fmla="*/ 9 w 21"/>
                  <a:gd name="T11" fmla="*/ 8 h 134"/>
                  <a:gd name="T12" fmla="*/ 0 w 21"/>
                  <a:gd name="T13" fmla="*/ 25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34">
                    <a:moveTo>
                      <a:pt x="0" y="25"/>
                    </a:moveTo>
                    <a:lnTo>
                      <a:pt x="0" y="134"/>
                    </a:lnTo>
                    <a:lnTo>
                      <a:pt x="13" y="58"/>
                    </a:lnTo>
                    <a:lnTo>
                      <a:pt x="21" y="23"/>
                    </a:lnTo>
                    <a:lnTo>
                      <a:pt x="9" y="0"/>
                    </a:lnTo>
                    <a:lnTo>
                      <a:pt x="9" y="8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2" name="Freeform 423">
                <a:extLst>
                  <a:ext uri="{FF2B5EF4-FFF2-40B4-BE49-F238E27FC236}">
                    <a16:creationId xmlns:a16="http://schemas.microsoft.com/office/drawing/2014/main" id="{BD012681-6857-4F61-8199-CE2D49859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4248" y="1752602"/>
                <a:ext cx="33337" cy="212725"/>
              </a:xfrm>
              <a:custGeom>
                <a:avLst/>
                <a:gdLst>
                  <a:gd name="T0" fmla="*/ 21 w 21"/>
                  <a:gd name="T1" fmla="*/ 25 h 134"/>
                  <a:gd name="T2" fmla="*/ 21 w 21"/>
                  <a:gd name="T3" fmla="*/ 134 h 134"/>
                  <a:gd name="T4" fmla="*/ 9 w 21"/>
                  <a:gd name="T5" fmla="*/ 61 h 134"/>
                  <a:gd name="T6" fmla="*/ 0 w 21"/>
                  <a:gd name="T7" fmla="*/ 25 h 134"/>
                  <a:gd name="T8" fmla="*/ 13 w 21"/>
                  <a:gd name="T9" fmla="*/ 0 h 134"/>
                  <a:gd name="T10" fmla="*/ 13 w 21"/>
                  <a:gd name="T11" fmla="*/ 6 h 134"/>
                  <a:gd name="T12" fmla="*/ 21 w 21"/>
                  <a:gd name="T13" fmla="*/ 25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34">
                    <a:moveTo>
                      <a:pt x="21" y="25"/>
                    </a:moveTo>
                    <a:lnTo>
                      <a:pt x="21" y="134"/>
                    </a:lnTo>
                    <a:lnTo>
                      <a:pt x="9" y="61"/>
                    </a:lnTo>
                    <a:lnTo>
                      <a:pt x="0" y="25"/>
                    </a:lnTo>
                    <a:lnTo>
                      <a:pt x="13" y="0"/>
                    </a:lnTo>
                    <a:lnTo>
                      <a:pt x="13" y="6"/>
                    </a:lnTo>
                    <a:lnTo>
                      <a:pt x="21" y="2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3" name="Freeform 424">
                <a:extLst>
                  <a:ext uri="{FF2B5EF4-FFF2-40B4-BE49-F238E27FC236}">
                    <a16:creationId xmlns:a16="http://schemas.microsoft.com/office/drawing/2014/main" id="{D18C5019-2DE3-430B-A291-6E5B62271C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5198" y="1747840"/>
                <a:ext cx="52387" cy="217487"/>
              </a:xfrm>
              <a:custGeom>
                <a:avLst/>
                <a:gdLst>
                  <a:gd name="T0" fmla="*/ 1 w 17"/>
                  <a:gd name="T1" fmla="*/ 5 h 72"/>
                  <a:gd name="T2" fmla="*/ 3 w 17"/>
                  <a:gd name="T3" fmla="*/ 10 h 72"/>
                  <a:gd name="T4" fmla="*/ 0 w 17"/>
                  <a:gd name="T5" fmla="*/ 12 h 72"/>
                  <a:gd name="T6" fmla="*/ 17 w 17"/>
                  <a:gd name="T7" fmla="*/ 72 h 72"/>
                  <a:gd name="T8" fmla="*/ 17 w 17"/>
                  <a:gd name="T9" fmla="*/ 66 h 72"/>
                  <a:gd name="T10" fmla="*/ 9 w 17"/>
                  <a:gd name="T11" fmla="*/ 0 h 72"/>
                  <a:gd name="T12" fmla="*/ 1 w 17"/>
                  <a:gd name="T13" fmla="*/ 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72">
                    <a:moveTo>
                      <a:pt x="1" y="5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6" y="30"/>
                      <a:pt x="17" y="72"/>
                      <a:pt x="17" y="72"/>
                    </a:cubicBezTo>
                    <a:cubicBezTo>
                      <a:pt x="17" y="66"/>
                      <a:pt x="17" y="66"/>
                      <a:pt x="17" y="66"/>
                    </a:cubicBezTo>
                    <a:cubicBezTo>
                      <a:pt x="14" y="51"/>
                      <a:pt x="9" y="0"/>
                      <a:pt x="9" y="0"/>
                    </a:cubicBez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4" name="Freeform 425">
                <a:extLst>
                  <a:ext uri="{FF2B5EF4-FFF2-40B4-BE49-F238E27FC236}">
                    <a16:creationId xmlns:a16="http://schemas.microsoft.com/office/drawing/2014/main" id="{3F563722-2FD2-48D1-AAE5-17E7CEA00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7585" y="1747840"/>
                <a:ext cx="50800" cy="217487"/>
              </a:xfrm>
              <a:custGeom>
                <a:avLst/>
                <a:gdLst>
                  <a:gd name="T0" fmla="*/ 15 w 17"/>
                  <a:gd name="T1" fmla="*/ 5 h 72"/>
                  <a:gd name="T2" fmla="*/ 14 w 17"/>
                  <a:gd name="T3" fmla="*/ 10 h 72"/>
                  <a:gd name="T4" fmla="*/ 17 w 17"/>
                  <a:gd name="T5" fmla="*/ 12 h 72"/>
                  <a:gd name="T6" fmla="*/ 0 w 17"/>
                  <a:gd name="T7" fmla="*/ 72 h 72"/>
                  <a:gd name="T8" fmla="*/ 0 w 17"/>
                  <a:gd name="T9" fmla="*/ 66 h 72"/>
                  <a:gd name="T10" fmla="*/ 9 w 17"/>
                  <a:gd name="T11" fmla="*/ 0 h 72"/>
                  <a:gd name="T12" fmla="*/ 15 w 17"/>
                  <a:gd name="T13" fmla="*/ 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72">
                    <a:moveTo>
                      <a:pt x="15" y="5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1" y="30"/>
                      <a:pt x="0" y="72"/>
                      <a:pt x="0" y="72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4" y="50"/>
                      <a:pt x="9" y="0"/>
                      <a:pt x="9" y="0"/>
                    </a:cubicBezTo>
                    <a:lnTo>
                      <a:pt x="15" y="5"/>
                    </a:lnTo>
                    <a:close/>
                  </a:path>
                </a:pathLst>
              </a:custGeom>
              <a:solidFill>
                <a:srgbClr val="396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5" name="Freeform 426">
                <a:extLst>
                  <a:ext uri="{FF2B5EF4-FFF2-40B4-BE49-F238E27FC236}">
                    <a16:creationId xmlns:a16="http://schemas.microsoft.com/office/drawing/2014/main" id="{907F6229-78A9-4959-8F47-9AAAD4503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1073" y="1735140"/>
                <a:ext cx="23812" cy="63500"/>
              </a:xfrm>
              <a:custGeom>
                <a:avLst/>
                <a:gdLst>
                  <a:gd name="T0" fmla="*/ 7 w 15"/>
                  <a:gd name="T1" fmla="*/ 0 h 40"/>
                  <a:gd name="T2" fmla="*/ 5 w 15"/>
                  <a:gd name="T3" fmla="*/ 10 h 40"/>
                  <a:gd name="T4" fmla="*/ 0 w 15"/>
                  <a:gd name="T5" fmla="*/ 40 h 40"/>
                  <a:gd name="T6" fmla="*/ 15 w 15"/>
                  <a:gd name="T7" fmla="*/ 11 h 40"/>
                  <a:gd name="T8" fmla="*/ 7 w 1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40">
                    <a:moveTo>
                      <a:pt x="7" y="0"/>
                    </a:moveTo>
                    <a:lnTo>
                      <a:pt x="5" y="10"/>
                    </a:lnTo>
                    <a:lnTo>
                      <a:pt x="0" y="40"/>
                    </a:lnTo>
                    <a:lnTo>
                      <a:pt x="15" y="11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6" name="Freeform 427">
                <a:extLst>
                  <a:ext uri="{FF2B5EF4-FFF2-40B4-BE49-F238E27FC236}">
                    <a16:creationId xmlns:a16="http://schemas.microsoft.com/office/drawing/2014/main" id="{23EA674B-704D-4B4A-8646-A84AC72DE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1873" y="1735140"/>
                <a:ext cx="19050" cy="57150"/>
              </a:xfrm>
              <a:custGeom>
                <a:avLst/>
                <a:gdLst>
                  <a:gd name="T0" fmla="*/ 0 w 12"/>
                  <a:gd name="T1" fmla="*/ 11 h 36"/>
                  <a:gd name="T2" fmla="*/ 6 w 12"/>
                  <a:gd name="T3" fmla="*/ 0 h 36"/>
                  <a:gd name="T4" fmla="*/ 10 w 12"/>
                  <a:gd name="T5" fmla="*/ 10 h 36"/>
                  <a:gd name="T6" fmla="*/ 12 w 12"/>
                  <a:gd name="T7" fmla="*/ 36 h 36"/>
                  <a:gd name="T8" fmla="*/ 0 w 12"/>
                  <a:gd name="T9" fmla="*/ 1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6">
                    <a:moveTo>
                      <a:pt x="0" y="11"/>
                    </a:moveTo>
                    <a:lnTo>
                      <a:pt x="6" y="0"/>
                    </a:lnTo>
                    <a:lnTo>
                      <a:pt x="10" y="10"/>
                    </a:lnTo>
                    <a:lnTo>
                      <a:pt x="12" y="36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137" name="Freeform 502">
                <a:extLst>
                  <a:ext uri="{FF2B5EF4-FFF2-40B4-BE49-F238E27FC236}">
                    <a16:creationId xmlns:a16="http://schemas.microsoft.com/office/drawing/2014/main" id="{20E7B75B-A812-42CB-8C92-1CFD2C7DBC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7573" y="1681165"/>
                <a:ext cx="71437" cy="138112"/>
              </a:xfrm>
              <a:custGeom>
                <a:avLst/>
                <a:gdLst>
                  <a:gd name="T0" fmla="*/ 12 w 24"/>
                  <a:gd name="T1" fmla="*/ 0 h 46"/>
                  <a:gd name="T2" fmla="*/ 24 w 24"/>
                  <a:gd name="T3" fmla="*/ 39 h 46"/>
                  <a:gd name="T4" fmla="*/ 11 w 24"/>
                  <a:gd name="T5" fmla="*/ 6 h 46"/>
                  <a:gd name="T6" fmla="*/ 14 w 24"/>
                  <a:gd name="T7" fmla="*/ 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46">
                    <a:moveTo>
                      <a:pt x="12" y="0"/>
                    </a:moveTo>
                    <a:cubicBezTo>
                      <a:pt x="0" y="10"/>
                      <a:pt x="0" y="46"/>
                      <a:pt x="24" y="39"/>
                    </a:cubicBezTo>
                    <a:cubicBezTo>
                      <a:pt x="15" y="33"/>
                      <a:pt x="5" y="17"/>
                      <a:pt x="11" y="6"/>
                    </a:cubicBezTo>
                    <a:cubicBezTo>
                      <a:pt x="12" y="3"/>
                      <a:pt x="14" y="3"/>
                      <a:pt x="14" y="3"/>
                    </a:cubicBezTo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  <p:sp>
          <p:nvSpPr>
            <p:cNvPr id="66" name="Freeform 21">
              <a:extLst>
                <a:ext uri="{FF2B5EF4-FFF2-40B4-BE49-F238E27FC236}">
                  <a16:creationId xmlns:a16="http://schemas.microsoft.com/office/drawing/2014/main" id="{A6CFFAB6-02F9-492F-85DA-8A0679E22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32506" y="2885861"/>
              <a:ext cx="328612" cy="144462"/>
            </a:xfrm>
            <a:custGeom>
              <a:avLst/>
              <a:gdLst>
                <a:gd name="T0" fmla="*/ 21 w 108"/>
                <a:gd name="T1" fmla="*/ 24 h 48"/>
                <a:gd name="T2" fmla="*/ 15 w 108"/>
                <a:gd name="T3" fmla="*/ 32 h 48"/>
                <a:gd name="T4" fmla="*/ 8 w 108"/>
                <a:gd name="T5" fmla="*/ 24 h 48"/>
                <a:gd name="T6" fmla="*/ 15 w 108"/>
                <a:gd name="T7" fmla="*/ 17 h 48"/>
                <a:gd name="T8" fmla="*/ 21 w 108"/>
                <a:gd name="T9" fmla="*/ 24 h 48"/>
                <a:gd name="T10" fmla="*/ 0 w 108"/>
                <a:gd name="T11" fmla="*/ 24 h 48"/>
                <a:gd name="T12" fmla="*/ 10 w 108"/>
                <a:gd name="T13" fmla="*/ 44 h 48"/>
                <a:gd name="T14" fmla="*/ 25 w 108"/>
                <a:gd name="T15" fmla="*/ 48 h 48"/>
                <a:gd name="T16" fmla="*/ 47 w 108"/>
                <a:gd name="T17" fmla="*/ 34 h 48"/>
                <a:gd name="T18" fmla="*/ 55 w 108"/>
                <a:gd name="T19" fmla="*/ 34 h 48"/>
                <a:gd name="T20" fmla="*/ 55 w 108"/>
                <a:gd name="T21" fmla="*/ 29 h 48"/>
                <a:gd name="T22" fmla="*/ 60 w 108"/>
                <a:gd name="T23" fmla="*/ 32 h 48"/>
                <a:gd name="T24" fmla="*/ 67 w 108"/>
                <a:gd name="T25" fmla="*/ 28 h 48"/>
                <a:gd name="T26" fmla="*/ 72 w 108"/>
                <a:gd name="T27" fmla="*/ 32 h 48"/>
                <a:gd name="T28" fmla="*/ 77 w 108"/>
                <a:gd name="T29" fmla="*/ 28 h 48"/>
                <a:gd name="T30" fmla="*/ 82 w 108"/>
                <a:gd name="T31" fmla="*/ 32 h 48"/>
                <a:gd name="T32" fmla="*/ 92 w 108"/>
                <a:gd name="T33" fmla="*/ 27 h 48"/>
                <a:gd name="T34" fmla="*/ 95 w 108"/>
                <a:gd name="T35" fmla="*/ 32 h 48"/>
                <a:gd name="T36" fmla="*/ 99 w 108"/>
                <a:gd name="T37" fmla="*/ 32 h 48"/>
                <a:gd name="T38" fmla="*/ 108 w 108"/>
                <a:gd name="T39" fmla="*/ 19 h 48"/>
                <a:gd name="T40" fmla="*/ 108 w 108"/>
                <a:gd name="T41" fmla="*/ 14 h 48"/>
                <a:gd name="T42" fmla="*/ 47 w 108"/>
                <a:gd name="T43" fmla="*/ 14 h 48"/>
                <a:gd name="T44" fmla="*/ 46 w 108"/>
                <a:gd name="T45" fmla="*/ 12 h 48"/>
                <a:gd name="T46" fmla="*/ 25 w 108"/>
                <a:gd name="T47" fmla="*/ 0 h 48"/>
                <a:gd name="T48" fmla="*/ 0 w 108"/>
                <a:gd name="T49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8" h="48">
                  <a:moveTo>
                    <a:pt x="21" y="24"/>
                  </a:moveTo>
                  <a:cubicBezTo>
                    <a:pt x="21" y="28"/>
                    <a:pt x="18" y="32"/>
                    <a:pt x="15" y="32"/>
                  </a:cubicBezTo>
                  <a:cubicBezTo>
                    <a:pt x="11" y="32"/>
                    <a:pt x="8" y="28"/>
                    <a:pt x="8" y="24"/>
                  </a:cubicBezTo>
                  <a:cubicBezTo>
                    <a:pt x="8" y="21"/>
                    <a:pt x="11" y="17"/>
                    <a:pt x="15" y="17"/>
                  </a:cubicBezTo>
                  <a:cubicBezTo>
                    <a:pt x="18" y="17"/>
                    <a:pt x="21" y="21"/>
                    <a:pt x="21" y="24"/>
                  </a:cubicBezTo>
                  <a:close/>
                  <a:moveTo>
                    <a:pt x="0" y="24"/>
                  </a:moveTo>
                  <a:cubicBezTo>
                    <a:pt x="0" y="32"/>
                    <a:pt x="4" y="40"/>
                    <a:pt x="10" y="44"/>
                  </a:cubicBezTo>
                  <a:cubicBezTo>
                    <a:pt x="14" y="47"/>
                    <a:pt x="19" y="48"/>
                    <a:pt x="25" y="48"/>
                  </a:cubicBezTo>
                  <a:cubicBezTo>
                    <a:pt x="35" y="48"/>
                    <a:pt x="43" y="43"/>
                    <a:pt x="47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92" y="27"/>
                    <a:pt x="92" y="27"/>
                    <a:pt x="92" y="27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3"/>
                    <a:pt x="46" y="12"/>
                  </a:cubicBezTo>
                  <a:cubicBezTo>
                    <a:pt x="41" y="5"/>
                    <a:pt x="33" y="0"/>
                    <a:pt x="25" y="0"/>
                  </a:cubicBezTo>
                  <a:cubicBezTo>
                    <a:pt x="11" y="0"/>
                    <a:pt x="0" y="11"/>
                    <a:pt x="0" y="24"/>
                  </a:cubicBezTo>
                  <a:close/>
                </a:path>
              </a:pathLst>
            </a:custGeom>
            <a:solidFill>
              <a:srgbClr val="FFF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932681">
                <a:defRPr/>
              </a:pPr>
              <a:endParaRPr lang="en-US" sz="1801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C3DA21F2-4D12-4ECC-99B6-A506FA651AF2}"/>
                </a:ext>
              </a:extLst>
            </p:cNvPr>
            <p:cNvGrpSpPr/>
            <p:nvPr/>
          </p:nvGrpSpPr>
          <p:grpSpPr>
            <a:xfrm>
              <a:off x="9768855" y="2299575"/>
              <a:ext cx="492100" cy="532514"/>
              <a:chOff x="1536899" y="4542023"/>
              <a:chExt cx="333375" cy="328612"/>
            </a:xfrm>
          </p:grpSpPr>
          <p:sp>
            <p:nvSpPr>
              <p:cNvPr id="68" name="Freeform 106">
                <a:extLst>
                  <a:ext uri="{FF2B5EF4-FFF2-40B4-BE49-F238E27FC236}">
                    <a16:creationId xmlns:a16="http://schemas.microsoft.com/office/drawing/2014/main" id="{79A897E6-356F-4F5A-A5C8-48D3A8E8CE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6924" y="4738873"/>
                <a:ext cx="133350" cy="131762"/>
              </a:xfrm>
              <a:custGeom>
                <a:avLst/>
                <a:gdLst>
                  <a:gd name="T0" fmla="*/ 34 w 44"/>
                  <a:gd name="T1" fmla="*/ 42 h 44"/>
                  <a:gd name="T2" fmla="*/ 0 w 44"/>
                  <a:gd name="T3" fmla="*/ 8 h 44"/>
                  <a:gd name="T4" fmla="*/ 8 w 44"/>
                  <a:gd name="T5" fmla="*/ 0 h 44"/>
                  <a:gd name="T6" fmla="*/ 42 w 44"/>
                  <a:gd name="T7" fmla="*/ 34 h 44"/>
                  <a:gd name="T8" fmla="*/ 42 w 44"/>
                  <a:gd name="T9" fmla="*/ 42 h 44"/>
                  <a:gd name="T10" fmla="*/ 34 w 44"/>
                  <a:gd name="T11" fmla="*/ 4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44">
                    <a:moveTo>
                      <a:pt x="34" y="4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4" y="36"/>
                      <a:pt x="44" y="40"/>
                      <a:pt x="42" y="42"/>
                    </a:cubicBezTo>
                    <a:cubicBezTo>
                      <a:pt x="40" y="44"/>
                      <a:pt x="36" y="44"/>
                      <a:pt x="34" y="42"/>
                    </a:cubicBezTo>
                  </a:path>
                </a:pathLst>
              </a:custGeom>
              <a:solidFill>
                <a:srgbClr val="0075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69" name="Freeform 107">
                <a:extLst>
                  <a:ext uri="{FF2B5EF4-FFF2-40B4-BE49-F238E27FC236}">
                    <a16:creationId xmlns:a16="http://schemas.microsoft.com/office/drawing/2014/main" id="{A47DD572-06D4-45B3-A36A-D4A4981690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36899" y="4542023"/>
                <a:ext cx="258762" cy="260350"/>
              </a:xfrm>
              <a:custGeom>
                <a:avLst/>
                <a:gdLst>
                  <a:gd name="T0" fmla="*/ 2 w 85"/>
                  <a:gd name="T1" fmla="*/ 39 h 86"/>
                  <a:gd name="T2" fmla="*/ 47 w 85"/>
                  <a:gd name="T3" fmla="*/ 3 h 86"/>
                  <a:gd name="T4" fmla="*/ 83 w 85"/>
                  <a:gd name="T5" fmla="*/ 47 h 86"/>
                  <a:gd name="T6" fmla="*/ 38 w 85"/>
                  <a:gd name="T7" fmla="*/ 83 h 86"/>
                  <a:gd name="T8" fmla="*/ 2 w 85"/>
                  <a:gd name="T9" fmla="*/ 39 h 86"/>
                  <a:gd name="T10" fmla="*/ 39 w 85"/>
                  <a:gd name="T11" fmla="*/ 76 h 86"/>
                  <a:gd name="T12" fmla="*/ 75 w 85"/>
                  <a:gd name="T13" fmla="*/ 46 h 86"/>
                  <a:gd name="T14" fmla="*/ 46 w 85"/>
                  <a:gd name="T15" fmla="*/ 10 h 86"/>
                  <a:gd name="T16" fmla="*/ 9 w 85"/>
                  <a:gd name="T17" fmla="*/ 39 h 86"/>
                  <a:gd name="T18" fmla="*/ 39 w 85"/>
                  <a:gd name="T19" fmla="*/ 7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86">
                    <a:moveTo>
                      <a:pt x="2" y="39"/>
                    </a:moveTo>
                    <a:cubicBezTo>
                      <a:pt x="4" y="16"/>
                      <a:pt x="24" y="0"/>
                      <a:pt x="47" y="3"/>
                    </a:cubicBezTo>
                    <a:cubicBezTo>
                      <a:pt x="69" y="5"/>
                      <a:pt x="85" y="25"/>
                      <a:pt x="83" y="47"/>
                    </a:cubicBezTo>
                    <a:cubicBezTo>
                      <a:pt x="80" y="70"/>
                      <a:pt x="60" y="86"/>
                      <a:pt x="38" y="83"/>
                    </a:cubicBezTo>
                    <a:cubicBezTo>
                      <a:pt x="16" y="81"/>
                      <a:pt x="0" y="61"/>
                      <a:pt x="2" y="39"/>
                    </a:cubicBezTo>
                    <a:moveTo>
                      <a:pt x="39" y="76"/>
                    </a:moveTo>
                    <a:cubicBezTo>
                      <a:pt x="57" y="78"/>
                      <a:pt x="73" y="65"/>
                      <a:pt x="75" y="46"/>
                    </a:cubicBezTo>
                    <a:cubicBezTo>
                      <a:pt x="77" y="28"/>
                      <a:pt x="64" y="12"/>
                      <a:pt x="46" y="10"/>
                    </a:cubicBezTo>
                    <a:cubicBezTo>
                      <a:pt x="28" y="8"/>
                      <a:pt x="11" y="21"/>
                      <a:pt x="9" y="39"/>
                    </a:cubicBezTo>
                    <a:cubicBezTo>
                      <a:pt x="7" y="58"/>
                      <a:pt x="21" y="74"/>
                      <a:pt x="39" y="76"/>
                    </a:cubicBezTo>
                  </a:path>
                </a:pathLst>
              </a:custGeom>
              <a:solidFill>
                <a:srgbClr val="0075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0" name="Freeform 108">
                <a:extLst>
                  <a:ext uri="{FF2B5EF4-FFF2-40B4-BE49-F238E27FC236}">
                    <a16:creationId xmlns:a16="http://schemas.microsoft.com/office/drawing/2014/main" id="{68FA386B-ED21-4CF4-AA66-A49D48867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387" y="4642036"/>
                <a:ext cx="36512" cy="30162"/>
              </a:xfrm>
              <a:custGeom>
                <a:avLst/>
                <a:gdLst>
                  <a:gd name="T0" fmla="*/ 9 w 12"/>
                  <a:gd name="T1" fmla="*/ 0 h 10"/>
                  <a:gd name="T2" fmla="*/ 0 w 12"/>
                  <a:gd name="T3" fmla="*/ 10 h 10"/>
                  <a:gd name="T4" fmla="*/ 12 w 12"/>
                  <a:gd name="T5" fmla="*/ 10 h 10"/>
                  <a:gd name="T6" fmla="*/ 9 w 12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0">
                    <a:moveTo>
                      <a:pt x="9" y="0"/>
                    </a:moveTo>
                    <a:cubicBezTo>
                      <a:pt x="6" y="3"/>
                      <a:pt x="2" y="6"/>
                      <a:pt x="0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solidFill>
                <a:srgbClr val="FFCC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1" name="Freeform 109">
                <a:extLst>
                  <a:ext uri="{FF2B5EF4-FFF2-40B4-BE49-F238E27FC236}">
                    <a16:creationId xmlns:a16="http://schemas.microsoft.com/office/drawing/2014/main" id="{0AD7D38D-C7E4-4B28-B03A-8082A1AFB1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09924" y="4672198"/>
                <a:ext cx="53975" cy="38100"/>
              </a:xfrm>
              <a:custGeom>
                <a:avLst/>
                <a:gdLst>
                  <a:gd name="T0" fmla="*/ 18 w 18"/>
                  <a:gd name="T1" fmla="*/ 0 h 13"/>
                  <a:gd name="T2" fmla="*/ 18 w 18"/>
                  <a:gd name="T3" fmla="*/ 0 h 13"/>
                  <a:gd name="T4" fmla="*/ 18 w 18"/>
                  <a:gd name="T5" fmla="*/ 0 h 13"/>
                  <a:gd name="T6" fmla="*/ 18 w 18"/>
                  <a:gd name="T7" fmla="*/ 0 h 13"/>
                  <a:gd name="T8" fmla="*/ 6 w 18"/>
                  <a:gd name="T9" fmla="*/ 0 h 13"/>
                  <a:gd name="T10" fmla="*/ 0 w 18"/>
                  <a:gd name="T11" fmla="*/ 13 h 13"/>
                  <a:gd name="T12" fmla="*/ 18 w 18"/>
                  <a:gd name="T13" fmla="*/ 0 h 13"/>
                  <a:gd name="T14" fmla="*/ 6 w 18"/>
                  <a:gd name="T1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3">
                    <a:moveTo>
                      <a:pt x="18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moveTo>
                      <a:pt x="6" y="0"/>
                    </a:moveTo>
                    <a:cubicBezTo>
                      <a:pt x="3" y="4"/>
                      <a:pt x="1" y="8"/>
                      <a:pt x="0" y="1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A3CD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2" name="Freeform 110">
                <a:extLst>
                  <a:ext uri="{FF2B5EF4-FFF2-40B4-BE49-F238E27FC236}">
                    <a16:creationId xmlns:a16="http://schemas.microsoft.com/office/drawing/2014/main" id="{F7DE68F7-999B-4F95-826E-8F4F542DAE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6749" y="4672198"/>
                <a:ext cx="57150" cy="93662"/>
              </a:xfrm>
              <a:custGeom>
                <a:avLst/>
                <a:gdLst>
                  <a:gd name="T0" fmla="*/ 19 w 19"/>
                  <a:gd name="T1" fmla="*/ 0 h 31"/>
                  <a:gd name="T2" fmla="*/ 19 w 19"/>
                  <a:gd name="T3" fmla="*/ 0 h 31"/>
                  <a:gd name="T4" fmla="*/ 1 w 19"/>
                  <a:gd name="T5" fmla="*/ 13 h 31"/>
                  <a:gd name="T6" fmla="*/ 0 w 19"/>
                  <a:gd name="T7" fmla="*/ 18 h 31"/>
                  <a:gd name="T8" fmla="*/ 0 w 19"/>
                  <a:gd name="T9" fmla="*/ 27 h 31"/>
                  <a:gd name="T10" fmla="*/ 9 w 19"/>
                  <a:gd name="T11" fmla="*/ 31 h 31"/>
                  <a:gd name="T12" fmla="*/ 19 w 19"/>
                  <a:gd name="T13" fmla="*/ 0 h 31"/>
                  <a:gd name="T14" fmla="*/ 19 w 19"/>
                  <a:gd name="T15" fmla="*/ 0 h 31"/>
                  <a:gd name="T16" fmla="*/ 19 w 19"/>
                  <a:gd name="T17" fmla="*/ 0 h 31"/>
                  <a:gd name="T18" fmla="*/ 19 w 19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31">
                    <a:moveTo>
                      <a:pt x="19" y="0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5"/>
                      <a:pt x="1" y="16"/>
                      <a:pt x="0" y="18"/>
                    </a:cubicBezTo>
                    <a:cubicBezTo>
                      <a:pt x="0" y="21"/>
                      <a:pt x="0" y="24"/>
                      <a:pt x="0" y="27"/>
                    </a:cubicBezTo>
                    <a:cubicBezTo>
                      <a:pt x="3" y="29"/>
                      <a:pt x="6" y="30"/>
                      <a:pt x="9" y="3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</a:path>
                </a:pathLst>
              </a:custGeom>
              <a:solidFill>
                <a:srgbClr val="FFF5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3" name="Freeform 111">
                <a:extLst>
                  <a:ext uri="{FF2B5EF4-FFF2-40B4-BE49-F238E27FC236}">
                    <a16:creationId xmlns:a16="http://schemas.microsoft.com/office/drawing/2014/main" id="{B8EF290A-4C79-43E1-AED9-A90D05FAF4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737" y="4672198"/>
                <a:ext cx="133350" cy="100012"/>
              </a:xfrm>
              <a:custGeom>
                <a:avLst/>
                <a:gdLst>
                  <a:gd name="T0" fmla="*/ 44 w 44"/>
                  <a:gd name="T1" fmla="*/ 0 h 33"/>
                  <a:gd name="T2" fmla="*/ 44 w 44"/>
                  <a:gd name="T3" fmla="*/ 0 h 33"/>
                  <a:gd name="T4" fmla="*/ 10 w 44"/>
                  <a:gd name="T5" fmla="*/ 0 h 33"/>
                  <a:gd name="T6" fmla="*/ 0 w 44"/>
                  <a:gd name="T7" fmla="*/ 31 h 33"/>
                  <a:gd name="T8" fmla="*/ 11 w 44"/>
                  <a:gd name="T9" fmla="*/ 33 h 33"/>
                  <a:gd name="T10" fmla="*/ 44 w 44"/>
                  <a:gd name="T11" fmla="*/ 0 h 33"/>
                  <a:gd name="T12" fmla="*/ 44 w 44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33">
                    <a:moveTo>
                      <a:pt x="4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33"/>
                      <a:pt x="7" y="33"/>
                      <a:pt x="11" y="33"/>
                    </a:cubicBezTo>
                    <a:cubicBezTo>
                      <a:pt x="29" y="33"/>
                      <a:pt x="44" y="18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solidFill>
                <a:srgbClr val="47C7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4" name="Freeform 112">
                <a:extLst>
                  <a:ext uri="{FF2B5EF4-FFF2-40B4-BE49-F238E27FC236}">
                    <a16:creationId xmlns:a16="http://schemas.microsoft.com/office/drawing/2014/main" id="{912547B1-586D-4858-ABCB-18D63FBA1A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962" y="4616636"/>
                <a:ext cx="111125" cy="55562"/>
              </a:xfrm>
              <a:custGeom>
                <a:avLst/>
                <a:gdLst>
                  <a:gd name="T0" fmla="*/ 25 w 37"/>
                  <a:gd name="T1" fmla="*/ 0 h 18"/>
                  <a:gd name="T2" fmla="*/ 0 w 37"/>
                  <a:gd name="T3" fmla="*/ 8 h 18"/>
                  <a:gd name="T4" fmla="*/ 3 w 37"/>
                  <a:gd name="T5" fmla="*/ 18 h 18"/>
                  <a:gd name="T6" fmla="*/ 3 w 37"/>
                  <a:gd name="T7" fmla="*/ 18 h 18"/>
                  <a:gd name="T8" fmla="*/ 3 w 37"/>
                  <a:gd name="T9" fmla="*/ 18 h 18"/>
                  <a:gd name="T10" fmla="*/ 3 w 37"/>
                  <a:gd name="T11" fmla="*/ 18 h 18"/>
                  <a:gd name="T12" fmla="*/ 3 w 37"/>
                  <a:gd name="T13" fmla="*/ 18 h 18"/>
                  <a:gd name="T14" fmla="*/ 37 w 37"/>
                  <a:gd name="T15" fmla="*/ 18 h 18"/>
                  <a:gd name="T16" fmla="*/ 37 w 37"/>
                  <a:gd name="T17" fmla="*/ 18 h 18"/>
                  <a:gd name="T18" fmla="*/ 35 w 37"/>
                  <a:gd name="T19" fmla="*/ 8 h 18"/>
                  <a:gd name="T20" fmla="*/ 31 w 37"/>
                  <a:gd name="T21" fmla="*/ 0 h 18"/>
                  <a:gd name="T22" fmla="*/ 29 w 37"/>
                  <a:gd name="T23" fmla="*/ 0 h 18"/>
                  <a:gd name="T24" fmla="*/ 25 w 37"/>
                  <a:gd name="T2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18">
                    <a:moveTo>
                      <a:pt x="25" y="0"/>
                    </a:moveTo>
                    <a:cubicBezTo>
                      <a:pt x="16" y="0"/>
                      <a:pt x="7" y="3"/>
                      <a:pt x="0" y="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7" y="18"/>
                      <a:pt x="37" y="18"/>
                      <a:pt x="37" y="18"/>
                    </a:cubicBezTo>
                    <a:cubicBezTo>
                      <a:pt x="37" y="18"/>
                      <a:pt x="37" y="18"/>
                      <a:pt x="37" y="18"/>
                    </a:cubicBezTo>
                    <a:cubicBezTo>
                      <a:pt x="36" y="14"/>
                      <a:pt x="36" y="11"/>
                      <a:pt x="35" y="8"/>
                    </a:cubicBezTo>
                    <a:cubicBezTo>
                      <a:pt x="34" y="5"/>
                      <a:pt x="33" y="2"/>
                      <a:pt x="31" y="0"/>
                    </a:cubicBezTo>
                    <a:cubicBezTo>
                      <a:pt x="31" y="0"/>
                      <a:pt x="30" y="0"/>
                      <a:pt x="29" y="0"/>
                    </a:cubicBezTo>
                    <a:cubicBezTo>
                      <a:pt x="28" y="0"/>
                      <a:pt x="26" y="0"/>
                      <a:pt x="25" y="0"/>
                    </a:cubicBezTo>
                  </a:path>
                </a:pathLst>
              </a:custGeom>
              <a:solidFill>
                <a:srgbClr val="47A5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5" name="Freeform 113">
                <a:extLst>
                  <a:ext uri="{FF2B5EF4-FFF2-40B4-BE49-F238E27FC236}">
                    <a16:creationId xmlns:a16="http://schemas.microsoft.com/office/drawing/2014/main" id="{1C55D777-1D5D-4612-9768-D2027E9276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3887" y="4575361"/>
                <a:ext cx="92075" cy="96837"/>
              </a:xfrm>
              <a:custGeom>
                <a:avLst/>
                <a:gdLst>
                  <a:gd name="T0" fmla="*/ 23 w 30"/>
                  <a:gd name="T1" fmla="*/ 0 h 32"/>
                  <a:gd name="T2" fmla="*/ 0 w 30"/>
                  <a:gd name="T3" fmla="*/ 32 h 32"/>
                  <a:gd name="T4" fmla="*/ 21 w 30"/>
                  <a:gd name="T5" fmla="*/ 32 h 32"/>
                  <a:gd name="T6" fmla="*/ 30 w 30"/>
                  <a:gd name="T7" fmla="*/ 22 h 32"/>
                  <a:gd name="T8" fmla="*/ 23 w 3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2">
                    <a:moveTo>
                      <a:pt x="23" y="0"/>
                    </a:moveTo>
                    <a:cubicBezTo>
                      <a:pt x="9" y="5"/>
                      <a:pt x="0" y="17"/>
                      <a:pt x="0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28"/>
                      <a:pt x="27" y="25"/>
                      <a:pt x="30" y="22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FD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6" name="Freeform 114">
                <a:extLst>
                  <a:ext uri="{FF2B5EF4-FFF2-40B4-BE49-F238E27FC236}">
                    <a16:creationId xmlns:a16="http://schemas.microsoft.com/office/drawing/2014/main" id="{515F6CE8-2037-43A9-9A19-E1AFEC95CF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3887" y="4672198"/>
                <a:ext cx="63500" cy="57150"/>
              </a:xfrm>
              <a:custGeom>
                <a:avLst/>
                <a:gdLst>
                  <a:gd name="T0" fmla="*/ 0 w 21"/>
                  <a:gd name="T1" fmla="*/ 0 h 19"/>
                  <a:gd name="T2" fmla="*/ 7 w 21"/>
                  <a:gd name="T3" fmla="*/ 19 h 19"/>
                  <a:gd name="T4" fmla="*/ 15 w 21"/>
                  <a:gd name="T5" fmla="*/ 13 h 19"/>
                  <a:gd name="T6" fmla="*/ 21 w 21"/>
                  <a:gd name="T7" fmla="*/ 0 h 19"/>
                  <a:gd name="T8" fmla="*/ 0 w 2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9">
                    <a:moveTo>
                      <a:pt x="0" y="0"/>
                    </a:moveTo>
                    <a:cubicBezTo>
                      <a:pt x="0" y="7"/>
                      <a:pt x="2" y="14"/>
                      <a:pt x="7" y="19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6" y="8"/>
                      <a:pt x="18" y="4"/>
                      <a:pt x="2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BDDB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7" name="Freeform 115">
                <a:extLst>
                  <a:ext uri="{FF2B5EF4-FFF2-40B4-BE49-F238E27FC236}">
                    <a16:creationId xmlns:a16="http://schemas.microsoft.com/office/drawing/2014/main" id="{CB4BC20B-6C2A-4B3B-ACED-4A1B54491A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2937" y="4710298"/>
                <a:ext cx="26987" cy="42862"/>
              </a:xfrm>
              <a:custGeom>
                <a:avLst/>
                <a:gdLst>
                  <a:gd name="T0" fmla="*/ 9 w 9"/>
                  <a:gd name="T1" fmla="*/ 0 h 14"/>
                  <a:gd name="T2" fmla="*/ 1 w 9"/>
                  <a:gd name="T3" fmla="*/ 6 h 14"/>
                  <a:gd name="T4" fmla="*/ 0 w 9"/>
                  <a:gd name="T5" fmla="*/ 7 h 14"/>
                  <a:gd name="T6" fmla="*/ 8 w 9"/>
                  <a:gd name="T7" fmla="*/ 14 h 14"/>
                  <a:gd name="T8" fmla="*/ 8 w 9"/>
                  <a:gd name="T9" fmla="*/ 5 h 14"/>
                  <a:gd name="T10" fmla="*/ 9 w 9"/>
                  <a:gd name="T1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4">
                    <a:moveTo>
                      <a:pt x="9" y="0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10"/>
                      <a:pt x="5" y="12"/>
                      <a:pt x="8" y="14"/>
                    </a:cubicBezTo>
                    <a:cubicBezTo>
                      <a:pt x="8" y="11"/>
                      <a:pt x="8" y="8"/>
                      <a:pt x="8" y="5"/>
                    </a:cubicBezTo>
                    <a:cubicBezTo>
                      <a:pt x="9" y="3"/>
                      <a:pt x="9" y="2"/>
                      <a:pt x="9" y="0"/>
                    </a:cubicBezTo>
                  </a:path>
                </a:pathLst>
              </a:custGeom>
              <a:solidFill>
                <a:srgbClr val="FFF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78" name="Freeform 116">
                <a:extLst>
                  <a:ext uri="{FF2B5EF4-FFF2-40B4-BE49-F238E27FC236}">
                    <a16:creationId xmlns:a16="http://schemas.microsoft.com/office/drawing/2014/main" id="{959F1148-91D2-446C-A8B0-02D68C94B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737" y="4572186"/>
                <a:ext cx="115887" cy="69850"/>
              </a:xfrm>
              <a:custGeom>
                <a:avLst/>
                <a:gdLst>
                  <a:gd name="T0" fmla="*/ 10 w 38"/>
                  <a:gd name="T1" fmla="*/ 0 h 23"/>
                  <a:gd name="T2" fmla="*/ 0 w 38"/>
                  <a:gd name="T3" fmla="*/ 1 h 23"/>
                  <a:gd name="T4" fmla="*/ 7 w 38"/>
                  <a:gd name="T5" fmla="*/ 23 h 23"/>
                  <a:gd name="T6" fmla="*/ 32 w 38"/>
                  <a:gd name="T7" fmla="*/ 15 h 23"/>
                  <a:gd name="T8" fmla="*/ 36 w 38"/>
                  <a:gd name="T9" fmla="*/ 15 h 23"/>
                  <a:gd name="T10" fmla="*/ 38 w 38"/>
                  <a:gd name="T11" fmla="*/ 15 h 23"/>
                  <a:gd name="T12" fmla="*/ 10 w 38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23">
                    <a:moveTo>
                      <a:pt x="10" y="0"/>
                    </a:moveTo>
                    <a:cubicBezTo>
                      <a:pt x="7" y="0"/>
                      <a:pt x="3" y="0"/>
                      <a:pt x="0" y="1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4" y="18"/>
                      <a:pt x="23" y="15"/>
                      <a:pt x="32" y="15"/>
                    </a:cubicBezTo>
                    <a:cubicBezTo>
                      <a:pt x="33" y="15"/>
                      <a:pt x="35" y="15"/>
                      <a:pt x="36" y="15"/>
                    </a:cubicBezTo>
                    <a:cubicBezTo>
                      <a:pt x="37" y="15"/>
                      <a:pt x="38" y="15"/>
                      <a:pt x="38" y="15"/>
                    </a:cubicBezTo>
                    <a:cubicBezTo>
                      <a:pt x="32" y="6"/>
                      <a:pt x="22" y="0"/>
                      <a:pt x="10" y="0"/>
                    </a:cubicBezTo>
                  </a:path>
                </a:pathLst>
              </a:custGeom>
              <a:solidFill>
                <a:srgbClr val="7AB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021042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A4C15-30B1-44EA-AEB0-97275D0D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Site Recovery for Server Migration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3B76D541-4130-40EB-A6C0-95ECD36D8833}"/>
              </a:ext>
            </a:extLst>
          </p:cNvPr>
          <p:cNvSpPr txBox="1">
            <a:spLocks/>
          </p:cNvSpPr>
          <p:nvPr/>
        </p:nvSpPr>
        <p:spPr>
          <a:xfrm>
            <a:off x="689288" y="1392831"/>
            <a:ext cx="7663069" cy="3078358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32585">
              <a:spcAft>
                <a:spcPts val="600"/>
              </a:spcAft>
              <a:buNone/>
              <a:defRPr/>
            </a:pPr>
            <a:r>
              <a:rPr lang="en-US" sz="2856" b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What does it do?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Effortless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migration of VMs and apps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to Azure 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Zero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application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 data loss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during migration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Near-zero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application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 downtime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during migration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Broad coverage 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for hypervisors, applications, operating systems, and Azure features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No-impact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 application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testing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 in Azure</a:t>
            </a:r>
          </a:p>
          <a:p>
            <a:pPr defTabSz="932585">
              <a:spcAft>
                <a:spcPts val="600"/>
              </a:spcAft>
              <a:defRPr/>
            </a:pP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Free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 usage during migration </a:t>
            </a:r>
          </a:p>
          <a:p>
            <a:pPr marL="0" indent="0" defTabSz="932585">
              <a:spcBef>
                <a:spcPts val="1801"/>
              </a:spcBef>
              <a:spcAft>
                <a:spcPts val="600"/>
              </a:spcAft>
              <a:buNone/>
            </a:pPr>
            <a:r>
              <a:rPr lang="en-US" sz="2856" b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Roadmap</a:t>
            </a:r>
            <a:endParaRPr lang="en-US" sz="2856" b="1" dirty="0">
              <a:solidFill>
                <a:srgbClr val="D83B01"/>
              </a:solidFill>
              <a:latin typeface="Segoe UI Semilight"/>
            </a:endParaRPr>
          </a:p>
          <a:p>
            <a:pPr marL="349732" indent="-349732" defTabSz="93258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OS-agnostic, agentless migrations to Azure</a:t>
            </a:r>
          </a:p>
          <a:p>
            <a:pPr marL="349732" indent="-349732" defTabSz="93258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Integration with discovery and assessment</a:t>
            </a:r>
          </a:p>
          <a:p>
            <a:pPr marL="0" indent="0" defTabSz="932585">
              <a:spcAft>
                <a:spcPts val="600"/>
              </a:spcAft>
              <a:buNone/>
              <a:defRPr/>
            </a:pPr>
            <a:endParaRPr lang="en-US" sz="2000" dirty="0">
              <a:gradFill>
                <a:gsLst>
                  <a:gs pos="2917">
                    <a:srgbClr val="353535"/>
                  </a:gs>
                  <a:gs pos="3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310873" indent="-310873" defTabSz="932585">
              <a:spcAft>
                <a:spcPts val="600"/>
              </a:spcAft>
              <a:defRPr/>
            </a:pPr>
            <a:endParaRPr lang="en-US" sz="2040" dirty="0">
              <a:solidFill>
                <a:srgbClr val="000000"/>
              </a:solidFill>
              <a:latin typeface="Segoe UI Semilight"/>
            </a:endParaRPr>
          </a:p>
          <a:p>
            <a:pPr marL="0" indent="0" defTabSz="932585">
              <a:spcAft>
                <a:spcPts val="600"/>
              </a:spcAft>
              <a:buNone/>
              <a:defRPr/>
            </a:pPr>
            <a:endParaRPr lang="en-US" sz="2040" dirty="0">
              <a:solidFill>
                <a:srgbClr val="000000"/>
              </a:solidFill>
              <a:latin typeface="Segoe UI Semilight"/>
            </a:endParaRPr>
          </a:p>
          <a:p>
            <a:pPr marL="0" indent="0" defTabSz="932585">
              <a:spcAft>
                <a:spcPts val="600"/>
              </a:spcAft>
              <a:buNone/>
              <a:defRPr/>
            </a:pPr>
            <a:endParaRPr lang="en-US" sz="2856" dirty="0">
              <a:solidFill>
                <a:srgbClr val="000000"/>
              </a:solidFill>
              <a:latin typeface="Segoe UI Semilight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1D18A57-6840-4328-9B87-84BC87A145F0}"/>
              </a:ext>
            </a:extLst>
          </p:cNvPr>
          <p:cNvCxnSpPr/>
          <p:nvPr/>
        </p:nvCxnSpPr>
        <p:spPr>
          <a:xfrm flipV="1">
            <a:off x="10469609" y="3966293"/>
            <a:ext cx="0" cy="1034896"/>
          </a:xfrm>
          <a:prstGeom prst="straightConnector1">
            <a:avLst/>
          </a:prstGeom>
          <a:ln w="28575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9C0B6-F38E-4440-BF5B-9B2ABF9DC06B}"/>
              </a:ext>
            </a:extLst>
          </p:cNvPr>
          <p:cNvCxnSpPr/>
          <p:nvPr/>
        </p:nvCxnSpPr>
        <p:spPr>
          <a:xfrm flipV="1">
            <a:off x="9068458" y="3966293"/>
            <a:ext cx="0" cy="1034896"/>
          </a:xfrm>
          <a:prstGeom prst="straightConnector1">
            <a:avLst/>
          </a:prstGeom>
          <a:ln w="28575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DD71C7B-72DD-4039-A0A4-9DBD7E14D52E}"/>
              </a:ext>
            </a:extLst>
          </p:cNvPr>
          <p:cNvCxnSpPr>
            <a:cxnSpLocks/>
          </p:cNvCxnSpPr>
          <p:nvPr/>
        </p:nvCxnSpPr>
        <p:spPr>
          <a:xfrm>
            <a:off x="8109786" y="1681154"/>
            <a:ext cx="0" cy="4274214"/>
          </a:xfrm>
          <a:prstGeom prst="line">
            <a:avLst/>
          </a:prstGeom>
          <a:ln w="1905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844892-95F3-4881-BE3E-FCB53EE4E5BB}"/>
              </a:ext>
            </a:extLst>
          </p:cNvPr>
          <p:cNvGrpSpPr/>
          <p:nvPr/>
        </p:nvGrpSpPr>
        <p:grpSpPr>
          <a:xfrm>
            <a:off x="8824543" y="1601349"/>
            <a:ext cx="2057694" cy="1302083"/>
            <a:chOff x="8824913" y="1973262"/>
            <a:chExt cx="2057986" cy="1302268"/>
          </a:xfrm>
        </p:grpSpPr>
        <p:sp>
          <p:nvSpPr>
            <p:cNvPr id="15" name="cloud" title="Icon of a cloud">
              <a:extLst>
                <a:ext uri="{FF2B5EF4-FFF2-40B4-BE49-F238E27FC236}">
                  <a16:creationId xmlns:a16="http://schemas.microsoft.com/office/drawing/2014/main" id="{DEA076E9-7A47-43CD-AD0A-20FD656F19E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4913" y="1973262"/>
              <a:ext cx="2057986" cy="1302268"/>
            </a:xfrm>
            <a:custGeom>
              <a:avLst/>
              <a:gdLst>
                <a:gd name="T0" fmla="*/ 281 w 344"/>
                <a:gd name="T1" fmla="*/ 216 h 217"/>
                <a:gd name="T2" fmla="*/ 281 w 344"/>
                <a:gd name="T3" fmla="*/ 217 h 217"/>
                <a:gd name="T4" fmla="*/ 88 w 344"/>
                <a:gd name="T5" fmla="*/ 217 h 217"/>
                <a:gd name="T6" fmla="*/ 88 w 344"/>
                <a:gd name="T7" fmla="*/ 217 h 217"/>
                <a:gd name="T8" fmla="*/ 86 w 344"/>
                <a:gd name="T9" fmla="*/ 217 h 217"/>
                <a:gd name="T10" fmla="*/ 0 w 344"/>
                <a:gd name="T11" fmla="*/ 130 h 217"/>
                <a:gd name="T12" fmla="*/ 86 w 344"/>
                <a:gd name="T13" fmla="*/ 44 h 217"/>
                <a:gd name="T14" fmla="*/ 104 w 344"/>
                <a:gd name="T15" fmla="*/ 45 h 217"/>
                <a:gd name="T16" fmla="*/ 184 w 344"/>
                <a:gd name="T17" fmla="*/ 0 h 217"/>
                <a:gd name="T18" fmla="*/ 278 w 344"/>
                <a:gd name="T19" fmla="*/ 85 h 217"/>
                <a:gd name="T20" fmla="*/ 278 w 344"/>
                <a:gd name="T21" fmla="*/ 85 h 217"/>
                <a:gd name="T22" fmla="*/ 344 w 344"/>
                <a:gd name="T23" fmla="*/ 151 h 217"/>
                <a:gd name="T24" fmla="*/ 281 w 344"/>
                <a:gd name="T25" fmla="*/ 216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4" h="217">
                  <a:moveTo>
                    <a:pt x="281" y="216"/>
                  </a:moveTo>
                  <a:cubicBezTo>
                    <a:pt x="281" y="217"/>
                    <a:pt x="281" y="217"/>
                    <a:pt x="281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7" y="217"/>
                    <a:pt x="87" y="217"/>
                    <a:pt x="86" y="217"/>
                  </a:cubicBezTo>
                  <a:cubicBezTo>
                    <a:pt x="39" y="217"/>
                    <a:pt x="0" y="178"/>
                    <a:pt x="0" y="130"/>
                  </a:cubicBezTo>
                  <a:cubicBezTo>
                    <a:pt x="0" y="82"/>
                    <a:pt x="39" y="44"/>
                    <a:pt x="86" y="44"/>
                  </a:cubicBezTo>
                  <a:cubicBezTo>
                    <a:pt x="92" y="44"/>
                    <a:pt x="98" y="44"/>
                    <a:pt x="104" y="45"/>
                  </a:cubicBezTo>
                  <a:cubicBezTo>
                    <a:pt x="121" y="18"/>
                    <a:pt x="150" y="0"/>
                    <a:pt x="184" y="0"/>
                  </a:cubicBezTo>
                  <a:cubicBezTo>
                    <a:pt x="233" y="0"/>
                    <a:pt x="273" y="37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315" y="85"/>
                    <a:pt x="344" y="114"/>
                    <a:pt x="344" y="151"/>
                  </a:cubicBezTo>
                  <a:cubicBezTo>
                    <a:pt x="344" y="186"/>
                    <a:pt x="316" y="215"/>
                    <a:pt x="281" y="216"/>
                  </a:cubicBezTo>
                  <a:close/>
                </a:path>
              </a:pathLst>
            </a:custGeom>
            <a:noFill/>
            <a:ln w="19050" cap="sq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932585"/>
              <a:endParaRPr lang="en-US" sz="1801">
                <a:solidFill>
                  <a:srgbClr val="353535"/>
                </a:solidFill>
                <a:latin typeface="Segoe UI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72C6D4-9AED-4D8C-8A45-3F1B59CD7990}"/>
                </a:ext>
              </a:extLst>
            </p:cNvPr>
            <p:cNvSpPr txBox="1"/>
            <p:nvPr/>
          </p:nvSpPr>
          <p:spPr>
            <a:xfrm>
              <a:off x="9068863" y="2444483"/>
              <a:ext cx="1524000" cy="627911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585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rgbClr val="002050"/>
                      </a:gs>
                      <a:gs pos="30000">
                        <a:srgbClr val="002050"/>
                      </a:gs>
                    </a:gsLst>
                    <a:lin ang="5400000" scaled="0"/>
                  </a:gradFill>
                  <a:latin typeface="Segoe UI"/>
                </a:rPr>
                <a:t>Azure</a:t>
              </a:r>
            </a:p>
          </p:txBody>
        </p:sp>
      </p:grpSp>
      <p:sp>
        <p:nvSpPr>
          <p:cNvPr id="17" name="building_7" title="Icon of a building with a curved section protruding from it">
            <a:extLst>
              <a:ext uri="{FF2B5EF4-FFF2-40B4-BE49-F238E27FC236}">
                <a16:creationId xmlns:a16="http://schemas.microsoft.com/office/drawing/2014/main" id="{2B649B06-E165-42EF-8DD9-E7735F851F3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224082" y="4510365"/>
            <a:ext cx="1258621" cy="1425145"/>
          </a:xfrm>
          <a:custGeom>
            <a:avLst/>
            <a:gdLst>
              <a:gd name="T0" fmla="*/ 142 w 235"/>
              <a:gd name="T1" fmla="*/ 110 h 269"/>
              <a:gd name="T2" fmla="*/ 168 w 235"/>
              <a:gd name="T3" fmla="*/ 110 h 269"/>
              <a:gd name="T4" fmla="*/ 235 w 235"/>
              <a:gd name="T5" fmla="*/ 176 h 269"/>
              <a:gd name="T6" fmla="*/ 235 w 235"/>
              <a:gd name="T7" fmla="*/ 269 h 269"/>
              <a:gd name="T8" fmla="*/ 142 w 235"/>
              <a:gd name="T9" fmla="*/ 94 h 269"/>
              <a:gd name="T10" fmla="*/ 142 w 235"/>
              <a:gd name="T11" fmla="*/ 72 h 269"/>
              <a:gd name="T12" fmla="*/ 0 w 235"/>
              <a:gd name="T13" fmla="*/ 72 h 269"/>
              <a:gd name="T14" fmla="*/ 0 w 235"/>
              <a:gd name="T15" fmla="*/ 269 h 269"/>
              <a:gd name="T16" fmla="*/ 54 w 235"/>
              <a:gd name="T17" fmla="*/ 269 h 269"/>
              <a:gd name="T18" fmla="*/ 54 w 235"/>
              <a:gd name="T19" fmla="*/ 215 h 269"/>
              <a:gd name="T20" fmla="*/ 91 w 235"/>
              <a:gd name="T21" fmla="*/ 215 h 269"/>
              <a:gd name="T22" fmla="*/ 91 w 235"/>
              <a:gd name="T23" fmla="*/ 269 h 269"/>
              <a:gd name="T24" fmla="*/ 142 w 235"/>
              <a:gd name="T25" fmla="*/ 269 h 269"/>
              <a:gd name="T26" fmla="*/ 142 w 235"/>
              <a:gd name="T27" fmla="*/ 110 h 269"/>
              <a:gd name="T28" fmla="*/ 142 w 235"/>
              <a:gd name="T29" fmla="*/ 94 h 269"/>
              <a:gd name="T30" fmla="*/ 127 w 235"/>
              <a:gd name="T31" fmla="*/ 72 h 269"/>
              <a:gd name="T32" fmla="*/ 127 w 235"/>
              <a:gd name="T33" fmla="*/ 37 h 269"/>
              <a:gd name="T34" fmla="*/ 16 w 235"/>
              <a:gd name="T35" fmla="*/ 37 h 269"/>
              <a:gd name="T36" fmla="*/ 16 w 235"/>
              <a:gd name="T37" fmla="*/ 72 h 269"/>
              <a:gd name="T38" fmla="*/ 90 w 235"/>
              <a:gd name="T39" fmla="*/ 37 h 269"/>
              <a:gd name="T40" fmla="*/ 90 w 235"/>
              <a:gd name="T41" fmla="*/ 0 h 269"/>
              <a:gd name="T42" fmla="*/ 53 w 235"/>
              <a:gd name="T43" fmla="*/ 0 h 269"/>
              <a:gd name="T44" fmla="*/ 53 w 235"/>
              <a:gd name="T45" fmla="*/ 37 h 269"/>
              <a:gd name="T46" fmla="*/ 36 w 235"/>
              <a:gd name="T47" fmla="*/ 106 h 269"/>
              <a:gd name="T48" fmla="*/ 36 w 235"/>
              <a:gd name="T49" fmla="*/ 129 h 269"/>
              <a:gd name="T50" fmla="*/ 71 w 235"/>
              <a:gd name="T51" fmla="*/ 106 h 269"/>
              <a:gd name="T52" fmla="*/ 71 w 235"/>
              <a:gd name="T53" fmla="*/ 129 h 269"/>
              <a:gd name="T54" fmla="*/ 108 w 235"/>
              <a:gd name="T55" fmla="*/ 106 h 269"/>
              <a:gd name="T56" fmla="*/ 108 w 235"/>
              <a:gd name="T57" fmla="*/ 129 h 269"/>
              <a:gd name="T58" fmla="*/ 36 w 235"/>
              <a:gd name="T59" fmla="*/ 160 h 269"/>
              <a:gd name="T60" fmla="*/ 36 w 235"/>
              <a:gd name="T61" fmla="*/ 184 h 269"/>
              <a:gd name="T62" fmla="*/ 71 w 235"/>
              <a:gd name="T63" fmla="*/ 160 h 269"/>
              <a:gd name="T64" fmla="*/ 71 w 235"/>
              <a:gd name="T65" fmla="*/ 184 h 269"/>
              <a:gd name="T66" fmla="*/ 108 w 235"/>
              <a:gd name="T67" fmla="*/ 160 h 269"/>
              <a:gd name="T68" fmla="*/ 108 w 235"/>
              <a:gd name="T69" fmla="*/ 184 h 269"/>
              <a:gd name="T70" fmla="*/ 175 w 235"/>
              <a:gd name="T71" fmla="*/ 269 h 269"/>
              <a:gd name="T72" fmla="*/ 201 w 235"/>
              <a:gd name="T73" fmla="*/ 269 h 269"/>
              <a:gd name="T74" fmla="*/ 175 w 235"/>
              <a:gd name="T75" fmla="*/ 235 h 269"/>
              <a:gd name="T76" fmla="*/ 201 w 235"/>
              <a:gd name="T77" fmla="*/ 235 h 269"/>
              <a:gd name="T78" fmla="*/ 175 w 235"/>
              <a:gd name="T79" fmla="*/ 200 h 269"/>
              <a:gd name="T80" fmla="*/ 201 w 235"/>
              <a:gd name="T81" fmla="*/ 200 h 269"/>
              <a:gd name="T82" fmla="*/ 175 w 235"/>
              <a:gd name="T83" fmla="*/ 166 h 269"/>
              <a:gd name="T84" fmla="*/ 201 w 235"/>
              <a:gd name="T85" fmla="*/ 166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5" h="269">
                <a:moveTo>
                  <a:pt x="142" y="110"/>
                </a:moveTo>
                <a:cubicBezTo>
                  <a:pt x="168" y="110"/>
                  <a:pt x="168" y="110"/>
                  <a:pt x="168" y="110"/>
                </a:cubicBezTo>
                <a:cubicBezTo>
                  <a:pt x="205" y="110"/>
                  <a:pt x="235" y="140"/>
                  <a:pt x="235" y="176"/>
                </a:cubicBezTo>
                <a:cubicBezTo>
                  <a:pt x="235" y="269"/>
                  <a:pt x="235" y="269"/>
                  <a:pt x="235" y="269"/>
                </a:cubicBezTo>
                <a:moveTo>
                  <a:pt x="142" y="94"/>
                </a:moveTo>
                <a:cubicBezTo>
                  <a:pt x="142" y="72"/>
                  <a:pt x="142" y="72"/>
                  <a:pt x="142" y="72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269"/>
                  <a:pt x="0" y="269"/>
                  <a:pt x="0" y="269"/>
                </a:cubicBezTo>
                <a:cubicBezTo>
                  <a:pt x="54" y="269"/>
                  <a:pt x="54" y="269"/>
                  <a:pt x="54" y="269"/>
                </a:cubicBezTo>
                <a:cubicBezTo>
                  <a:pt x="54" y="215"/>
                  <a:pt x="54" y="215"/>
                  <a:pt x="54" y="215"/>
                </a:cubicBezTo>
                <a:cubicBezTo>
                  <a:pt x="91" y="215"/>
                  <a:pt x="91" y="215"/>
                  <a:pt x="91" y="215"/>
                </a:cubicBezTo>
                <a:cubicBezTo>
                  <a:pt x="91" y="269"/>
                  <a:pt x="91" y="269"/>
                  <a:pt x="91" y="269"/>
                </a:cubicBezTo>
                <a:cubicBezTo>
                  <a:pt x="142" y="269"/>
                  <a:pt x="142" y="269"/>
                  <a:pt x="142" y="269"/>
                </a:cubicBezTo>
                <a:cubicBezTo>
                  <a:pt x="142" y="110"/>
                  <a:pt x="142" y="110"/>
                  <a:pt x="142" y="110"/>
                </a:cubicBezTo>
                <a:lnTo>
                  <a:pt x="142" y="94"/>
                </a:lnTo>
                <a:close/>
                <a:moveTo>
                  <a:pt x="127" y="72"/>
                </a:moveTo>
                <a:cubicBezTo>
                  <a:pt x="127" y="37"/>
                  <a:pt x="127" y="37"/>
                  <a:pt x="127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72"/>
                  <a:pt x="16" y="72"/>
                  <a:pt x="16" y="72"/>
                </a:cubicBezTo>
                <a:moveTo>
                  <a:pt x="90" y="37"/>
                </a:moveTo>
                <a:cubicBezTo>
                  <a:pt x="90" y="0"/>
                  <a:pt x="90" y="0"/>
                  <a:pt x="90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3" y="37"/>
                  <a:pt x="53" y="37"/>
                  <a:pt x="53" y="37"/>
                </a:cubicBezTo>
                <a:moveTo>
                  <a:pt x="36" y="106"/>
                </a:moveTo>
                <a:cubicBezTo>
                  <a:pt x="36" y="129"/>
                  <a:pt x="36" y="129"/>
                  <a:pt x="36" y="129"/>
                </a:cubicBezTo>
                <a:moveTo>
                  <a:pt x="71" y="106"/>
                </a:moveTo>
                <a:cubicBezTo>
                  <a:pt x="71" y="129"/>
                  <a:pt x="71" y="129"/>
                  <a:pt x="71" y="129"/>
                </a:cubicBezTo>
                <a:moveTo>
                  <a:pt x="108" y="106"/>
                </a:moveTo>
                <a:cubicBezTo>
                  <a:pt x="108" y="129"/>
                  <a:pt x="108" y="129"/>
                  <a:pt x="108" y="129"/>
                </a:cubicBezTo>
                <a:moveTo>
                  <a:pt x="36" y="160"/>
                </a:moveTo>
                <a:cubicBezTo>
                  <a:pt x="36" y="184"/>
                  <a:pt x="36" y="184"/>
                  <a:pt x="36" y="184"/>
                </a:cubicBezTo>
                <a:moveTo>
                  <a:pt x="71" y="160"/>
                </a:moveTo>
                <a:cubicBezTo>
                  <a:pt x="71" y="184"/>
                  <a:pt x="71" y="184"/>
                  <a:pt x="71" y="184"/>
                </a:cubicBezTo>
                <a:moveTo>
                  <a:pt x="108" y="160"/>
                </a:moveTo>
                <a:cubicBezTo>
                  <a:pt x="108" y="184"/>
                  <a:pt x="108" y="184"/>
                  <a:pt x="108" y="184"/>
                </a:cubicBezTo>
                <a:moveTo>
                  <a:pt x="175" y="269"/>
                </a:moveTo>
                <a:cubicBezTo>
                  <a:pt x="201" y="269"/>
                  <a:pt x="201" y="269"/>
                  <a:pt x="201" y="269"/>
                </a:cubicBezTo>
                <a:moveTo>
                  <a:pt x="175" y="235"/>
                </a:moveTo>
                <a:cubicBezTo>
                  <a:pt x="201" y="235"/>
                  <a:pt x="201" y="235"/>
                  <a:pt x="201" y="235"/>
                </a:cubicBezTo>
                <a:moveTo>
                  <a:pt x="175" y="200"/>
                </a:moveTo>
                <a:cubicBezTo>
                  <a:pt x="201" y="200"/>
                  <a:pt x="201" y="200"/>
                  <a:pt x="201" y="200"/>
                </a:cubicBezTo>
                <a:moveTo>
                  <a:pt x="175" y="166"/>
                </a:moveTo>
                <a:cubicBezTo>
                  <a:pt x="201" y="166"/>
                  <a:pt x="201" y="166"/>
                  <a:pt x="201" y="166"/>
                </a:cubicBezTo>
              </a:path>
            </a:pathLst>
          </a:custGeom>
          <a:noFill/>
          <a:ln w="1905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932585"/>
            <a:endParaRPr lang="en-US" sz="1801">
              <a:solidFill>
                <a:srgbClr val="353535"/>
              </a:solidFill>
              <a:latin typeface="Segoe UI"/>
            </a:endParaRPr>
          </a:p>
        </p:txBody>
      </p:sp>
      <p:pic>
        <p:nvPicPr>
          <p:cNvPr id="18" name="Picture 2" descr="Image result for linux logo transparent png">
            <a:extLst>
              <a:ext uri="{FF2B5EF4-FFF2-40B4-BE49-F238E27FC236}">
                <a16:creationId xmlns:a16="http://schemas.microsoft.com/office/drawing/2014/main" id="{F9321CDE-D8AF-4A4C-B869-C713B8DC1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847" y="3022982"/>
            <a:ext cx="868218" cy="959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Image result for windows logo transparent png">
            <a:extLst>
              <a:ext uri="{FF2B5EF4-FFF2-40B4-BE49-F238E27FC236}">
                <a16:creationId xmlns:a16="http://schemas.microsoft.com/office/drawing/2014/main" id="{2370DB13-C340-4C52-B721-6E7D3DCFB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62" y="3068369"/>
            <a:ext cx="660217" cy="72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0722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AA224-57A1-44B6-A393-FF804E333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Driving Migrations?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012D0E8-A955-4572-8F5C-61921FA83A2A}"/>
              </a:ext>
            </a:extLst>
          </p:cNvPr>
          <p:cNvSpPr/>
          <p:nvPr/>
        </p:nvSpPr>
        <p:spPr bwMode="auto">
          <a:xfrm>
            <a:off x="2132546" y="2212674"/>
            <a:ext cx="8171382" cy="4268559"/>
          </a:xfrm>
          <a:custGeom>
            <a:avLst/>
            <a:gdLst>
              <a:gd name="connsiteX0" fmla="*/ 6096000 w 12192000"/>
              <a:gd name="connsiteY0" fmla="*/ 0 h 6368847"/>
              <a:gd name="connsiteX1" fmla="*/ 12192000 w 12192000"/>
              <a:gd name="connsiteY1" fmla="*/ 6096000 h 6368847"/>
              <a:gd name="connsiteX2" fmla="*/ 12185101 w 12192000"/>
              <a:gd name="connsiteY2" fmla="*/ 6368847 h 6368847"/>
              <a:gd name="connsiteX3" fmla="*/ 6899 w 12192000"/>
              <a:gd name="connsiteY3" fmla="*/ 6368847 h 6368847"/>
              <a:gd name="connsiteX4" fmla="*/ 0 w 12192000"/>
              <a:gd name="connsiteY4" fmla="*/ 6096000 h 6368847"/>
              <a:gd name="connsiteX5" fmla="*/ 6096000 w 12192000"/>
              <a:gd name="connsiteY5" fmla="*/ 0 h 636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368847">
                <a:moveTo>
                  <a:pt x="6096000" y="0"/>
                </a:moveTo>
                <a:cubicBezTo>
                  <a:pt x="9462728" y="0"/>
                  <a:pt x="12192000" y="2729272"/>
                  <a:pt x="12192000" y="6096000"/>
                </a:cubicBezTo>
                <a:lnTo>
                  <a:pt x="12185101" y="6368847"/>
                </a:lnTo>
                <a:lnTo>
                  <a:pt x="6899" y="6368847"/>
                </a:lnTo>
                <a:lnTo>
                  <a:pt x="0" y="6096000"/>
                </a:lnTo>
                <a:cubicBezTo>
                  <a:pt x="0" y="2729272"/>
                  <a:pt x="2729272" y="0"/>
                  <a:pt x="6096000" y="0"/>
                </a:cubicBezTo>
                <a:close/>
              </a:path>
            </a:pathLst>
          </a:custGeom>
          <a:solidFill>
            <a:srgbClr val="FFB900">
              <a:alpha val="85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5F1973A-AC47-4F16-8949-4D726C42FDB3}"/>
              </a:ext>
            </a:extLst>
          </p:cNvPr>
          <p:cNvCxnSpPr>
            <a:cxnSpLocks/>
          </p:cNvCxnSpPr>
          <p:nvPr/>
        </p:nvCxnSpPr>
        <p:spPr>
          <a:xfrm>
            <a:off x="433183" y="3984577"/>
            <a:ext cx="5785055" cy="2496657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7FF55F-EC5C-4792-A664-DF080725D468}"/>
              </a:ext>
            </a:extLst>
          </p:cNvPr>
          <p:cNvCxnSpPr>
            <a:cxnSpLocks/>
          </p:cNvCxnSpPr>
          <p:nvPr/>
        </p:nvCxnSpPr>
        <p:spPr>
          <a:xfrm>
            <a:off x="1796280" y="1875411"/>
            <a:ext cx="4421957" cy="4605823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B762C9-7B2D-4D56-8B4D-7089CD2E01FD}"/>
              </a:ext>
            </a:extLst>
          </p:cNvPr>
          <p:cNvCxnSpPr>
            <a:cxnSpLocks/>
          </p:cNvCxnSpPr>
          <p:nvPr/>
        </p:nvCxnSpPr>
        <p:spPr>
          <a:xfrm flipH="1">
            <a:off x="6231346" y="3965148"/>
            <a:ext cx="5805948" cy="2516086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D3CEE3-05D6-4986-AF40-C5A660CD5C7B}"/>
              </a:ext>
            </a:extLst>
          </p:cNvPr>
          <p:cNvCxnSpPr>
            <a:cxnSpLocks/>
          </p:cNvCxnSpPr>
          <p:nvPr/>
        </p:nvCxnSpPr>
        <p:spPr>
          <a:xfrm flipH="1">
            <a:off x="6218239" y="989901"/>
            <a:ext cx="2028139" cy="5056714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E1C535-CBB4-4976-A105-DF2994E39D7C}"/>
              </a:ext>
            </a:extLst>
          </p:cNvPr>
          <p:cNvCxnSpPr>
            <a:cxnSpLocks/>
          </p:cNvCxnSpPr>
          <p:nvPr/>
        </p:nvCxnSpPr>
        <p:spPr>
          <a:xfrm>
            <a:off x="6230949" y="1055097"/>
            <a:ext cx="0" cy="5426136"/>
          </a:xfrm>
          <a:prstGeom prst="line">
            <a:avLst/>
          </a:prstGeom>
          <a:ln w="15875">
            <a:solidFill>
              <a:schemeClr val="bg2"/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9E9881-1C12-4ACE-8E08-5E769C61A817}"/>
              </a:ext>
            </a:extLst>
          </p:cNvPr>
          <p:cNvCxnSpPr>
            <a:cxnSpLocks/>
            <a:stCxn id="20" idx="1"/>
          </p:cNvCxnSpPr>
          <p:nvPr/>
        </p:nvCxnSpPr>
        <p:spPr>
          <a:xfrm>
            <a:off x="4114710" y="1378264"/>
            <a:ext cx="1995947" cy="4668352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30D22A-8830-4007-A71A-34144A1619BE}"/>
              </a:ext>
            </a:extLst>
          </p:cNvPr>
          <p:cNvCxnSpPr>
            <a:cxnSpLocks/>
          </p:cNvCxnSpPr>
          <p:nvPr/>
        </p:nvCxnSpPr>
        <p:spPr>
          <a:xfrm flipH="1">
            <a:off x="6218239" y="1857075"/>
            <a:ext cx="4468722" cy="4624158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F374C63-C697-4299-B54D-AB938FC1D082}"/>
              </a:ext>
            </a:extLst>
          </p:cNvPr>
          <p:cNvSpPr/>
          <p:nvPr/>
        </p:nvSpPr>
        <p:spPr bwMode="auto">
          <a:xfrm>
            <a:off x="3750724" y="3866273"/>
            <a:ext cx="4935026" cy="2614961"/>
          </a:xfrm>
          <a:custGeom>
            <a:avLst/>
            <a:gdLst>
              <a:gd name="connsiteX0" fmla="*/ 6096000 w 12192000"/>
              <a:gd name="connsiteY0" fmla="*/ 0 h 6368847"/>
              <a:gd name="connsiteX1" fmla="*/ 12192000 w 12192000"/>
              <a:gd name="connsiteY1" fmla="*/ 6096000 h 6368847"/>
              <a:gd name="connsiteX2" fmla="*/ 12185101 w 12192000"/>
              <a:gd name="connsiteY2" fmla="*/ 6368847 h 6368847"/>
              <a:gd name="connsiteX3" fmla="*/ 6899 w 12192000"/>
              <a:gd name="connsiteY3" fmla="*/ 6368847 h 6368847"/>
              <a:gd name="connsiteX4" fmla="*/ 0 w 12192000"/>
              <a:gd name="connsiteY4" fmla="*/ 6096000 h 6368847"/>
              <a:gd name="connsiteX5" fmla="*/ 6096000 w 12192000"/>
              <a:gd name="connsiteY5" fmla="*/ 0 h 636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368847">
                <a:moveTo>
                  <a:pt x="6096000" y="0"/>
                </a:moveTo>
                <a:cubicBezTo>
                  <a:pt x="9462728" y="0"/>
                  <a:pt x="12192000" y="2729272"/>
                  <a:pt x="12192000" y="6096000"/>
                </a:cubicBezTo>
                <a:lnTo>
                  <a:pt x="12185101" y="6368847"/>
                </a:lnTo>
                <a:lnTo>
                  <a:pt x="6899" y="6368847"/>
                </a:lnTo>
                <a:lnTo>
                  <a:pt x="0" y="6096000"/>
                </a:lnTo>
                <a:cubicBezTo>
                  <a:pt x="0" y="2729272"/>
                  <a:pt x="2729272" y="0"/>
                  <a:pt x="6096000" y="0"/>
                </a:cubicBezTo>
                <a:close/>
              </a:path>
            </a:pathLst>
          </a:custGeom>
          <a:solidFill>
            <a:srgbClr val="FFFFFF"/>
          </a:solidFill>
          <a:ln w="254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b="1" err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AD2E96C-C947-4B8F-AA33-C767265E5A58}"/>
              </a:ext>
            </a:extLst>
          </p:cNvPr>
          <p:cNvSpPr txBox="1">
            <a:spLocks/>
          </p:cNvSpPr>
          <p:nvPr/>
        </p:nvSpPr>
        <p:spPr>
          <a:xfrm>
            <a:off x="4876936" y="4739572"/>
            <a:ext cx="2682603" cy="565027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 defTabSz="951304">
              <a:defRPr/>
            </a:pPr>
            <a:r>
              <a:rPr lang="en-US" sz="3999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Migration triggers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71A9EA4-D4C1-46A3-8668-C6203C35ABB8}"/>
              </a:ext>
            </a:extLst>
          </p:cNvPr>
          <p:cNvGrpSpPr/>
          <p:nvPr/>
        </p:nvGrpSpPr>
        <p:grpSpPr>
          <a:xfrm>
            <a:off x="933006" y="3192163"/>
            <a:ext cx="2724957" cy="1522488"/>
            <a:chOff x="913930" y="3633128"/>
            <a:chExt cx="2671769" cy="149277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C909AD5-D621-4C0D-BF7C-A2C7D76DB607}"/>
                </a:ext>
              </a:extLst>
            </p:cNvPr>
            <p:cNvSpPr/>
            <p:nvPr/>
          </p:nvSpPr>
          <p:spPr>
            <a:xfrm>
              <a:off x="913930" y="3633128"/>
              <a:ext cx="1857846" cy="905308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Quickly integrate acquisitions</a:t>
              </a:r>
            </a:p>
          </p:txBody>
        </p:sp>
        <p:sp>
          <p:nvSpPr>
            <p:cNvPr id="15" name="browser_3">
              <a:extLst>
                <a:ext uri="{FF2B5EF4-FFF2-40B4-BE49-F238E27FC236}">
                  <a16:creationId xmlns:a16="http://schemas.microsoft.com/office/drawing/2014/main" id="{5C4ED513-D6E7-4845-B404-EC05B0CC8E4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201166" y="4760139"/>
              <a:ext cx="384533" cy="365760"/>
            </a:xfrm>
            <a:custGeom>
              <a:avLst/>
              <a:gdLst>
                <a:gd name="T0" fmla="*/ 130 w 335"/>
                <a:gd name="T1" fmla="*/ 33 h 318"/>
                <a:gd name="T2" fmla="*/ 335 w 335"/>
                <a:gd name="T3" fmla="*/ 33 h 318"/>
                <a:gd name="T4" fmla="*/ 335 w 335"/>
                <a:gd name="T5" fmla="*/ 318 h 318"/>
                <a:gd name="T6" fmla="*/ 0 w 335"/>
                <a:gd name="T7" fmla="*/ 318 h 318"/>
                <a:gd name="T8" fmla="*/ 0 w 335"/>
                <a:gd name="T9" fmla="*/ 33 h 318"/>
                <a:gd name="T10" fmla="*/ 0 w 335"/>
                <a:gd name="T11" fmla="*/ 33 h 318"/>
                <a:gd name="T12" fmla="*/ 71 w 335"/>
                <a:gd name="T13" fmla="*/ 33 h 318"/>
                <a:gd name="T14" fmla="*/ 130 w 335"/>
                <a:gd name="T15" fmla="*/ 97 h 318"/>
                <a:gd name="T16" fmla="*/ 335 w 335"/>
                <a:gd name="T17" fmla="*/ 97 h 318"/>
                <a:gd name="T18" fmla="*/ 0 w 335"/>
                <a:gd name="T19" fmla="*/ 97 h 318"/>
                <a:gd name="T20" fmla="*/ 67 w 335"/>
                <a:gd name="T21" fmla="*/ 97 h 318"/>
                <a:gd name="T22" fmla="*/ 293 w 335"/>
                <a:gd name="T23" fmla="*/ 69 h 318"/>
                <a:gd name="T24" fmla="*/ 298 w 335"/>
                <a:gd name="T25" fmla="*/ 64 h 318"/>
                <a:gd name="T26" fmla="*/ 293 w 335"/>
                <a:gd name="T27" fmla="*/ 60 h 318"/>
                <a:gd name="T28" fmla="*/ 289 w 335"/>
                <a:gd name="T29" fmla="*/ 64 h 318"/>
                <a:gd name="T30" fmla="*/ 293 w 335"/>
                <a:gd name="T31" fmla="*/ 69 h 318"/>
                <a:gd name="T32" fmla="*/ 240 w 335"/>
                <a:gd name="T33" fmla="*/ 69 h 318"/>
                <a:gd name="T34" fmla="*/ 245 w 335"/>
                <a:gd name="T35" fmla="*/ 64 h 318"/>
                <a:gd name="T36" fmla="*/ 240 w 335"/>
                <a:gd name="T37" fmla="*/ 60 h 318"/>
                <a:gd name="T38" fmla="*/ 235 w 335"/>
                <a:gd name="T39" fmla="*/ 64 h 318"/>
                <a:gd name="T40" fmla="*/ 240 w 335"/>
                <a:gd name="T41" fmla="*/ 69 h 318"/>
                <a:gd name="T42" fmla="*/ 187 w 335"/>
                <a:gd name="T43" fmla="*/ 69 h 318"/>
                <a:gd name="T44" fmla="*/ 192 w 335"/>
                <a:gd name="T45" fmla="*/ 64 h 318"/>
                <a:gd name="T46" fmla="*/ 187 w 335"/>
                <a:gd name="T47" fmla="*/ 60 h 318"/>
                <a:gd name="T48" fmla="*/ 182 w 335"/>
                <a:gd name="T49" fmla="*/ 64 h 318"/>
                <a:gd name="T50" fmla="*/ 187 w 335"/>
                <a:gd name="T51" fmla="*/ 69 h 318"/>
                <a:gd name="T52" fmla="*/ 49 w 335"/>
                <a:gd name="T53" fmla="*/ 190 h 318"/>
                <a:gd name="T54" fmla="*/ 100 w 335"/>
                <a:gd name="T55" fmla="*/ 240 h 318"/>
                <a:gd name="T56" fmla="*/ 151 w 335"/>
                <a:gd name="T57" fmla="*/ 190 h 318"/>
                <a:gd name="T58" fmla="*/ 100 w 335"/>
                <a:gd name="T59" fmla="*/ 0 h 318"/>
                <a:gd name="T60" fmla="*/ 100 w 335"/>
                <a:gd name="T61" fmla="*/ 24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5" h="318">
                  <a:moveTo>
                    <a:pt x="130" y="33"/>
                  </a:moveTo>
                  <a:cubicBezTo>
                    <a:pt x="335" y="33"/>
                    <a:pt x="335" y="33"/>
                    <a:pt x="335" y="33"/>
                  </a:cubicBezTo>
                  <a:cubicBezTo>
                    <a:pt x="335" y="318"/>
                    <a:pt x="335" y="318"/>
                    <a:pt x="335" y="318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71" y="33"/>
                    <a:pt x="71" y="33"/>
                    <a:pt x="71" y="33"/>
                  </a:cubicBezTo>
                  <a:moveTo>
                    <a:pt x="130" y="97"/>
                  </a:moveTo>
                  <a:cubicBezTo>
                    <a:pt x="335" y="97"/>
                    <a:pt x="335" y="97"/>
                    <a:pt x="335" y="97"/>
                  </a:cubicBezTo>
                  <a:moveTo>
                    <a:pt x="0" y="97"/>
                  </a:moveTo>
                  <a:cubicBezTo>
                    <a:pt x="67" y="97"/>
                    <a:pt x="67" y="97"/>
                    <a:pt x="67" y="97"/>
                  </a:cubicBezTo>
                  <a:moveTo>
                    <a:pt x="293" y="69"/>
                  </a:moveTo>
                  <a:cubicBezTo>
                    <a:pt x="296" y="69"/>
                    <a:pt x="298" y="67"/>
                    <a:pt x="298" y="64"/>
                  </a:cubicBezTo>
                  <a:cubicBezTo>
                    <a:pt x="298" y="62"/>
                    <a:pt x="296" y="60"/>
                    <a:pt x="293" y="60"/>
                  </a:cubicBezTo>
                  <a:cubicBezTo>
                    <a:pt x="291" y="60"/>
                    <a:pt x="289" y="62"/>
                    <a:pt x="289" y="64"/>
                  </a:cubicBezTo>
                  <a:cubicBezTo>
                    <a:pt x="289" y="67"/>
                    <a:pt x="291" y="69"/>
                    <a:pt x="293" y="69"/>
                  </a:cubicBezTo>
                  <a:close/>
                  <a:moveTo>
                    <a:pt x="240" y="69"/>
                  </a:moveTo>
                  <a:cubicBezTo>
                    <a:pt x="243" y="69"/>
                    <a:pt x="245" y="67"/>
                    <a:pt x="245" y="64"/>
                  </a:cubicBezTo>
                  <a:cubicBezTo>
                    <a:pt x="245" y="62"/>
                    <a:pt x="243" y="60"/>
                    <a:pt x="240" y="60"/>
                  </a:cubicBezTo>
                  <a:cubicBezTo>
                    <a:pt x="238" y="60"/>
                    <a:pt x="235" y="62"/>
                    <a:pt x="235" y="64"/>
                  </a:cubicBezTo>
                  <a:cubicBezTo>
                    <a:pt x="235" y="67"/>
                    <a:pt x="238" y="69"/>
                    <a:pt x="240" y="69"/>
                  </a:cubicBezTo>
                  <a:close/>
                  <a:moveTo>
                    <a:pt x="187" y="69"/>
                  </a:moveTo>
                  <a:cubicBezTo>
                    <a:pt x="189" y="69"/>
                    <a:pt x="192" y="67"/>
                    <a:pt x="192" y="64"/>
                  </a:cubicBezTo>
                  <a:cubicBezTo>
                    <a:pt x="192" y="62"/>
                    <a:pt x="189" y="60"/>
                    <a:pt x="187" y="60"/>
                  </a:cubicBezTo>
                  <a:cubicBezTo>
                    <a:pt x="184" y="60"/>
                    <a:pt x="182" y="62"/>
                    <a:pt x="182" y="64"/>
                  </a:cubicBezTo>
                  <a:cubicBezTo>
                    <a:pt x="182" y="67"/>
                    <a:pt x="184" y="69"/>
                    <a:pt x="187" y="69"/>
                  </a:cubicBezTo>
                  <a:close/>
                  <a:moveTo>
                    <a:pt x="49" y="190"/>
                  </a:moveTo>
                  <a:cubicBezTo>
                    <a:pt x="100" y="240"/>
                    <a:pt x="100" y="240"/>
                    <a:pt x="100" y="240"/>
                  </a:cubicBezTo>
                  <a:cubicBezTo>
                    <a:pt x="151" y="190"/>
                    <a:pt x="151" y="190"/>
                    <a:pt x="151" y="190"/>
                  </a:cubicBezTo>
                  <a:moveTo>
                    <a:pt x="100" y="0"/>
                  </a:moveTo>
                  <a:cubicBezTo>
                    <a:pt x="100" y="240"/>
                    <a:pt x="100" y="240"/>
                    <a:pt x="100" y="240"/>
                  </a:cubicBezTo>
                </a:path>
              </a:pathLst>
            </a:custGeom>
            <a:noFill/>
            <a:ln w="15875" cap="flat">
              <a:solidFill>
                <a:srgbClr val="00206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6B3D6F8-150B-42D7-8269-C2C286778564}"/>
              </a:ext>
            </a:extLst>
          </p:cNvPr>
          <p:cNvGrpSpPr/>
          <p:nvPr/>
        </p:nvGrpSpPr>
        <p:grpSpPr>
          <a:xfrm>
            <a:off x="2201901" y="1584950"/>
            <a:ext cx="2432799" cy="2125855"/>
            <a:chOff x="2158058" y="2057286"/>
            <a:chExt cx="2385314" cy="208436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101D50-D927-4314-9FB6-3A8F12F4DEE9}"/>
                </a:ext>
              </a:extLst>
            </p:cNvPr>
            <p:cNvSpPr/>
            <p:nvPr/>
          </p:nvSpPr>
          <p:spPr>
            <a:xfrm>
              <a:off x="2158058" y="2057286"/>
              <a:ext cx="2009792" cy="633715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Urgent capacity needs  </a:t>
              </a:r>
            </a:p>
          </p:txBody>
        </p:sp>
        <p:sp>
          <p:nvSpPr>
            <p:cNvPr id="18" name="Move_E7C2">
              <a:extLst>
                <a:ext uri="{FF2B5EF4-FFF2-40B4-BE49-F238E27FC236}">
                  <a16:creationId xmlns:a16="http://schemas.microsoft.com/office/drawing/2014/main" id="{6482B432-E802-4924-9056-5033A4942388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177703" y="3775887"/>
              <a:ext cx="365669" cy="365760"/>
            </a:xfrm>
            <a:custGeom>
              <a:avLst/>
              <a:gdLst>
                <a:gd name="T0" fmla="*/ 736 w 3999"/>
                <a:gd name="T1" fmla="*/ 2737 h 4000"/>
                <a:gd name="T2" fmla="*/ 0 w 3999"/>
                <a:gd name="T3" fmla="*/ 2001 h 4000"/>
                <a:gd name="T4" fmla="*/ 736 w 3999"/>
                <a:gd name="T5" fmla="*/ 1264 h 4000"/>
                <a:gd name="T6" fmla="*/ 86 w 3999"/>
                <a:gd name="T7" fmla="*/ 2001 h 4000"/>
                <a:gd name="T8" fmla="*/ 1264 w 3999"/>
                <a:gd name="T9" fmla="*/ 2001 h 4000"/>
                <a:gd name="T10" fmla="*/ 1264 w 3999"/>
                <a:gd name="T11" fmla="*/ 3265 h 4000"/>
                <a:gd name="T12" fmla="*/ 2000 w 3999"/>
                <a:gd name="T13" fmla="*/ 4000 h 4000"/>
                <a:gd name="T14" fmla="*/ 2735 w 3999"/>
                <a:gd name="T15" fmla="*/ 3265 h 4000"/>
                <a:gd name="T16" fmla="*/ 2000 w 3999"/>
                <a:gd name="T17" fmla="*/ 3915 h 4000"/>
                <a:gd name="T18" fmla="*/ 2000 w 3999"/>
                <a:gd name="T19" fmla="*/ 2737 h 4000"/>
                <a:gd name="T20" fmla="*/ 3264 w 3999"/>
                <a:gd name="T21" fmla="*/ 2737 h 4000"/>
                <a:gd name="T22" fmla="*/ 3999 w 3999"/>
                <a:gd name="T23" fmla="*/ 2001 h 4000"/>
                <a:gd name="T24" fmla="*/ 3264 w 3999"/>
                <a:gd name="T25" fmla="*/ 1264 h 4000"/>
                <a:gd name="T26" fmla="*/ 3913 w 3999"/>
                <a:gd name="T27" fmla="*/ 2001 h 4000"/>
                <a:gd name="T28" fmla="*/ 2735 w 3999"/>
                <a:gd name="T29" fmla="*/ 2001 h 4000"/>
                <a:gd name="T30" fmla="*/ 2735 w 3999"/>
                <a:gd name="T31" fmla="*/ 736 h 4000"/>
                <a:gd name="T32" fmla="*/ 2000 w 3999"/>
                <a:gd name="T33" fmla="*/ 0 h 4000"/>
                <a:gd name="T34" fmla="*/ 1264 w 3999"/>
                <a:gd name="T35" fmla="*/ 736 h 4000"/>
                <a:gd name="T36" fmla="*/ 2000 w 3999"/>
                <a:gd name="T37" fmla="*/ 86 h 4000"/>
                <a:gd name="T38" fmla="*/ 2000 w 3999"/>
                <a:gd name="T39" fmla="*/ 1264 h 4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99" h="4000">
                  <a:moveTo>
                    <a:pt x="736" y="2737"/>
                  </a:moveTo>
                  <a:lnTo>
                    <a:pt x="0" y="2001"/>
                  </a:lnTo>
                  <a:lnTo>
                    <a:pt x="736" y="1264"/>
                  </a:lnTo>
                  <a:moveTo>
                    <a:pt x="86" y="2001"/>
                  </a:moveTo>
                  <a:lnTo>
                    <a:pt x="1264" y="2001"/>
                  </a:lnTo>
                  <a:moveTo>
                    <a:pt x="1264" y="3265"/>
                  </a:moveTo>
                  <a:lnTo>
                    <a:pt x="2000" y="4000"/>
                  </a:lnTo>
                  <a:lnTo>
                    <a:pt x="2735" y="3265"/>
                  </a:lnTo>
                  <a:moveTo>
                    <a:pt x="2000" y="3915"/>
                  </a:moveTo>
                  <a:lnTo>
                    <a:pt x="2000" y="2737"/>
                  </a:lnTo>
                  <a:moveTo>
                    <a:pt x="3264" y="2737"/>
                  </a:moveTo>
                  <a:lnTo>
                    <a:pt x="3999" y="2001"/>
                  </a:lnTo>
                  <a:lnTo>
                    <a:pt x="3264" y="1264"/>
                  </a:lnTo>
                  <a:moveTo>
                    <a:pt x="3913" y="2001"/>
                  </a:moveTo>
                  <a:lnTo>
                    <a:pt x="2735" y="2001"/>
                  </a:lnTo>
                  <a:moveTo>
                    <a:pt x="2735" y="736"/>
                  </a:moveTo>
                  <a:lnTo>
                    <a:pt x="2000" y="0"/>
                  </a:lnTo>
                  <a:lnTo>
                    <a:pt x="1264" y="736"/>
                  </a:lnTo>
                  <a:moveTo>
                    <a:pt x="2000" y="86"/>
                  </a:moveTo>
                  <a:lnTo>
                    <a:pt x="2000" y="1264"/>
                  </a:ln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75D33AC-A9F9-4CCE-881A-9C493D7929CE}"/>
              </a:ext>
            </a:extLst>
          </p:cNvPr>
          <p:cNvGrpSpPr/>
          <p:nvPr/>
        </p:nvGrpSpPr>
        <p:grpSpPr>
          <a:xfrm>
            <a:off x="4114710" y="1055098"/>
            <a:ext cx="2172742" cy="2317317"/>
            <a:chOff x="3947467" y="1537776"/>
            <a:chExt cx="2130333" cy="22720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B1E4960-79CC-418A-B594-A680A3471703}"/>
                </a:ext>
              </a:extLst>
            </p:cNvPr>
            <p:cNvSpPr/>
            <p:nvPr/>
          </p:nvSpPr>
          <p:spPr>
            <a:xfrm>
              <a:off x="3947467" y="1537776"/>
              <a:ext cx="2130333" cy="633715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Software and hardware refresh</a:t>
              </a:r>
            </a:p>
          </p:txBody>
        </p:sp>
        <p:sp>
          <p:nvSpPr>
            <p:cNvPr id="21" name="chip">
              <a:extLst>
                <a:ext uri="{FF2B5EF4-FFF2-40B4-BE49-F238E27FC236}">
                  <a16:creationId xmlns:a16="http://schemas.microsoft.com/office/drawing/2014/main" id="{21248EA3-0C0E-4040-B677-270E4B45FFE7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374232" y="3444102"/>
              <a:ext cx="358494" cy="365760"/>
            </a:xfrm>
            <a:custGeom>
              <a:avLst/>
              <a:gdLst>
                <a:gd name="T0" fmla="*/ 267 w 334"/>
                <a:gd name="T1" fmla="*/ 298 h 341"/>
                <a:gd name="T2" fmla="*/ 60 w 334"/>
                <a:gd name="T3" fmla="*/ 298 h 341"/>
                <a:gd name="T4" fmla="*/ 36 w 334"/>
                <a:gd name="T5" fmla="*/ 273 h 341"/>
                <a:gd name="T6" fmla="*/ 36 w 334"/>
                <a:gd name="T7" fmla="*/ 61 h 341"/>
                <a:gd name="T8" fmla="*/ 60 w 334"/>
                <a:gd name="T9" fmla="*/ 36 h 341"/>
                <a:gd name="T10" fmla="*/ 267 w 334"/>
                <a:gd name="T11" fmla="*/ 36 h 341"/>
                <a:gd name="T12" fmla="*/ 291 w 334"/>
                <a:gd name="T13" fmla="*/ 61 h 341"/>
                <a:gd name="T14" fmla="*/ 291 w 334"/>
                <a:gd name="T15" fmla="*/ 273 h 341"/>
                <a:gd name="T16" fmla="*/ 267 w 334"/>
                <a:gd name="T17" fmla="*/ 298 h 341"/>
                <a:gd name="T18" fmla="*/ 78 w 334"/>
                <a:gd name="T19" fmla="*/ 36 h 341"/>
                <a:gd name="T20" fmla="*/ 78 w 334"/>
                <a:gd name="T21" fmla="*/ 0 h 341"/>
                <a:gd name="T22" fmla="*/ 121 w 334"/>
                <a:gd name="T23" fmla="*/ 36 h 341"/>
                <a:gd name="T24" fmla="*/ 121 w 334"/>
                <a:gd name="T25" fmla="*/ 0 h 341"/>
                <a:gd name="T26" fmla="*/ 163 w 334"/>
                <a:gd name="T27" fmla="*/ 0 h 341"/>
                <a:gd name="T28" fmla="*/ 163 w 334"/>
                <a:gd name="T29" fmla="*/ 36 h 341"/>
                <a:gd name="T30" fmla="*/ 206 w 334"/>
                <a:gd name="T31" fmla="*/ 0 h 341"/>
                <a:gd name="T32" fmla="*/ 206 w 334"/>
                <a:gd name="T33" fmla="*/ 36 h 341"/>
                <a:gd name="T34" fmla="*/ 256 w 334"/>
                <a:gd name="T35" fmla="*/ 0 h 341"/>
                <a:gd name="T36" fmla="*/ 256 w 334"/>
                <a:gd name="T37" fmla="*/ 36 h 341"/>
                <a:gd name="T38" fmla="*/ 334 w 334"/>
                <a:gd name="T39" fmla="*/ 78 h 341"/>
                <a:gd name="T40" fmla="*/ 291 w 334"/>
                <a:gd name="T41" fmla="*/ 78 h 341"/>
                <a:gd name="T42" fmla="*/ 334 w 334"/>
                <a:gd name="T43" fmla="*/ 121 h 341"/>
                <a:gd name="T44" fmla="*/ 291 w 334"/>
                <a:gd name="T45" fmla="*/ 121 h 341"/>
                <a:gd name="T46" fmla="*/ 334 w 334"/>
                <a:gd name="T47" fmla="*/ 163 h 341"/>
                <a:gd name="T48" fmla="*/ 291 w 334"/>
                <a:gd name="T49" fmla="*/ 163 h 341"/>
                <a:gd name="T50" fmla="*/ 334 w 334"/>
                <a:gd name="T51" fmla="*/ 213 h 341"/>
                <a:gd name="T52" fmla="*/ 291 w 334"/>
                <a:gd name="T53" fmla="*/ 213 h 341"/>
                <a:gd name="T54" fmla="*/ 334 w 334"/>
                <a:gd name="T55" fmla="*/ 256 h 341"/>
                <a:gd name="T56" fmla="*/ 291 w 334"/>
                <a:gd name="T57" fmla="*/ 256 h 341"/>
                <a:gd name="T58" fmla="*/ 36 w 334"/>
                <a:gd name="T59" fmla="*/ 78 h 341"/>
                <a:gd name="T60" fmla="*/ 0 w 334"/>
                <a:gd name="T61" fmla="*/ 78 h 341"/>
                <a:gd name="T62" fmla="*/ 36 w 334"/>
                <a:gd name="T63" fmla="*/ 121 h 341"/>
                <a:gd name="T64" fmla="*/ 0 w 334"/>
                <a:gd name="T65" fmla="*/ 121 h 341"/>
                <a:gd name="T66" fmla="*/ 36 w 334"/>
                <a:gd name="T67" fmla="*/ 163 h 341"/>
                <a:gd name="T68" fmla="*/ 0 w 334"/>
                <a:gd name="T69" fmla="*/ 163 h 341"/>
                <a:gd name="T70" fmla="*/ 36 w 334"/>
                <a:gd name="T71" fmla="*/ 213 h 341"/>
                <a:gd name="T72" fmla="*/ 0 w 334"/>
                <a:gd name="T73" fmla="*/ 213 h 341"/>
                <a:gd name="T74" fmla="*/ 36 w 334"/>
                <a:gd name="T75" fmla="*/ 256 h 341"/>
                <a:gd name="T76" fmla="*/ 0 w 334"/>
                <a:gd name="T77" fmla="*/ 256 h 341"/>
                <a:gd name="T78" fmla="*/ 78 w 334"/>
                <a:gd name="T79" fmla="*/ 298 h 341"/>
                <a:gd name="T80" fmla="*/ 78 w 334"/>
                <a:gd name="T81" fmla="*/ 341 h 341"/>
                <a:gd name="T82" fmla="*/ 121 w 334"/>
                <a:gd name="T83" fmla="*/ 298 h 341"/>
                <a:gd name="T84" fmla="*/ 121 w 334"/>
                <a:gd name="T85" fmla="*/ 341 h 341"/>
                <a:gd name="T86" fmla="*/ 163 w 334"/>
                <a:gd name="T87" fmla="*/ 341 h 341"/>
                <a:gd name="T88" fmla="*/ 163 w 334"/>
                <a:gd name="T89" fmla="*/ 298 h 341"/>
                <a:gd name="T90" fmla="*/ 206 w 334"/>
                <a:gd name="T91" fmla="*/ 298 h 341"/>
                <a:gd name="T92" fmla="*/ 206 w 334"/>
                <a:gd name="T93" fmla="*/ 341 h 341"/>
                <a:gd name="T94" fmla="*/ 256 w 334"/>
                <a:gd name="T95" fmla="*/ 298 h 341"/>
                <a:gd name="T96" fmla="*/ 256 w 334"/>
                <a:gd name="T97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4" h="341">
                  <a:moveTo>
                    <a:pt x="267" y="298"/>
                  </a:moveTo>
                  <a:cubicBezTo>
                    <a:pt x="60" y="298"/>
                    <a:pt x="60" y="298"/>
                    <a:pt x="60" y="298"/>
                  </a:cubicBezTo>
                  <a:cubicBezTo>
                    <a:pt x="48" y="298"/>
                    <a:pt x="36" y="286"/>
                    <a:pt x="36" y="273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45"/>
                    <a:pt x="48" y="36"/>
                    <a:pt x="60" y="36"/>
                  </a:cubicBezTo>
                  <a:cubicBezTo>
                    <a:pt x="267" y="36"/>
                    <a:pt x="267" y="36"/>
                    <a:pt x="267" y="36"/>
                  </a:cubicBezTo>
                  <a:cubicBezTo>
                    <a:pt x="282" y="36"/>
                    <a:pt x="291" y="45"/>
                    <a:pt x="291" y="61"/>
                  </a:cubicBezTo>
                  <a:cubicBezTo>
                    <a:pt x="291" y="273"/>
                    <a:pt x="291" y="273"/>
                    <a:pt x="291" y="273"/>
                  </a:cubicBezTo>
                  <a:cubicBezTo>
                    <a:pt x="291" y="286"/>
                    <a:pt x="282" y="298"/>
                    <a:pt x="267" y="298"/>
                  </a:cubicBezTo>
                  <a:close/>
                  <a:moveTo>
                    <a:pt x="78" y="36"/>
                  </a:moveTo>
                  <a:cubicBezTo>
                    <a:pt x="78" y="0"/>
                    <a:pt x="78" y="0"/>
                    <a:pt x="78" y="0"/>
                  </a:cubicBezTo>
                  <a:moveTo>
                    <a:pt x="121" y="36"/>
                  </a:moveTo>
                  <a:cubicBezTo>
                    <a:pt x="121" y="0"/>
                    <a:pt x="121" y="0"/>
                    <a:pt x="121" y="0"/>
                  </a:cubicBezTo>
                  <a:moveTo>
                    <a:pt x="163" y="0"/>
                  </a:moveTo>
                  <a:cubicBezTo>
                    <a:pt x="163" y="36"/>
                    <a:pt x="163" y="36"/>
                    <a:pt x="163" y="36"/>
                  </a:cubicBezTo>
                  <a:moveTo>
                    <a:pt x="206" y="0"/>
                  </a:moveTo>
                  <a:cubicBezTo>
                    <a:pt x="206" y="36"/>
                    <a:pt x="206" y="36"/>
                    <a:pt x="206" y="36"/>
                  </a:cubicBezTo>
                  <a:moveTo>
                    <a:pt x="256" y="0"/>
                  </a:moveTo>
                  <a:cubicBezTo>
                    <a:pt x="256" y="36"/>
                    <a:pt x="256" y="36"/>
                    <a:pt x="256" y="36"/>
                  </a:cubicBezTo>
                  <a:moveTo>
                    <a:pt x="334" y="78"/>
                  </a:moveTo>
                  <a:cubicBezTo>
                    <a:pt x="291" y="78"/>
                    <a:pt x="291" y="78"/>
                    <a:pt x="291" y="78"/>
                  </a:cubicBezTo>
                  <a:moveTo>
                    <a:pt x="334" y="121"/>
                  </a:moveTo>
                  <a:cubicBezTo>
                    <a:pt x="291" y="121"/>
                    <a:pt x="291" y="121"/>
                    <a:pt x="291" y="121"/>
                  </a:cubicBezTo>
                  <a:moveTo>
                    <a:pt x="334" y="163"/>
                  </a:moveTo>
                  <a:cubicBezTo>
                    <a:pt x="291" y="163"/>
                    <a:pt x="291" y="163"/>
                    <a:pt x="291" y="163"/>
                  </a:cubicBezTo>
                  <a:moveTo>
                    <a:pt x="334" y="213"/>
                  </a:moveTo>
                  <a:cubicBezTo>
                    <a:pt x="291" y="213"/>
                    <a:pt x="291" y="213"/>
                    <a:pt x="291" y="213"/>
                  </a:cubicBezTo>
                  <a:moveTo>
                    <a:pt x="334" y="256"/>
                  </a:moveTo>
                  <a:cubicBezTo>
                    <a:pt x="291" y="256"/>
                    <a:pt x="291" y="256"/>
                    <a:pt x="291" y="256"/>
                  </a:cubicBezTo>
                  <a:moveTo>
                    <a:pt x="36" y="78"/>
                  </a:moveTo>
                  <a:cubicBezTo>
                    <a:pt x="0" y="78"/>
                    <a:pt x="0" y="78"/>
                    <a:pt x="0" y="78"/>
                  </a:cubicBezTo>
                  <a:moveTo>
                    <a:pt x="36" y="121"/>
                  </a:moveTo>
                  <a:cubicBezTo>
                    <a:pt x="0" y="121"/>
                    <a:pt x="0" y="121"/>
                    <a:pt x="0" y="121"/>
                  </a:cubicBezTo>
                  <a:moveTo>
                    <a:pt x="36" y="163"/>
                  </a:moveTo>
                  <a:cubicBezTo>
                    <a:pt x="0" y="163"/>
                    <a:pt x="0" y="163"/>
                    <a:pt x="0" y="163"/>
                  </a:cubicBezTo>
                  <a:moveTo>
                    <a:pt x="36" y="213"/>
                  </a:moveTo>
                  <a:cubicBezTo>
                    <a:pt x="0" y="213"/>
                    <a:pt x="0" y="213"/>
                    <a:pt x="0" y="213"/>
                  </a:cubicBezTo>
                  <a:moveTo>
                    <a:pt x="36" y="256"/>
                  </a:moveTo>
                  <a:cubicBezTo>
                    <a:pt x="0" y="256"/>
                    <a:pt x="0" y="256"/>
                    <a:pt x="0" y="256"/>
                  </a:cubicBezTo>
                  <a:moveTo>
                    <a:pt x="78" y="298"/>
                  </a:moveTo>
                  <a:cubicBezTo>
                    <a:pt x="78" y="341"/>
                    <a:pt x="78" y="341"/>
                    <a:pt x="78" y="341"/>
                  </a:cubicBezTo>
                  <a:moveTo>
                    <a:pt x="121" y="298"/>
                  </a:moveTo>
                  <a:cubicBezTo>
                    <a:pt x="121" y="341"/>
                    <a:pt x="121" y="341"/>
                    <a:pt x="121" y="341"/>
                  </a:cubicBezTo>
                  <a:moveTo>
                    <a:pt x="163" y="341"/>
                  </a:moveTo>
                  <a:cubicBezTo>
                    <a:pt x="163" y="298"/>
                    <a:pt x="163" y="298"/>
                    <a:pt x="163" y="298"/>
                  </a:cubicBezTo>
                  <a:moveTo>
                    <a:pt x="206" y="298"/>
                  </a:moveTo>
                  <a:cubicBezTo>
                    <a:pt x="206" y="341"/>
                    <a:pt x="206" y="341"/>
                    <a:pt x="206" y="341"/>
                  </a:cubicBezTo>
                  <a:moveTo>
                    <a:pt x="256" y="298"/>
                  </a:moveTo>
                  <a:cubicBezTo>
                    <a:pt x="256" y="341"/>
                    <a:pt x="256" y="341"/>
                    <a:pt x="256" y="341"/>
                  </a:cubicBez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latin typeface="Segoe UI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0005CC-2397-420A-BFAE-B5B27615FF85}"/>
              </a:ext>
            </a:extLst>
          </p:cNvPr>
          <p:cNvGrpSpPr/>
          <p:nvPr/>
        </p:nvGrpSpPr>
        <p:grpSpPr>
          <a:xfrm>
            <a:off x="6080337" y="1055097"/>
            <a:ext cx="1882737" cy="2304522"/>
            <a:chOff x="5960792" y="1537776"/>
            <a:chExt cx="1845988" cy="225954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A9BD77E-06F2-45A8-A8CF-0B8680252BDC}"/>
                </a:ext>
              </a:extLst>
            </p:cNvPr>
            <p:cNvSpPr/>
            <p:nvPr/>
          </p:nvSpPr>
          <p:spPr>
            <a:xfrm>
              <a:off x="5960792" y="1537776"/>
              <a:ext cx="1845988" cy="633715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Security threats</a:t>
              </a:r>
            </a:p>
          </p:txBody>
        </p:sp>
        <p:sp>
          <p:nvSpPr>
            <p:cNvPr id="24" name="shield_3">
              <a:extLst>
                <a:ext uri="{FF2B5EF4-FFF2-40B4-BE49-F238E27FC236}">
                  <a16:creationId xmlns:a16="http://schemas.microsoft.com/office/drawing/2014/main" id="{FD53E568-08D9-4C16-84D7-F620B9709E6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426418" y="3434151"/>
              <a:ext cx="358323" cy="363165"/>
            </a:xfrm>
            <a:custGeom>
              <a:avLst/>
              <a:gdLst>
                <a:gd name="T0" fmla="*/ 55 w 322"/>
                <a:gd name="T1" fmla="*/ 246 h 329"/>
                <a:gd name="T2" fmla="*/ 4 w 322"/>
                <a:gd name="T3" fmla="*/ 101 h 329"/>
                <a:gd name="T4" fmla="*/ 4 w 322"/>
                <a:gd name="T5" fmla="*/ 44 h 329"/>
                <a:gd name="T6" fmla="*/ 72 w 322"/>
                <a:gd name="T7" fmla="*/ 34 h 329"/>
                <a:gd name="T8" fmla="*/ 161 w 322"/>
                <a:gd name="T9" fmla="*/ 0 h 329"/>
                <a:gd name="T10" fmla="*/ 250 w 322"/>
                <a:gd name="T11" fmla="*/ 34 h 329"/>
                <a:gd name="T12" fmla="*/ 318 w 322"/>
                <a:gd name="T13" fmla="*/ 44 h 329"/>
                <a:gd name="T14" fmla="*/ 318 w 322"/>
                <a:gd name="T15" fmla="*/ 101 h 329"/>
                <a:gd name="T16" fmla="*/ 267 w 322"/>
                <a:gd name="T17" fmla="*/ 246 h 329"/>
                <a:gd name="T18" fmla="*/ 161 w 322"/>
                <a:gd name="T19" fmla="*/ 329 h 329"/>
                <a:gd name="T20" fmla="*/ 55 w 322"/>
                <a:gd name="T21" fmla="*/ 246 h 329"/>
                <a:gd name="T22" fmla="*/ 161 w 322"/>
                <a:gd name="T23" fmla="*/ 53 h 329"/>
                <a:gd name="T24" fmla="*/ 161 w 322"/>
                <a:gd name="T25" fmla="*/ 207 h 329"/>
                <a:gd name="T26" fmla="*/ 161 w 322"/>
                <a:gd name="T27" fmla="*/ 231 h 329"/>
                <a:gd name="T28" fmla="*/ 161 w 322"/>
                <a:gd name="T29" fmla="*/ 251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2" h="329">
                  <a:moveTo>
                    <a:pt x="55" y="246"/>
                  </a:moveTo>
                  <a:cubicBezTo>
                    <a:pt x="0" y="179"/>
                    <a:pt x="4" y="101"/>
                    <a:pt x="4" y="101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4"/>
                    <a:pt x="38" y="45"/>
                    <a:pt x="72" y="34"/>
                  </a:cubicBezTo>
                  <a:cubicBezTo>
                    <a:pt x="107" y="22"/>
                    <a:pt x="124" y="0"/>
                    <a:pt x="161" y="0"/>
                  </a:cubicBezTo>
                  <a:cubicBezTo>
                    <a:pt x="198" y="0"/>
                    <a:pt x="215" y="22"/>
                    <a:pt x="250" y="34"/>
                  </a:cubicBezTo>
                  <a:cubicBezTo>
                    <a:pt x="284" y="45"/>
                    <a:pt x="318" y="44"/>
                    <a:pt x="318" y="44"/>
                  </a:cubicBezTo>
                  <a:cubicBezTo>
                    <a:pt x="318" y="101"/>
                    <a:pt x="318" y="101"/>
                    <a:pt x="318" y="101"/>
                  </a:cubicBezTo>
                  <a:cubicBezTo>
                    <a:pt x="318" y="101"/>
                    <a:pt x="322" y="179"/>
                    <a:pt x="267" y="246"/>
                  </a:cubicBezTo>
                  <a:cubicBezTo>
                    <a:pt x="234" y="286"/>
                    <a:pt x="161" y="329"/>
                    <a:pt x="161" y="329"/>
                  </a:cubicBezTo>
                  <a:cubicBezTo>
                    <a:pt x="161" y="329"/>
                    <a:pt x="88" y="286"/>
                    <a:pt x="55" y="246"/>
                  </a:cubicBezTo>
                  <a:close/>
                  <a:moveTo>
                    <a:pt x="161" y="53"/>
                  </a:moveTo>
                  <a:cubicBezTo>
                    <a:pt x="161" y="207"/>
                    <a:pt x="161" y="207"/>
                    <a:pt x="161" y="207"/>
                  </a:cubicBezTo>
                  <a:moveTo>
                    <a:pt x="161" y="231"/>
                  </a:moveTo>
                  <a:cubicBezTo>
                    <a:pt x="161" y="251"/>
                    <a:pt x="161" y="251"/>
                    <a:pt x="161" y="251"/>
                  </a:cubicBez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>
                <a:solidFill>
                  <a:srgbClr val="1A1A1A"/>
                </a:solidFill>
                <a:latin typeface="Segoe UI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F401CCD-FF15-40CB-9238-74DA62FC1320}"/>
              </a:ext>
            </a:extLst>
          </p:cNvPr>
          <p:cNvGrpSpPr/>
          <p:nvPr/>
        </p:nvGrpSpPr>
        <p:grpSpPr>
          <a:xfrm>
            <a:off x="7832012" y="1584950"/>
            <a:ext cx="2398528" cy="2185765"/>
            <a:chOff x="7678276" y="2057286"/>
            <a:chExt cx="2351712" cy="2143101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5B166D5-6C0B-458D-8DB0-6EAAAB22FA1B}"/>
                </a:ext>
              </a:extLst>
            </p:cNvPr>
            <p:cNvSpPr/>
            <p:nvPr/>
          </p:nvSpPr>
          <p:spPr>
            <a:xfrm>
              <a:off x="7727454" y="2057286"/>
              <a:ext cx="2302534" cy="678163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Compliance </a:t>
              </a:r>
            </a:p>
            <a:p>
              <a:pPr algn="ctr" defTabSz="932563">
                <a:defRPr/>
              </a:pPr>
              <a:r>
                <a:rPr lang="en-US" sz="1428" dirty="0"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6000000" scaled="0"/>
                  </a:gradFill>
                  <a:latin typeface="Segoe UI"/>
                </a:rPr>
                <a:t> </a:t>
              </a:r>
            </a:p>
          </p:txBody>
        </p:sp>
        <p:sp>
          <p:nvSpPr>
            <p:cNvPr id="27" name="Trackers_EADF">
              <a:extLst>
                <a:ext uri="{FF2B5EF4-FFF2-40B4-BE49-F238E27FC236}">
                  <a16:creationId xmlns:a16="http://schemas.microsoft.com/office/drawing/2014/main" id="{DF7D1566-08F8-40B2-8C7C-F5CF624D98F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678276" y="3834627"/>
              <a:ext cx="268242" cy="365760"/>
            </a:xfrm>
            <a:custGeom>
              <a:avLst/>
              <a:gdLst>
                <a:gd name="T0" fmla="*/ 1000 w 2750"/>
                <a:gd name="T1" fmla="*/ 375 h 3750"/>
                <a:gd name="T2" fmla="*/ 1375 w 2750"/>
                <a:gd name="T3" fmla="*/ 0 h 3750"/>
                <a:gd name="T4" fmla="*/ 1750 w 2750"/>
                <a:gd name="T5" fmla="*/ 375 h 3750"/>
                <a:gd name="T6" fmla="*/ 1750 w 2750"/>
                <a:gd name="T7" fmla="*/ 500 h 3750"/>
                <a:gd name="T8" fmla="*/ 2250 w 2750"/>
                <a:gd name="T9" fmla="*/ 500 h 3750"/>
                <a:gd name="T10" fmla="*/ 2250 w 2750"/>
                <a:gd name="T11" fmla="*/ 1000 h 3750"/>
                <a:gd name="T12" fmla="*/ 500 w 2750"/>
                <a:gd name="T13" fmla="*/ 1000 h 3750"/>
                <a:gd name="T14" fmla="*/ 500 w 2750"/>
                <a:gd name="T15" fmla="*/ 500 h 3750"/>
                <a:gd name="T16" fmla="*/ 1000 w 2750"/>
                <a:gd name="T17" fmla="*/ 500 h 3750"/>
                <a:gd name="T18" fmla="*/ 1000 w 2750"/>
                <a:gd name="T19" fmla="*/ 375 h 3750"/>
                <a:gd name="T20" fmla="*/ 500 w 2750"/>
                <a:gd name="T21" fmla="*/ 500 h 3750"/>
                <a:gd name="T22" fmla="*/ 0 w 2750"/>
                <a:gd name="T23" fmla="*/ 500 h 3750"/>
                <a:gd name="T24" fmla="*/ 0 w 2750"/>
                <a:gd name="T25" fmla="*/ 3750 h 3750"/>
                <a:gd name="T26" fmla="*/ 2750 w 2750"/>
                <a:gd name="T27" fmla="*/ 3750 h 3750"/>
                <a:gd name="T28" fmla="*/ 2750 w 2750"/>
                <a:gd name="T29" fmla="*/ 500 h 3750"/>
                <a:gd name="T30" fmla="*/ 2250 w 2750"/>
                <a:gd name="T31" fmla="*/ 500 h 3750"/>
                <a:gd name="T32" fmla="*/ 2375 w 2750"/>
                <a:gd name="T33" fmla="*/ 1750 h 3750"/>
                <a:gd name="T34" fmla="*/ 1375 w 2750"/>
                <a:gd name="T35" fmla="*/ 1750 h 3750"/>
                <a:gd name="T36" fmla="*/ 2375 w 2750"/>
                <a:gd name="T37" fmla="*/ 2500 h 3750"/>
                <a:gd name="T38" fmla="*/ 1375 w 2750"/>
                <a:gd name="T39" fmla="*/ 2500 h 3750"/>
                <a:gd name="T40" fmla="*/ 2375 w 2750"/>
                <a:gd name="T41" fmla="*/ 3250 h 3750"/>
                <a:gd name="T42" fmla="*/ 1375 w 2750"/>
                <a:gd name="T43" fmla="*/ 3250 h 3750"/>
                <a:gd name="T44" fmla="*/ 500 w 2750"/>
                <a:gd name="T45" fmla="*/ 1500 h 3750"/>
                <a:gd name="T46" fmla="*/ 750 w 2750"/>
                <a:gd name="T47" fmla="*/ 1750 h 3750"/>
                <a:gd name="T48" fmla="*/ 1125 w 2750"/>
                <a:gd name="T49" fmla="*/ 1375 h 3750"/>
                <a:gd name="T50" fmla="*/ 500 w 2750"/>
                <a:gd name="T51" fmla="*/ 2250 h 3750"/>
                <a:gd name="T52" fmla="*/ 750 w 2750"/>
                <a:gd name="T53" fmla="*/ 2500 h 3750"/>
                <a:gd name="T54" fmla="*/ 1125 w 2750"/>
                <a:gd name="T55" fmla="*/ 2125 h 3750"/>
                <a:gd name="T56" fmla="*/ 500 w 2750"/>
                <a:gd name="T57" fmla="*/ 3000 h 3750"/>
                <a:gd name="T58" fmla="*/ 750 w 2750"/>
                <a:gd name="T59" fmla="*/ 3250 h 3750"/>
                <a:gd name="T60" fmla="*/ 1125 w 2750"/>
                <a:gd name="T61" fmla="*/ 2875 h 3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50" h="3750">
                  <a:moveTo>
                    <a:pt x="1000" y="375"/>
                  </a:moveTo>
                  <a:cubicBezTo>
                    <a:pt x="1000" y="168"/>
                    <a:pt x="1168" y="0"/>
                    <a:pt x="1375" y="0"/>
                  </a:cubicBezTo>
                  <a:cubicBezTo>
                    <a:pt x="1582" y="0"/>
                    <a:pt x="1750" y="168"/>
                    <a:pt x="1750" y="375"/>
                  </a:cubicBezTo>
                  <a:cubicBezTo>
                    <a:pt x="1750" y="500"/>
                    <a:pt x="1750" y="500"/>
                    <a:pt x="1750" y="500"/>
                  </a:cubicBezTo>
                  <a:cubicBezTo>
                    <a:pt x="2250" y="500"/>
                    <a:pt x="2250" y="500"/>
                    <a:pt x="2250" y="500"/>
                  </a:cubicBezTo>
                  <a:cubicBezTo>
                    <a:pt x="2250" y="1000"/>
                    <a:pt x="2250" y="1000"/>
                    <a:pt x="2250" y="1000"/>
                  </a:cubicBezTo>
                  <a:cubicBezTo>
                    <a:pt x="500" y="1000"/>
                    <a:pt x="500" y="1000"/>
                    <a:pt x="500" y="1000"/>
                  </a:cubicBezTo>
                  <a:cubicBezTo>
                    <a:pt x="500" y="500"/>
                    <a:pt x="500" y="500"/>
                    <a:pt x="500" y="500"/>
                  </a:cubicBezTo>
                  <a:cubicBezTo>
                    <a:pt x="1000" y="500"/>
                    <a:pt x="1000" y="500"/>
                    <a:pt x="1000" y="500"/>
                  </a:cubicBezTo>
                  <a:lnTo>
                    <a:pt x="1000" y="375"/>
                  </a:lnTo>
                  <a:close/>
                  <a:moveTo>
                    <a:pt x="500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750"/>
                    <a:pt x="0" y="3750"/>
                    <a:pt x="0" y="3750"/>
                  </a:cubicBezTo>
                  <a:cubicBezTo>
                    <a:pt x="2750" y="3750"/>
                    <a:pt x="2750" y="3750"/>
                    <a:pt x="2750" y="3750"/>
                  </a:cubicBezTo>
                  <a:cubicBezTo>
                    <a:pt x="2750" y="500"/>
                    <a:pt x="2750" y="500"/>
                    <a:pt x="2750" y="500"/>
                  </a:cubicBezTo>
                  <a:cubicBezTo>
                    <a:pt x="2250" y="500"/>
                    <a:pt x="2250" y="500"/>
                    <a:pt x="2250" y="500"/>
                  </a:cubicBezTo>
                  <a:moveTo>
                    <a:pt x="2375" y="1750"/>
                  </a:moveTo>
                  <a:cubicBezTo>
                    <a:pt x="1375" y="1750"/>
                    <a:pt x="1375" y="1750"/>
                    <a:pt x="1375" y="1750"/>
                  </a:cubicBezTo>
                  <a:moveTo>
                    <a:pt x="2375" y="2500"/>
                  </a:moveTo>
                  <a:cubicBezTo>
                    <a:pt x="1375" y="2500"/>
                    <a:pt x="1375" y="2500"/>
                    <a:pt x="1375" y="2500"/>
                  </a:cubicBezTo>
                  <a:moveTo>
                    <a:pt x="2375" y="3250"/>
                  </a:moveTo>
                  <a:cubicBezTo>
                    <a:pt x="1375" y="3250"/>
                    <a:pt x="1375" y="3250"/>
                    <a:pt x="1375" y="3250"/>
                  </a:cubicBezTo>
                  <a:moveTo>
                    <a:pt x="500" y="1500"/>
                  </a:moveTo>
                  <a:cubicBezTo>
                    <a:pt x="750" y="1750"/>
                    <a:pt x="750" y="1750"/>
                    <a:pt x="750" y="1750"/>
                  </a:cubicBezTo>
                  <a:cubicBezTo>
                    <a:pt x="1125" y="1375"/>
                    <a:pt x="1125" y="1375"/>
                    <a:pt x="1125" y="1375"/>
                  </a:cubicBezTo>
                  <a:moveTo>
                    <a:pt x="500" y="2250"/>
                  </a:moveTo>
                  <a:cubicBezTo>
                    <a:pt x="750" y="2500"/>
                    <a:pt x="750" y="2500"/>
                    <a:pt x="750" y="2500"/>
                  </a:cubicBezTo>
                  <a:cubicBezTo>
                    <a:pt x="1125" y="2125"/>
                    <a:pt x="1125" y="2125"/>
                    <a:pt x="1125" y="2125"/>
                  </a:cubicBezTo>
                  <a:moveTo>
                    <a:pt x="500" y="3000"/>
                  </a:moveTo>
                  <a:cubicBezTo>
                    <a:pt x="750" y="3250"/>
                    <a:pt x="750" y="3250"/>
                    <a:pt x="750" y="3250"/>
                  </a:cubicBezTo>
                  <a:cubicBezTo>
                    <a:pt x="1125" y="2875"/>
                    <a:pt x="1125" y="2875"/>
                    <a:pt x="1125" y="2875"/>
                  </a:cubicBezTo>
                </a:path>
              </a:pathLst>
            </a:custGeom>
            <a:noFill/>
            <a:ln w="15875" cap="flat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 dirty="0">
                <a:solidFill>
                  <a:srgbClr val="1A1A1A"/>
                </a:solidFill>
                <a:latin typeface="Segoe UI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13097C2-69C5-49EC-A991-DE66ADC1C830}"/>
              </a:ext>
            </a:extLst>
          </p:cNvPr>
          <p:cNvGrpSpPr/>
          <p:nvPr/>
        </p:nvGrpSpPr>
        <p:grpSpPr>
          <a:xfrm>
            <a:off x="8744677" y="3167878"/>
            <a:ext cx="3230961" cy="1611536"/>
            <a:chOff x="8573127" y="3609317"/>
            <a:chExt cx="3167896" cy="158008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F51CC1D-4606-4AB6-9D50-8FE9E8BBD027}"/>
                </a:ext>
              </a:extLst>
            </p:cNvPr>
            <p:cNvSpPr/>
            <p:nvPr/>
          </p:nvSpPr>
          <p:spPr>
            <a:xfrm>
              <a:off x="9239677" y="3609317"/>
              <a:ext cx="2501346" cy="694069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Application innovation</a:t>
              </a:r>
            </a:p>
          </p:txBody>
        </p:sp>
        <p:sp>
          <p:nvSpPr>
            <p:cNvPr id="30" name="speedometer_2">
              <a:extLst>
                <a:ext uri="{FF2B5EF4-FFF2-40B4-BE49-F238E27FC236}">
                  <a16:creationId xmlns:a16="http://schemas.microsoft.com/office/drawing/2014/main" id="{F90BF830-B69D-44DA-A891-BDA3440C0CD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573127" y="4823638"/>
              <a:ext cx="365760" cy="365760"/>
            </a:xfrm>
            <a:custGeom>
              <a:avLst/>
              <a:gdLst>
                <a:gd name="T0" fmla="*/ 155 w 281"/>
                <a:gd name="T1" fmla="*/ 155 h 281"/>
                <a:gd name="T2" fmla="*/ 126 w 281"/>
                <a:gd name="T3" fmla="*/ 155 h 281"/>
                <a:gd name="T4" fmla="*/ 126 w 281"/>
                <a:gd name="T5" fmla="*/ 126 h 281"/>
                <a:gd name="T6" fmla="*/ 155 w 281"/>
                <a:gd name="T7" fmla="*/ 126 h 281"/>
                <a:gd name="T8" fmla="*/ 155 w 281"/>
                <a:gd name="T9" fmla="*/ 155 h 281"/>
                <a:gd name="T10" fmla="*/ 140 w 281"/>
                <a:gd name="T11" fmla="*/ 0 h 281"/>
                <a:gd name="T12" fmla="*/ 0 w 281"/>
                <a:gd name="T13" fmla="*/ 141 h 281"/>
                <a:gd name="T14" fmla="*/ 140 w 281"/>
                <a:gd name="T15" fmla="*/ 281 h 281"/>
                <a:gd name="T16" fmla="*/ 281 w 281"/>
                <a:gd name="T17" fmla="*/ 141 h 281"/>
                <a:gd name="T18" fmla="*/ 140 w 281"/>
                <a:gd name="T19" fmla="*/ 0 h 281"/>
                <a:gd name="T20" fmla="*/ 214 w 281"/>
                <a:gd name="T21" fmla="*/ 210 h 281"/>
                <a:gd name="T22" fmla="*/ 241 w 281"/>
                <a:gd name="T23" fmla="*/ 141 h 281"/>
                <a:gd name="T24" fmla="*/ 235 w 281"/>
                <a:gd name="T25" fmla="*/ 105 h 281"/>
                <a:gd name="T26" fmla="*/ 174 w 281"/>
                <a:gd name="T27" fmla="*/ 45 h 281"/>
                <a:gd name="T28" fmla="*/ 140 w 281"/>
                <a:gd name="T29" fmla="*/ 40 h 281"/>
                <a:gd name="T30" fmla="*/ 40 w 281"/>
                <a:gd name="T31" fmla="*/ 141 h 281"/>
                <a:gd name="T32" fmla="*/ 67 w 281"/>
                <a:gd name="T33" fmla="*/ 210 h 281"/>
                <a:gd name="T34" fmla="*/ 212 w 281"/>
                <a:gd name="T35" fmla="*/ 69 h 281"/>
                <a:gd name="T36" fmla="*/ 157 w 281"/>
                <a:gd name="T37" fmla="*/ 124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1" h="281">
                  <a:moveTo>
                    <a:pt x="155" y="155"/>
                  </a:moveTo>
                  <a:cubicBezTo>
                    <a:pt x="147" y="164"/>
                    <a:pt x="134" y="164"/>
                    <a:pt x="126" y="155"/>
                  </a:cubicBezTo>
                  <a:cubicBezTo>
                    <a:pt x="117" y="147"/>
                    <a:pt x="117" y="134"/>
                    <a:pt x="126" y="126"/>
                  </a:cubicBezTo>
                  <a:cubicBezTo>
                    <a:pt x="134" y="118"/>
                    <a:pt x="147" y="117"/>
                    <a:pt x="155" y="126"/>
                  </a:cubicBezTo>
                  <a:cubicBezTo>
                    <a:pt x="164" y="134"/>
                    <a:pt x="164" y="147"/>
                    <a:pt x="155" y="155"/>
                  </a:cubicBezTo>
                  <a:close/>
                  <a:moveTo>
                    <a:pt x="140" y="0"/>
                  </a:moveTo>
                  <a:cubicBezTo>
                    <a:pt x="63" y="0"/>
                    <a:pt x="0" y="63"/>
                    <a:pt x="0" y="141"/>
                  </a:cubicBezTo>
                  <a:cubicBezTo>
                    <a:pt x="0" y="218"/>
                    <a:pt x="63" y="281"/>
                    <a:pt x="140" y="281"/>
                  </a:cubicBezTo>
                  <a:cubicBezTo>
                    <a:pt x="218" y="281"/>
                    <a:pt x="281" y="218"/>
                    <a:pt x="281" y="141"/>
                  </a:cubicBezTo>
                  <a:cubicBezTo>
                    <a:pt x="281" y="63"/>
                    <a:pt x="218" y="0"/>
                    <a:pt x="140" y="0"/>
                  </a:cubicBezTo>
                  <a:close/>
                  <a:moveTo>
                    <a:pt x="214" y="210"/>
                  </a:moveTo>
                  <a:cubicBezTo>
                    <a:pt x="231" y="192"/>
                    <a:pt x="241" y="168"/>
                    <a:pt x="241" y="141"/>
                  </a:cubicBezTo>
                  <a:cubicBezTo>
                    <a:pt x="241" y="128"/>
                    <a:pt x="239" y="116"/>
                    <a:pt x="235" y="105"/>
                  </a:cubicBezTo>
                  <a:moveTo>
                    <a:pt x="174" y="45"/>
                  </a:moveTo>
                  <a:cubicBezTo>
                    <a:pt x="163" y="42"/>
                    <a:pt x="152" y="40"/>
                    <a:pt x="140" y="40"/>
                  </a:cubicBezTo>
                  <a:cubicBezTo>
                    <a:pt x="85" y="40"/>
                    <a:pt x="40" y="85"/>
                    <a:pt x="40" y="141"/>
                  </a:cubicBezTo>
                  <a:cubicBezTo>
                    <a:pt x="40" y="168"/>
                    <a:pt x="50" y="192"/>
                    <a:pt x="67" y="210"/>
                  </a:cubicBezTo>
                  <a:moveTo>
                    <a:pt x="212" y="69"/>
                  </a:moveTo>
                  <a:cubicBezTo>
                    <a:pt x="157" y="124"/>
                    <a:pt x="157" y="124"/>
                    <a:pt x="157" y="124"/>
                  </a:cubicBez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>
                <a:solidFill>
                  <a:srgbClr val="1A1A1A"/>
                </a:solidFill>
                <a:latin typeface="Segoe UI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0CAAE71-EEB8-4ED6-AFB0-D83C91721409}"/>
              </a:ext>
            </a:extLst>
          </p:cNvPr>
          <p:cNvGrpSpPr/>
          <p:nvPr/>
        </p:nvGrpSpPr>
        <p:grpSpPr>
          <a:xfrm>
            <a:off x="9232680" y="4889456"/>
            <a:ext cx="3072498" cy="1099429"/>
            <a:chOff x="9051610" y="5297291"/>
            <a:chExt cx="3012528" cy="107796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A05C90E-57F4-4852-85D3-7846BBFFF0F3}"/>
                </a:ext>
              </a:extLst>
            </p:cNvPr>
            <p:cNvSpPr/>
            <p:nvPr/>
          </p:nvSpPr>
          <p:spPr>
            <a:xfrm>
              <a:off x="9935714" y="5297291"/>
              <a:ext cx="2128424" cy="694069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Software end </a:t>
              </a:r>
              <a:b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of support</a:t>
              </a:r>
            </a:p>
          </p:txBody>
        </p:sp>
        <p:sp>
          <p:nvSpPr>
            <p:cNvPr id="33" name="Telemarketer_E7B9">
              <a:extLst>
                <a:ext uri="{FF2B5EF4-FFF2-40B4-BE49-F238E27FC236}">
                  <a16:creationId xmlns:a16="http://schemas.microsoft.com/office/drawing/2014/main" id="{DE0BEA64-9726-4F6E-B3A8-EFA35663910D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051610" y="6009500"/>
              <a:ext cx="306684" cy="365760"/>
            </a:xfrm>
            <a:custGeom>
              <a:avLst/>
              <a:gdLst>
                <a:gd name="T0" fmla="*/ 0 w 3250"/>
                <a:gd name="T1" fmla="*/ 3875 h 3875"/>
                <a:gd name="T2" fmla="*/ 1625 w 3250"/>
                <a:gd name="T3" fmla="*/ 2250 h 3875"/>
                <a:gd name="T4" fmla="*/ 3250 w 3250"/>
                <a:gd name="T5" fmla="*/ 3875 h 3875"/>
                <a:gd name="T6" fmla="*/ 750 w 3250"/>
                <a:gd name="T7" fmla="*/ 1750 h 3875"/>
                <a:gd name="T8" fmla="*/ 750 w 3250"/>
                <a:gd name="T9" fmla="*/ 750 h 3875"/>
                <a:gd name="T10" fmla="*/ 500 w 3250"/>
                <a:gd name="T11" fmla="*/ 500 h 3875"/>
                <a:gd name="T12" fmla="*/ 250 w 3250"/>
                <a:gd name="T13" fmla="*/ 750 h 3875"/>
                <a:gd name="T14" fmla="*/ 250 w 3250"/>
                <a:gd name="T15" fmla="*/ 1500 h 3875"/>
                <a:gd name="T16" fmla="*/ 500 w 3250"/>
                <a:gd name="T17" fmla="*/ 1750 h 3875"/>
                <a:gd name="T18" fmla="*/ 1500 w 3250"/>
                <a:gd name="T19" fmla="*/ 1750 h 3875"/>
                <a:gd name="T20" fmla="*/ 690 w 3250"/>
                <a:gd name="T21" fmla="*/ 1751 h 3875"/>
                <a:gd name="T22" fmla="*/ 1625 w 3250"/>
                <a:gd name="T23" fmla="*/ 2250 h 3875"/>
                <a:gd name="T24" fmla="*/ 2750 w 3250"/>
                <a:gd name="T25" fmla="*/ 1125 h 3875"/>
                <a:gd name="T26" fmla="*/ 1625 w 3250"/>
                <a:gd name="T27" fmla="*/ 0 h 3875"/>
                <a:gd name="T28" fmla="*/ 689 w 3250"/>
                <a:gd name="T29" fmla="*/ 500 h 3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50" h="3875">
                  <a:moveTo>
                    <a:pt x="0" y="3875"/>
                  </a:moveTo>
                  <a:cubicBezTo>
                    <a:pt x="0" y="2978"/>
                    <a:pt x="728" y="2250"/>
                    <a:pt x="1625" y="2250"/>
                  </a:cubicBezTo>
                  <a:cubicBezTo>
                    <a:pt x="2522" y="2250"/>
                    <a:pt x="3250" y="2978"/>
                    <a:pt x="3250" y="3875"/>
                  </a:cubicBezTo>
                  <a:moveTo>
                    <a:pt x="750" y="1750"/>
                  </a:moveTo>
                  <a:cubicBezTo>
                    <a:pt x="750" y="750"/>
                    <a:pt x="750" y="750"/>
                    <a:pt x="750" y="750"/>
                  </a:cubicBezTo>
                  <a:cubicBezTo>
                    <a:pt x="750" y="612"/>
                    <a:pt x="638" y="500"/>
                    <a:pt x="500" y="500"/>
                  </a:cubicBezTo>
                  <a:cubicBezTo>
                    <a:pt x="362" y="500"/>
                    <a:pt x="250" y="612"/>
                    <a:pt x="250" y="750"/>
                  </a:cubicBezTo>
                  <a:cubicBezTo>
                    <a:pt x="250" y="1500"/>
                    <a:pt x="250" y="1500"/>
                    <a:pt x="250" y="1500"/>
                  </a:cubicBezTo>
                  <a:cubicBezTo>
                    <a:pt x="250" y="1638"/>
                    <a:pt x="362" y="1750"/>
                    <a:pt x="500" y="1750"/>
                  </a:cubicBezTo>
                  <a:cubicBezTo>
                    <a:pt x="1500" y="1750"/>
                    <a:pt x="1500" y="1750"/>
                    <a:pt x="1500" y="1750"/>
                  </a:cubicBezTo>
                  <a:moveTo>
                    <a:pt x="690" y="1751"/>
                  </a:moveTo>
                  <a:cubicBezTo>
                    <a:pt x="892" y="2052"/>
                    <a:pt x="1235" y="2250"/>
                    <a:pt x="1625" y="2250"/>
                  </a:cubicBezTo>
                  <a:cubicBezTo>
                    <a:pt x="2246" y="2250"/>
                    <a:pt x="2750" y="1746"/>
                    <a:pt x="2750" y="1125"/>
                  </a:cubicBezTo>
                  <a:cubicBezTo>
                    <a:pt x="2750" y="504"/>
                    <a:pt x="2246" y="0"/>
                    <a:pt x="1625" y="0"/>
                  </a:cubicBezTo>
                  <a:cubicBezTo>
                    <a:pt x="1235" y="0"/>
                    <a:pt x="891" y="199"/>
                    <a:pt x="689" y="500"/>
                  </a:cubicBezTo>
                </a:path>
              </a:pathLst>
            </a:custGeom>
            <a:noFill/>
            <a:ln w="15875" cap="sq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>
                <a:solidFill>
                  <a:srgbClr val="1A1A1A"/>
                </a:solidFill>
                <a:latin typeface="Segoe UI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90C20CD-1DB1-4954-B4C0-99B4A571CAD6}"/>
              </a:ext>
            </a:extLst>
          </p:cNvPr>
          <p:cNvGrpSpPr/>
          <p:nvPr/>
        </p:nvGrpSpPr>
        <p:grpSpPr>
          <a:xfrm>
            <a:off x="66202" y="5153249"/>
            <a:ext cx="3073215" cy="835635"/>
            <a:chOff x="64045" y="5555936"/>
            <a:chExt cx="3013229" cy="819324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1AE350D-2EA1-435C-8DCF-82429D058310}"/>
                </a:ext>
              </a:extLst>
            </p:cNvPr>
            <p:cNvSpPr/>
            <p:nvPr/>
          </p:nvSpPr>
          <p:spPr>
            <a:xfrm>
              <a:off x="64045" y="5555936"/>
              <a:ext cx="2004431" cy="633715"/>
            </a:xfrm>
            <a:prstGeom prst="rect">
              <a:avLst/>
            </a:prstGeom>
          </p:spPr>
          <p:txBody>
            <a:bodyPr wrap="square" lIns="186521">
              <a:spAutoFit/>
            </a:bodyPr>
            <a:lstStyle/>
            <a:p>
              <a:pPr algn="ctr" defTabSz="932563">
                <a:lnSpc>
                  <a:spcPct val="90000"/>
                </a:lnSpc>
                <a:spcAft>
                  <a:spcPts val="816"/>
                </a:spcAft>
                <a:defRPr/>
              </a:pPr>
              <a:r>
                <a:rPr lang="en-US" sz="200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Datacenter contracts expiry</a:t>
              </a:r>
            </a:p>
          </p:txBody>
        </p:sp>
        <p:sp>
          <p:nvSpPr>
            <p:cNvPr id="36" name="PageEdit_EFB8">
              <a:extLst>
                <a:ext uri="{FF2B5EF4-FFF2-40B4-BE49-F238E27FC236}">
                  <a16:creationId xmlns:a16="http://schemas.microsoft.com/office/drawing/2014/main" id="{856C89BB-5FD8-4AF4-87CC-4C105DB18F9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734230" y="6009500"/>
              <a:ext cx="343044" cy="365760"/>
            </a:xfrm>
            <a:custGeom>
              <a:avLst/>
              <a:gdLst>
                <a:gd name="T0" fmla="*/ 3009 w 3537"/>
                <a:gd name="T1" fmla="*/ 1005 h 3770"/>
                <a:gd name="T2" fmla="*/ 2006 w 3537"/>
                <a:gd name="T3" fmla="*/ 1005 h 3770"/>
                <a:gd name="T4" fmla="*/ 2006 w 3537"/>
                <a:gd name="T5" fmla="*/ 0 h 3770"/>
                <a:gd name="T6" fmla="*/ 3009 w 3537"/>
                <a:gd name="T7" fmla="*/ 1360 h 3770"/>
                <a:gd name="T8" fmla="*/ 3009 w 3537"/>
                <a:gd name="T9" fmla="*/ 1005 h 3770"/>
                <a:gd name="T10" fmla="*/ 2006 w 3537"/>
                <a:gd name="T11" fmla="*/ 0 h 3770"/>
                <a:gd name="T12" fmla="*/ 0 w 3537"/>
                <a:gd name="T13" fmla="*/ 0 h 3770"/>
                <a:gd name="T14" fmla="*/ 0 w 3537"/>
                <a:gd name="T15" fmla="*/ 3770 h 3770"/>
                <a:gd name="T16" fmla="*/ 1078 w 3537"/>
                <a:gd name="T17" fmla="*/ 3770 h 3770"/>
                <a:gd name="T18" fmla="*/ 1551 w 3537"/>
                <a:gd name="T19" fmla="*/ 3723 h 3770"/>
                <a:gd name="T20" fmla="*/ 2053 w 3537"/>
                <a:gd name="T21" fmla="*/ 3597 h 3770"/>
                <a:gd name="T22" fmla="*/ 3433 w 3537"/>
                <a:gd name="T23" fmla="*/ 2211 h 3770"/>
                <a:gd name="T24" fmla="*/ 3433 w 3537"/>
                <a:gd name="T25" fmla="*/ 1834 h 3770"/>
                <a:gd name="T26" fmla="*/ 3245 w 3537"/>
                <a:gd name="T27" fmla="*/ 1759 h 3770"/>
                <a:gd name="T28" fmla="*/ 3057 w 3537"/>
                <a:gd name="T29" fmla="*/ 1834 h 3770"/>
                <a:gd name="T30" fmla="*/ 1677 w 3537"/>
                <a:gd name="T31" fmla="*/ 3220 h 3770"/>
                <a:gd name="T32" fmla="*/ 1551 w 3537"/>
                <a:gd name="T33" fmla="*/ 3723 h 3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37" h="3770">
                  <a:moveTo>
                    <a:pt x="3009" y="1005"/>
                  </a:moveTo>
                  <a:cubicBezTo>
                    <a:pt x="2006" y="1005"/>
                    <a:pt x="2006" y="1005"/>
                    <a:pt x="2006" y="1005"/>
                  </a:cubicBezTo>
                  <a:cubicBezTo>
                    <a:pt x="2006" y="0"/>
                    <a:pt x="2006" y="0"/>
                    <a:pt x="2006" y="0"/>
                  </a:cubicBezTo>
                  <a:moveTo>
                    <a:pt x="3009" y="1360"/>
                  </a:moveTo>
                  <a:cubicBezTo>
                    <a:pt x="3009" y="1005"/>
                    <a:pt x="3009" y="1005"/>
                    <a:pt x="3009" y="1005"/>
                  </a:cubicBezTo>
                  <a:cubicBezTo>
                    <a:pt x="2006" y="0"/>
                    <a:pt x="2006" y="0"/>
                    <a:pt x="20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770"/>
                    <a:pt x="0" y="3770"/>
                    <a:pt x="0" y="3770"/>
                  </a:cubicBezTo>
                  <a:cubicBezTo>
                    <a:pt x="1078" y="3770"/>
                    <a:pt x="1078" y="3770"/>
                    <a:pt x="1078" y="3770"/>
                  </a:cubicBezTo>
                  <a:moveTo>
                    <a:pt x="1551" y="3723"/>
                  </a:moveTo>
                  <a:cubicBezTo>
                    <a:pt x="2053" y="3597"/>
                    <a:pt x="2053" y="3597"/>
                    <a:pt x="2053" y="3597"/>
                  </a:cubicBezTo>
                  <a:cubicBezTo>
                    <a:pt x="3433" y="2211"/>
                    <a:pt x="3433" y="2211"/>
                    <a:pt x="3433" y="2211"/>
                  </a:cubicBezTo>
                  <a:cubicBezTo>
                    <a:pt x="3537" y="2107"/>
                    <a:pt x="3537" y="1938"/>
                    <a:pt x="3433" y="1834"/>
                  </a:cubicBezTo>
                  <a:cubicBezTo>
                    <a:pt x="3386" y="1786"/>
                    <a:pt x="3317" y="1759"/>
                    <a:pt x="3245" y="1759"/>
                  </a:cubicBezTo>
                  <a:cubicBezTo>
                    <a:pt x="3172" y="1759"/>
                    <a:pt x="3104" y="1786"/>
                    <a:pt x="3057" y="1834"/>
                  </a:cubicBezTo>
                  <a:cubicBezTo>
                    <a:pt x="1677" y="3220"/>
                    <a:pt x="1677" y="3220"/>
                    <a:pt x="1677" y="3220"/>
                  </a:cubicBezTo>
                  <a:lnTo>
                    <a:pt x="1551" y="3723"/>
                  </a:lnTo>
                  <a:close/>
                </a:path>
              </a:pathLst>
            </a:custGeom>
            <a:noFill/>
            <a:ln w="15875" cap="flat">
              <a:solidFill>
                <a:srgbClr val="00206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63">
                <a:defRPr/>
              </a:pPr>
              <a:endParaRPr lang="en-US">
                <a:solidFill>
                  <a:srgbClr val="1A1A1A"/>
                </a:solidFill>
                <a:latin typeface="Segoe U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094826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AD03F-6AD8-45A0-828B-A0F7ED6E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Hyper-V Migration Works</a:t>
            </a:r>
          </a:p>
        </p:txBody>
      </p:sp>
      <p:pic>
        <p:nvPicPr>
          <p:cNvPr id="3" name="Picture 98">
            <a:extLst>
              <a:ext uri="{FF2B5EF4-FFF2-40B4-BE49-F238E27FC236}">
                <a16:creationId xmlns:a16="http://schemas.microsoft.com/office/drawing/2014/main" id="{10FC4F94-0209-4F40-8A5D-F6069BA7D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054733" y="1893131"/>
            <a:ext cx="3861654" cy="2097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>
              <a:srgbClr val="D83B01">
                <a:alpha val="0"/>
              </a:srgbClr>
            </a:glo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49109E-9228-4AA5-8DEE-9D23BAFB4873}"/>
              </a:ext>
            </a:extLst>
          </p:cNvPr>
          <p:cNvSpPr txBox="1"/>
          <p:nvPr/>
        </p:nvSpPr>
        <p:spPr>
          <a:xfrm>
            <a:off x="659959" y="4110505"/>
            <a:ext cx="3724316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32341">
              <a:lnSpc>
                <a:spcPct val="90000"/>
              </a:lnSpc>
              <a:defRPr/>
            </a:pPr>
            <a:r>
              <a:rPr lang="en-US" sz="2000" b="1" spc="-52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Source: Hyper-V</a:t>
            </a:r>
            <a:br>
              <a:rPr lang="en-US" sz="2000" b="1" spc="-52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endParaRPr lang="en-US" sz="2000" b="1" spc="-52" baseline="-25000" dirty="0">
              <a:solidFill>
                <a:srgbClr val="00000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FDEFDA-97D4-4398-B18F-7AF6D41FDF12}"/>
              </a:ext>
            </a:extLst>
          </p:cNvPr>
          <p:cNvSpPr txBox="1"/>
          <p:nvPr/>
        </p:nvSpPr>
        <p:spPr>
          <a:xfrm>
            <a:off x="9871885" y="1928500"/>
            <a:ext cx="980306" cy="1381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32341">
              <a:lnSpc>
                <a:spcPct val="90000"/>
              </a:lnSpc>
              <a:defRPr/>
            </a:pPr>
            <a:endParaRPr lang="en-US" sz="1496" b="1" spc="-52" baseline="-25000">
              <a:solidFill>
                <a:srgbClr val="00000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9EBA3E-7B60-4465-9304-D806C87FC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8669" y="1889183"/>
            <a:ext cx="3848391" cy="2152098"/>
          </a:xfrm>
          <a:prstGeom prst="rect">
            <a:avLst/>
          </a:prstGeom>
        </p:spPr>
      </p:pic>
      <p:sp>
        <p:nvSpPr>
          <p:cNvPr id="10" name="TextBox 179">
            <a:extLst>
              <a:ext uri="{FF2B5EF4-FFF2-40B4-BE49-F238E27FC236}">
                <a16:creationId xmlns:a16="http://schemas.microsoft.com/office/drawing/2014/main" id="{CBDCBD13-4C13-4D9F-AF81-6B9156F25461}"/>
              </a:ext>
            </a:extLst>
          </p:cNvPr>
          <p:cNvSpPr txBox="1"/>
          <p:nvPr/>
        </p:nvSpPr>
        <p:spPr>
          <a:xfrm>
            <a:off x="8588909" y="3234576"/>
            <a:ext cx="3167912" cy="738454"/>
          </a:xfrm>
          <a:prstGeom prst="rect">
            <a:avLst/>
          </a:prstGeom>
          <a:noFill/>
          <a:ln>
            <a:noFill/>
          </a:ln>
        </p:spPr>
        <p:txBody>
          <a:bodyPr wrap="none" lIns="182750" tIns="146200" rIns="182750" bIns="146200" rtlCol="0">
            <a:spAutoFit/>
          </a:bodyPr>
          <a:lstStyle/>
          <a:p>
            <a:pPr algn="ctr" defTabSz="931416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32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Microsoft Azure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889C020-1440-4F60-A306-7932A78FD4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7506" y="2492372"/>
            <a:ext cx="480032" cy="1065092"/>
          </a:xfrm>
          <a:prstGeom prst="rect">
            <a:avLst/>
          </a:prstGeom>
          <a:ln>
            <a:solidFill>
              <a:srgbClr val="00B0F0"/>
            </a:solidFill>
          </a:ln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C9961AED-6C65-47F5-9434-E02F4B296AAC}"/>
              </a:ext>
            </a:extLst>
          </p:cNvPr>
          <p:cNvGrpSpPr/>
          <p:nvPr/>
        </p:nvGrpSpPr>
        <p:grpSpPr>
          <a:xfrm>
            <a:off x="1210037" y="3455024"/>
            <a:ext cx="3082148" cy="2602409"/>
            <a:chOff x="1210037" y="3455024"/>
            <a:chExt cx="3082148" cy="2602409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3231419-B1F0-485C-B1B1-FA6FC4002C86}"/>
                </a:ext>
              </a:extLst>
            </p:cNvPr>
            <p:cNvGrpSpPr/>
            <p:nvPr/>
          </p:nvGrpSpPr>
          <p:grpSpPr>
            <a:xfrm>
              <a:off x="1210037" y="5314427"/>
              <a:ext cx="3082148" cy="743006"/>
              <a:chOff x="9321608" y="5849905"/>
              <a:chExt cx="3082585" cy="743112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FF07B98-C231-42FD-9158-917A0E9D77CE}"/>
                  </a:ext>
                </a:extLst>
              </p:cNvPr>
              <p:cNvSpPr txBox="1"/>
              <p:nvPr/>
            </p:nvSpPr>
            <p:spPr>
              <a:xfrm>
                <a:off x="9979194" y="5941207"/>
                <a:ext cx="2424999" cy="6518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defTabSz="932341">
                  <a:lnSpc>
                    <a:spcPct val="90000"/>
                  </a:lnSpc>
                  <a:defRPr/>
                </a:pPr>
                <a:r>
                  <a:rPr lang="en-US" sz="1765" b="1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Microsoft Azure Recovery Services Agent </a:t>
                </a:r>
                <a:endParaRPr lang="en-US" sz="1360" b="1" spc="-52" dirty="0"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  <a:p>
                <a:pPr defTabSz="932341">
                  <a:lnSpc>
                    <a:spcPct val="90000"/>
                  </a:lnSpc>
                  <a:defRPr/>
                </a:pPr>
                <a:r>
                  <a:rPr lang="en-US" sz="1176" dirty="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Replicates data to Azure</a:t>
                </a:r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D0CB668-3FFE-4574-BEA4-456B7D4737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321608" y="5849905"/>
                <a:ext cx="597788" cy="532683"/>
              </a:xfrm>
              <a:prstGeom prst="rect">
                <a:avLst/>
              </a:prstGeom>
            </p:spPr>
          </p:pic>
        </p:grp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BB16726-311F-44A8-A510-62A00D2AF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07741" y="3455024"/>
              <a:ext cx="620905" cy="553281"/>
            </a:xfrm>
            <a:prstGeom prst="rect">
              <a:avLst/>
            </a:prstGeom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256177FE-050F-4D76-A3A7-45F7AB05D1AF}"/>
              </a:ext>
            </a:extLst>
          </p:cNvPr>
          <p:cNvSpPr/>
          <p:nvPr/>
        </p:nvSpPr>
        <p:spPr>
          <a:xfrm>
            <a:off x="713670" y="6242249"/>
            <a:ext cx="11773262" cy="645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21746">
              <a:defRPr/>
            </a:pPr>
            <a:r>
              <a:rPr lang="en-US" sz="1199" b="1">
                <a:latin typeface="Segoe UI Semilight" panose="020B0402040204020203" pitchFamily="34" charset="0"/>
                <a:cs typeface="Segoe UI Semilight" panose="020B0402040204020203" pitchFamily="34" charset="0"/>
              </a:rPr>
              <a:t>Documentation: </a:t>
            </a:r>
            <a:r>
              <a:rPr lang="en-US" sz="1199">
                <a:latin typeface="Segoe UI Semilight" panose="020B0402040204020203" pitchFamily="34" charset="0"/>
                <a:cs typeface="Segoe UI Semilight" panose="020B0402040204020203" pitchFamily="34" charset="0"/>
                <a:hlinkClick r:id="rId7"/>
              </a:rPr>
              <a:t>https://aka.ms/asr_hyperv</a:t>
            </a:r>
            <a:r>
              <a:rPr lang="en-US" sz="1199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defTabSz="621746">
              <a:defRPr/>
            </a:pPr>
            <a:r>
              <a:rPr lang="en-US" sz="1199" b="1">
                <a:latin typeface="Segoe UI Semilight" panose="020B0402040204020203" pitchFamily="34" charset="0"/>
                <a:cs typeface="Segoe UI Semilight" panose="020B0402040204020203" pitchFamily="34" charset="0"/>
              </a:rPr>
              <a:t>Videos: </a:t>
            </a:r>
            <a:r>
              <a:rPr lang="en-US" sz="1199">
                <a:latin typeface="Segoe UI Semilight" panose="020B0402040204020203" pitchFamily="34" charset="0"/>
                <a:cs typeface="Segoe UI Semilight" panose="020B0402040204020203" pitchFamily="34" charset="0"/>
                <a:hlinkClick r:id="rId8"/>
              </a:rPr>
              <a:t>https://aka.ms/asr_videos</a:t>
            </a:r>
            <a:r>
              <a:rPr lang="en-US" sz="1199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defTabSz="621746">
              <a:defRPr/>
            </a:pPr>
            <a:endParaRPr lang="en-US" sz="1199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0" name="Freeform 386">
            <a:extLst>
              <a:ext uri="{FF2B5EF4-FFF2-40B4-BE49-F238E27FC236}">
                <a16:creationId xmlns:a16="http://schemas.microsoft.com/office/drawing/2014/main" id="{C843A71B-FAFE-40C9-B097-EDAD5C5824D4}"/>
              </a:ext>
            </a:extLst>
          </p:cNvPr>
          <p:cNvSpPr>
            <a:spLocks/>
          </p:cNvSpPr>
          <p:nvPr/>
        </p:nvSpPr>
        <p:spPr bwMode="auto">
          <a:xfrm>
            <a:off x="604292" y="6260401"/>
            <a:ext cx="154757" cy="336185"/>
          </a:xfrm>
          <a:custGeom>
            <a:avLst/>
            <a:gdLst>
              <a:gd name="T0" fmla="*/ 58 w 58"/>
              <a:gd name="T1" fmla="*/ 120 h 120"/>
              <a:gd name="T2" fmla="*/ 28 w 58"/>
              <a:gd name="T3" fmla="*/ 101 h 120"/>
              <a:gd name="T4" fmla="*/ 0 w 58"/>
              <a:gd name="T5" fmla="*/ 120 h 120"/>
              <a:gd name="T6" fmla="*/ 0 w 58"/>
              <a:gd name="T7" fmla="*/ 0 h 120"/>
              <a:gd name="T8" fmla="*/ 58 w 58"/>
              <a:gd name="T9" fmla="*/ 0 h 120"/>
              <a:gd name="T10" fmla="*/ 58 w 58"/>
              <a:gd name="T11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" h="120">
                <a:moveTo>
                  <a:pt x="58" y="120"/>
                </a:moveTo>
                <a:lnTo>
                  <a:pt x="28" y="101"/>
                </a:lnTo>
                <a:lnTo>
                  <a:pt x="0" y="120"/>
                </a:lnTo>
                <a:lnTo>
                  <a:pt x="0" y="0"/>
                </a:lnTo>
                <a:lnTo>
                  <a:pt x="58" y="0"/>
                </a:lnTo>
                <a:lnTo>
                  <a:pt x="58" y="120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rgbClr val="000000"/>
            </a:solidFill>
            <a:round/>
            <a:headEnd/>
            <a:tailEnd/>
          </a:ln>
          <a:extLst/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621746">
              <a:defRPr/>
            </a:pPr>
            <a:endParaRPr lang="en-US" sz="1801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36486FA-85F3-476B-8608-2A9D4BD35E13}"/>
              </a:ext>
            </a:extLst>
          </p:cNvPr>
          <p:cNvGrpSpPr/>
          <p:nvPr/>
        </p:nvGrpSpPr>
        <p:grpSpPr>
          <a:xfrm>
            <a:off x="5034884" y="2139829"/>
            <a:ext cx="3213784" cy="2716804"/>
            <a:chOff x="5034884" y="2139829"/>
            <a:chExt cx="3213784" cy="271680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699253A-4CA6-4EEB-844A-6159E20BD123}"/>
                </a:ext>
              </a:extLst>
            </p:cNvPr>
            <p:cNvGrpSpPr/>
            <p:nvPr/>
          </p:nvGrpSpPr>
          <p:grpSpPr>
            <a:xfrm>
              <a:off x="5034884" y="3345574"/>
              <a:ext cx="3213784" cy="1511059"/>
              <a:chOff x="4827441" y="3646622"/>
              <a:chExt cx="3214240" cy="1511273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F103CC6-7BD1-4A01-BE2F-83029B6AAD68}"/>
                  </a:ext>
                </a:extLst>
              </p:cNvPr>
              <p:cNvSpPr txBox="1"/>
              <p:nvPr/>
            </p:nvSpPr>
            <p:spPr>
              <a:xfrm>
                <a:off x="4827441" y="4160558"/>
                <a:ext cx="3214240" cy="9973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932341">
                  <a:lnSpc>
                    <a:spcPct val="90000"/>
                  </a:lnSpc>
                  <a:defRPr/>
                </a:pPr>
                <a:r>
                  <a:rPr lang="en-US" sz="2000" kern="0" spc="-52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Data Channel</a:t>
                </a:r>
              </a:p>
              <a:p>
                <a:pPr algn="ctr" defTabSz="932341">
                  <a:lnSpc>
                    <a:spcPct val="90000"/>
                  </a:lnSpc>
                  <a:defRPr/>
                </a:pPr>
                <a:endParaRPr lang="en-US" sz="2000" kern="0" spc="-52" dirty="0">
                  <a:solidFill>
                    <a:srgbClr val="505050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  <a:p>
                <a:pPr algn="ctr" defTabSz="932341">
                  <a:lnSpc>
                    <a:spcPct val="90000"/>
                  </a:lnSpc>
                  <a:defRPr/>
                </a:pPr>
                <a:r>
                  <a:rPr lang="en-US" sz="1600" kern="0" spc="-52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Public Internet or ExpressRoute with Public Peering</a:t>
                </a:r>
                <a:endParaRPr lang="en-US" sz="1600" kern="0" spc="-52" baseline="-25000" dirty="0"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FBE67D4-9B14-4289-9EA4-2E1E606B9D91}"/>
                  </a:ext>
                </a:extLst>
              </p:cNvPr>
              <p:cNvGrpSpPr/>
              <p:nvPr/>
            </p:nvGrpSpPr>
            <p:grpSpPr>
              <a:xfrm>
                <a:off x="4861364" y="3646622"/>
                <a:ext cx="2728473" cy="489391"/>
                <a:chOff x="4861364" y="3646622"/>
                <a:chExt cx="2728473" cy="489391"/>
              </a:xfrm>
            </p:grpSpPr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DF2C272F-8925-42D0-A9C4-F8CAD977C224}"/>
                    </a:ext>
                  </a:extLst>
                </p:cNvPr>
                <p:cNvCxnSpPr/>
                <p:nvPr/>
              </p:nvCxnSpPr>
              <p:spPr>
                <a:xfrm>
                  <a:off x="5075237" y="4030662"/>
                  <a:ext cx="2514600" cy="0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arrow" w="med" len="med"/>
                </a:ln>
                <a:effectLst/>
              </p:spPr>
            </p:cxn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B5B7471-F763-4FDE-8AE8-ACFA0AB0C1DA}"/>
                    </a:ext>
                  </a:extLst>
                </p:cNvPr>
                <p:cNvSpPr txBox="1"/>
                <p:nvPr/>
              </p:nvSpPr>
              <p:spPr>
                <a:xfrm>
                  <a:off x="4861364" y="3646622"/>
                  <a:ext cx="2153234" cy="489391"/>
                </a:xfrm>
                <a:prstGeom prst="rect">
                  <a:avLst/>
                </a:prstGeom>
                <a:noFill/>
              </p:spPr>
              <p:txBody>
                <a:bodyPr wrap="square" lIns="182854" tIns="146283" rIns="182854" bIns="146283" rtlCol="0">
                  <a:spAutoFit/>
                </a:bodyPr>
                <a:lstStyle/>
                <a:p>
                  <a:pPr defTabSz="914340">
                    <a:lnSpc>
                      <a:spcPct val="90000"/>
                    </a:lnSpc>
                    <a:spcAft>
                      <a:spcPts val="600"/>
                    </a:spcAft>
                    <a:defRPr/>
                  </a:pPr>
                  <a:r>
                    <a:rPr lang="en-US" sz="1400" kern="0" dirty="0">
                      <a:latin typeface="Segoe UI Semilight" panose="020B0402040204020203" pitchFamily="34" charset="0"/>
                      <a:cs typeface="Segoe UI Semilight" panose="020B0402040204020203" pitchFamily="34" charset="0"/>
                    </a:rPr>
                    <a:t>443 (HTTPS)</a:t>
                  </a:r>
                </a:p>
              </p:txBody>
            </p:sp>
          </p:grpSp>
        </p:grpSp>
        <p:pic>
          <p:nvPicPr>
            <p:cNvPr id="1026" name="Picture 2" descr="Image result for azure site recovery transparent icon">
              <a:extLst>
                <a:ext uri="{FF2B5EF4-FFF2-40B4-BE49-F238E27FC236}">
                  <a16:creationId xmlns:a16="http://schemas.microsoft.com/office/drawing/2014/main" id="{3E443FC5-3EA3-48DC-926C-CBBC93B611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1167" y="2139829"/>
              <a:ext cx="2402277" cy="12611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267B936-4602-4FA0-BE80-857A5988BE21}"/>
              </a:ext>
            </a:extLst>
          </p:cNvPr>
          <p:cNvGrpSpPr/>
          <p:nvPr/>
        </p:nvGrpSpPr>
        <p:grpSpPr>
          <a:xfrm>
            <a:off x="2074820" y="1412055"/>
            <a:ext cx="1802235" cy="1645582"/>
            <a:chOff x="2265016" y="1564128"/>
            <a:chExt cx="1430314" cy="132455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A2553F6-551A-420A-829A-122506C59BB8}"/>
                </a:ext>
              </a:extLst>
            </p:cNvPr>
            <p:cNvGrpSpPr/>
            <p:nvPr/>
          </p:nvGrpSpPr>
          <p:grpSpPr>
            <a:xfrm>
              <a:off x="2265016" y="1564128"/>
              <a:ext cx="386176" cy="840227"/>
              <a:chOff x="1257164" y="2481571"/>
              <a:chExt cx="386230" cy="840346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124C6FCF-C314-4440-AB17-8597D9EF6A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68554" y="2910378"/>
                <a:ext cx="374840" cy="411539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DD86F55-F18E-4313-B358-C0056F2E7D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57164" y="2481571"/>
                <a:ext cx="376044" cy="414346"/>
              </a:xfrm>
              <a:prstGeom prst="rect">
                <a:avLst/>
              </a:prstGeom>
            </p:spPr>
          </p:pic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DD524B9-17D6-46DA-8B09-5D15A8A47040}"/>
                </a:ext>
              </a:extLst>
            </p:cNvPr>
            <p:cNvGrpSpPr/>
            <p:nvPr/>
          </p:nvGrpSpPr>
          <p:grpSpPr>
            <a:xfrm>
              <a:off x="2841921" y="2355319"/>
              <a:ext cx="853409" cy="533367"/>
              <a:chOff x="2841921" y="2355319"/>
              <a:chExt cx="853409" cy="533367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2811C7BE-F207-494D-9D4C-51CF9F400D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841921" y="2654147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36778881-8CA5-4F3C-A328-17B86C578E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843811" y="2357559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60E678DB-8A0E-445F-9802-B228157A6F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149159" y="2656389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9A9C9116-7C6D-4657-B58F-105D20686A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151049" y="2359801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45E49456-AFBA-448A-A82A-052FF37F64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54507" y="2651907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22543899-4C1D-4A1C-8239-8C106FC974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56397" y="2355319"/>
                <a:ext cx="238933" cy="23229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432259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4.44444E-6 L 0.14492 -0.1118 C 0.17513 -0.13657 0.22044 -0.15023 0.2681 -0.15023 C 0.32227 -0.15023 0.36563 -0.13657 0.39583 -0.1118 L 0.54102 -4.44444E-6 " pathEditMode="relative" rAng="0" ptsTypes="AAAAA">
                                      <p:cBhvr>
                                        <p:cTn id="14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044" y="-7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8">
            <a:extLst>
              <a:ext uri="{FF2B5EF4-FFF2-40B4-BE49-F238E27FC236}">
                <a16:creationId xmlns:a16="http://schemas.microsoft.com/office/drawing/2014/main" id="{BC731EB7-ACA9-4339-8819-34F904B5C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98054" y="1933951"/>
            <a:ext cx="3861654" cy="2097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>
              <a:srgbClr val="D83B01">
                <a:alpha val="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EAD03F-6AD8-45A0-828B-A0F7ED6E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VMware Migration Works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BBF28B-6989-4583-9B2C-1224792BF67A}"/>
              </a:ext>
            </a:extLst>
          </p:cNvPr>
          <p:cNvSpPr txBox="1"/>
          <p:nvPr/>
        </p:nvSpPr>
        <p:spPr>
          <a:xfrm>
            <a:off x="452714" y="4112031"/>
            <a:ext cx="372431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32341">
              <a:lnSpc>
                <a:spcPct val="90000"/>
              </a:lnSpc>
              <a:defRPr/>
            </a:pPr>
            <a:r>
              <a:rPr lang="en-US" sz="2000" b="1" spc="-52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Source: VMware, AWS, Physical Servers</a:t>
            </a:r>
            <a:br>
              <a:rPr lang="en-US" sz="2000" b="1" spc="-52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endParaRPr lang="en-US" sz="2000" b="1" spc="-52" baseline="-25000" dirty="0">
              <a:solidFill>
                <a:srgbClr val="00000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B646A6-AC98-4A68-9190-2C4D1C8DBB52}"/>
              </a:ext>
            </a:extLst>
          </p:cNvPr>
          <p:cNvSpPr txBox="1"/>
          <p:nvPr/>
        </p:nvSpPr>
        <p:spPr>
          <a:xfrm>
            <a:off x="9664640" y="1930027"/>
            <a:ext cx="980306" cy="1381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32341">
              <a:lnSpc>
                <a:spcPct val="90000"/>
              </a:lnSpc>
              <a:defRPr/>
            </a:pPr>
            <a:endParaRPr lang="en-US" sz="1496" b="1" spc="-52" baseline="-25000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18" name="TextBox 179">
            <a:extLst>
              <a:ext uri="{FF2B5EF4-FFF2-40B4-BE49-F238E27FC236}">
                <a16:creationId xmlns:a16="http://schemas.microsoft.com/office/drawing/2014/main" id="{DE95A560-9F63-4B39-9F6C-BC060F12C675}"/>
              </a:ext>
            </a:extLst>
          </p:cNvPr>
          <p:cNvSpPr txBox="1"/>
          <p:nvPr/>
        </p:nvSpPr>
        <p:spPr>
          <a:xfrm>
            <a:off x="8343191" y="3236103"/>
            <a:ext cx="3244857" cy="738454"/>
          </a:xfrm>
          <a:prstGeom prst="rect">
            <a:avLst/>
          </a:prstGeom>
          <a:noFill/>
          <a:ln>
            <a:noFill/>
          </a:ln>
        </p:spPr>
        <p:txBody>
          <a:bodyPr wrap="none" lIns="182750" tIns="146200" rIns="182750" bIns="146200" rtlCol="0">
            <a:spAutoFit/>
          </a:bodyPr>
          <a:lstStyle/>
          <a:p>
            <a:pPr algn="ctr" defTabSz="931416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3200" kern="0">
                <a:solidFill>
                  <a:srgbClr val="FFFFFF"/>
                </a:solidFill>
                <a:latin typeface="Segoe UI"/>
              </a:rPr>
              <a:t>Microsoft Azure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B808DAC-EA6E-44AC-8828-495BC247A5E7}"/>
              </a:ext>
            </a:extLst>
          </p:cNvPr>
          <p:cNvGrpSpPr/>
          <p:nvPr/>
        </p:nvGrpSpPr>
        <p:grpSpPr>
          <a:xfrm>
            <a:off x="2765773" y="2232964"/>
            <a:ext cx="1285968" cy="693767"/>
            <a:chOff x="2715981" y="2610158"/>
            <a:chExt cx="1286150" cy="69386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16CE834-E7A9-40E1-9442-7AC65B48DDB9}"/>
                </a:ext>
              </a:extLst>
            </p:cNvPr>
            <p:cNvGrpSpPr/>
            <p:nvPr/>
          </p:nvGrpSpPr>
          <p:grpSpPr>
            <a:xfrm>
              <a:off x="2763472" y="2610158"/>
              <a:ext cx="1238659" cy="420132"/>
              <a:chOff x="6118236" y="4364440"/>
              <a:chExt cx="2153234" cy="420132"/>
            </a:xfrm>
          </p:grpSpPr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C28CD6A-C378-4742-A6AF-005CCCF56B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7970" y="4640483"/>
                <a:ext cx="1326575" cy="0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5FDF36E-EF13-4451-8569-CB05756EF685}"/>
                  </a:ext>
                </a:extLst>
              </p:cNvPr>
              <p:cNvSpPr txBox="1"/>
              <p:nvPr/>
            </p:nvSpPr>
            <p:spPr>
              <a:xfrm>
                <a:off x="6118236" y="4364440"/>
                <a:ext cx="2153234" cy="42013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arrow" w="med" len="med"/>
              </a:ln>
              <a:effectLst/>
            </p:spPr>
            <p:txBody>
              <a:bodyPr wrap="square" lIns="182854" tIns="146283" rIns="182854" bIns="146283" rtlCol="0">
                <a:spAutoFit/>
              </a:bodyPr>
              <a:lstStyle/>
              <a:p>
                <a:pPr defTabSz="914340">
                  <a:lnSpc>
                    <a:spcPct val="90000"/>
                  </a:lnSpc>
                  <a:spcAft>
                    <a:spcPts val="600"/>
                  </a:spcAft>
                  <a:defRPr/>
                </a:pPr>
                <a:r>
                  <a:rPr lang="en-US" sz="900" kern="0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443 (HTTPS)</a:t>
                </a: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F3213F64-5976-417A-9BCA-63B08A50C817}"/>
                </a:ext>
              </a:extLst>
            </p:cNvPr>
            <p:cNvGrpSpPr/>
            <p:nvPr/>
          </p:nvGrpSpPr>
          <p:grpSpPr>
            <a:xfrm>
              <a:off x="2715981" y="2883891"/>
              <a:ext cx="1272790" cy="420132"/>
              <a:chOff x="4634953" y="3726556"/>
              <a:chExt cx="3230856" cy="420132"/>
            </a:xfrm>
          </p:grpSpPr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68FD14CC-F9B9-4599-A50A-710D39FD61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75238" y="4030662"/>
                <a:ext cx="1939361" cy="4465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</p:cxn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0820EEA-FC92-421C-B900-58E0A839AD73}"/>
                  </a:ext>
                </a:extLst>
              </p:cNvPr>
              <p:cNvSpPr txBox="1"/>
              <p:nvPr/>
            </p:nvSpPr>
            <p:spPr>
              <a:xfrm>
                <a:off x="4634953" y="3726556"/>
                <a:ext cx="3230856" cy="42013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arrow" w="med" len="med"/>
              </a:ln>
              <a:effectLst/>
            </p:spPr>
            <p:txBody>
              <a:bodyPr wrap="square" lIns="182854" tIns="146283" rIns="182854" bIns="146283" rtlCol="0">
                <a:spAutoFit/>
              </a:bodyPr>
              <a:lstStyle/>
              <a:p>
                <a:pPr defTabSz="914340">
                  <a:lnSpc>
                    <a:spcPct val="90000"/>
                  </a:lnSpc>
                  <a:spcAft>
                    <a:spcPts val="600"/>
                  </a:spcAft>
                  <a:defRPr/>
                </a:pPr>
                <a:r>
                  <a:rPr lang="en-US" sz="900" kern="0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9443 (HTTPS)</a:t>
                </a:r>
              </a:p>
            </p:txBody>
          </p:sp>
        </p:grp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EB3BD79B-7047-4266-BB33-8837643BCB1D}"/>
              </a:ext>
            </a:extLst>
          </p:cNvPr>
          <p:cNvSpPr/>
          <p:nvPr/>
        </p:nvSpPr>
        <p:spPr>
          <a:xfrm>
            <a:off x="506425" y="6243776"/>
            <a:ext cx="11773262" cy="645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21746">
              <a:defRPr/>
            </a:pPr>
            <a:r>
              <a:rPr lang="en-US" sz="1199" b="1">
                <a:latin typeface="Segoe UI"/>
              </a:rPr>
              <a:t>Documentation: </a:t>
            </a:r>
            <a:r>
              <a:rPr lang="en-US" sz="1199">
                <a:solidFill>
                  <a:schemeClr val="tx2">
                    <a:lumMod val="50000"/>
                    <a:lumOff val="50000"/>
                  </a:schemeClr>
                </a:solidFill>
                <a:latin typeface="Segoe UI"/>
                <a:hlinkClick r:id="rId4"/>
              </a:rPr>
              <a:t>http://aka.ms/asr_vmware</a:t>
            </a:r>
            <a:r>
              <a:rPr lang="en-US" sz="1199">
                <a:solidFill>
                  <a:schemeClr val="tx2">
                    <a:lumMod val="50000"/>
                    <a:lumOff val="50000"/>
                  </a:schemeClr>
                </a:solidFill>
                <a:latin typeface="Segoe UI"/>
              </a:rPr>
              <a:t> </a:t>
            </a:r>
          </a:p>
          <a:p>
            <a:pPr defTabSz="621746">
              <a:defRPr/>
            </a:pPr>
            <a:r>
              <a:rPr lang="en-US" sz="1199" b="1">
                <a:latin typeface="Segoe UI"/>
              </a:rPr>
              <a:t>Videos:</a:t>
            </a:r>
            <a:r>
              <a:rPr lang="en-US" sz="1199">
                <a:latin typeface="Segoe UI"/>
              </a:rPr>
              <a:t> </a:t>
            </a:r>
            <a:r>
              <a:rPr lang="en-US" sz="1199">
                <a:solidFill>
                  <a:schemeClr val="tx2">
                    <a:lumMod val="50000"/>
                    <a:lumOff val="50000"/>
                  </a:schemeClr>
                </a:solidFill>
                <a:latin typeface="Segoe UI"/>
                <a:hlinkClick r:id="rId5"/>
              </a:rPr>
              <a:t>https://aka.ms/asr_videos</a:t>
            </a:r>
            <a:r>
              <a:rPr lang="en-US" sz="1199">
                <a:solidFill>
                  <a:schemeClr val="tx2">
                    <a:lumMod val="50000"/>
                    <a:lumOff val="50000"/>
                  </a:schemeClr>
                </a:solidFill>
                <a:latin typeface="Segoe UI"/>
              </a:rPr>
              <a:t> </a:t>
            </a:r>
          </a:p>
          <a:p>
            <a:pPr defTabSz="621746">
              <a:defRPr/>
            </a:pPr>
            <a:endParaRPr lang="en-US" sz="1199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51" name="Freeform 386">
            <a:extLst>
              <a:ext uri="{FF2B5EF4-FFF2-40B4-BE49-F238E27FC236}">
                <a16:creationId xmlns:a16="http://schemas.microsoft.com/office/drawing/2014/main" id="{6DAB8D35-9007-40EA-968D-228848AB395C}"/>
              </a:ext>
            </a:extLst>
          </p:cNvPr>
          <p:cNvSpPr>
            <a:spLocks/>
          </p:cNvSpPr>
          <p:nvPr/>
        </p:nvSpPr>
        <p:spPr bwMode="auto">
          <a:xfrm>
            <a:off x="404138" y="6292982"/>
            <a:ext cx="154757" cy="336185"/>
          </a:xfrm>
          <a:custGeom>
            <a:avLst/>
            <a:gdLst>
              <a:gd name="T0" fmla="*/ 58 w 58"/>
              <a:gd name="T1" fmla="*/ 120 h 120"/>
              <a:gd name="T2" fmla="*/ 28 w 58"/>
              <a:gd name="T3" fmla="*/ 101 h 120"/>
              <a:gd name="T4" fmla="*/ 0 w 58"/>
              <a:gd name="T5" fmla="*/ 120 h 120"/>
              <a:gd name="T6" fmla="*/ 0 w 58"/>
              <a:gd name="T7" fmla="*/ 0 h 120"/>
              <a:gd name="T8" fmla="*/ 58 w 58"/>
              <a:gd name="T9" fmla="*/ 0 h 120"/>
              <a:gd name="T10" fmla="*/ 58 w 58"/>
              <a:gd name="T11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" h="120">
                <a:moveTo>
                  <a:pt x="58" y="120"/>
                </a:moveTo>
                <a:lnTo>
                  <a:pt x="28" y="101"/>
                </a:lnTo>
                <a:lnTo>
                  <a:pt x="0" y="120"/>
                </a:lnTo>
                <a:lnTo>
                  <a:pt x="0" y="0"/>
                </a:lnTo>
                <a:lnTo>
                  <a:pt x="58" y="0"/>
                </a:lnTo>
                <a:lnTo>
                  <a:pt x="58" y="120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rgbClr val="000000"/>
            </a:solidFill>
            <a:round/>
            <a:headEnd/>
            <a:tailEnd/>
          </a:ln>
          <a:extLst/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621746">
              <a:defRPr/>
            </a:pPr>
            <a:endParaRPr lang="en-US" sz="1801">
              <a:solidFill>
                <a:srgbClr val="FFFF00"/>
              </a:solidFill>
              <a:latin typeface="Segoe UI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966D2645-9720-4EE1-93A7-2B43143E50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8669" y="1889183"/>
            <a:ext cx="3848391" cy="2152098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2F69E1A3-FBB7-47A8-809E-D0AB4271A838}"/>
              </a:ext>
            </a:extLst>
          </p:cNvPr>
          <p:cNvGrpSpPr/>
          <p:nvPr/>
        </p:nvGrpSpPr>
        <p:grpSpPr>
          <a:xfrm>
            <a:off x="5034884" y="2139829"/>
            <a:ext cx="3213784" cy="2716804"/>
            <a:chOff x="5034884" y="2139829"/>
            <a:chExt cx="3213784" cy="2716804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4AAEB7E-6922-429C-B6B3-3294AFDC6F44}"/>
                </a:ext>
              </a:extLst>
            </p:cNvPr>
            <p:cNvGrpSpPr/>
            <p:nvPr/>
          </p:nvGrpSpPr>
          <p:grpSpPr>
            <a:xfrm>
              <a:off x="5034884" y="3345574"/>
              <a:ext cx="3213784" cy="1511059"/>
              <a:chOff x="4827441" y="3646622"/>
              <a:chExt cx="3214240" cy="1511273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B1D3B03B-0FDD-457C-8E2E-120B47EB0131}"/>
                  </a:ext>
                </a:extLst>
              </p:cNvPr>
              <p:cNvSpPr txBox="1"/>
              <p:nvPr/>
            </p:nvSpPr>
            <p:spPr>
              <a:xfrm>
                <a:off x="4827441" y="4160558"/>
                <a:ext cx="3214240" cy="9973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932341">
                  <a:lnSpc>
                    <a:spcPct val="90000"/>
                  </a:lnSpc>
                  <a:defRPr/>
                </a:pPr>
                <a:r>
                  <a:rPr lang="en-US" sz="2000" kern="0" spc="-52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Data Channel</a:t>
                </a:r>
              </a:p>
              <a:p>
                <a:pPr algn="ctr" defTabSz="932341">
                  <a:lnSpc>
                    <a:spcPct val="90000"/>
                  </a:lnSpc>
                  <a:defRPr/>
                </a:pPr>
                <a:endParaRPr lang="en-US" sz="2000" kern="0" spc="-52" dirty="0">
                  <a:solidFill>
                    <a:srgbClr val="505050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  <a:p>
                <a:pPr algn="ctr" defTabSz="932341">
                  <a:lnSpc>
                    <a:spcPct val="90000"/>
                  </a:lnSpc>
                  <a:defRPr/>
                </a:pPr>
                <a:r>
                  <a:rPr lang="en-US" sz="1600" kern="0" spc="-52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Public Internet or ExpressRoute with Public Peering</a:t>
                </a:r>
                <a:endParaRPr lang="en-US" sz="1600" kern="0" spc="-52" baseline="-25000" dirty="0"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EBF47769-A0F0-4FC5-84C0-3A2A3BC5CB82}"/>
                  </a:ext>
                </a:extLst>
              </p:cNvPr>
              <p:cNvGrpSpPr/>
              <p:nvPr/>
            </p:nvGrpSpPr>
            <p:grpSpPr>
              <a:xfrm>
                <a:off x="4861364" y="3646622"/>
                <a:ext cx="2728473" cy="489391"/>
                <a:chOff x="4861364" y="3646622"/>
                <a:chExt cx="2728473" cy="489391"/>
              </a:xfrm>
            </p:grpSpPr>
            <p:cxnSp>
              <p:nvCxnSpPr>
                <p:cNvPr id="58" name="Straight Arrow Connector 57">
                  <a:extLst>
                    <a:ext uri="{FF2B5EF4-FFF2-40B4-BE49-F238E27FC236}">
                      <a16:creationId xmlns:a16="http://schemas.microsoft.com/office/drawing/2014/main" id="{2159208A-EFB4-4A58-9CD5-665EC8F76805}"/>
                    </a:ext>
                  </a:extLst>
                </p:cNvPr>
                <p:cNvCxnSpPr/>
                <p:nvPr/>
              </p:nvCxnSpPr>
              <p:spPr>
                <a:xfrm>
                  <a:off x="5075237" y="4030662"/>
                  <a:ext cx="2514600" cy="0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arrow" w="med" len="med"/>
                </a:ln>
                <a:effectLst/>
              </p:spPr>
            </p:cxn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C7203393-B0CF-47E4-BFD4-C8905BFC38AE}"/>
                    </a:ext>
                  </a:extLst>
                </p:cNvPr>
                <p:cNvSpPr txBox="1"/>
                <p:nvPr/>
              </p:nvSpPr>
              <p:spPr>
                <a:xfrm>
                  <a:off x="4861364" y="3646622"/>
                  <a:ext cx="2153234" cy="489391"/>
                </a:xfrm>
                <a:prstGeom prst="rect">
                  <a:avLst/>
                </a:prstGeom>
                <a:noFill/>
              </p:spPr>
              <p:txBody>
                <a:bodyPr wrap="square" lIns="182854" tIns="146283" rIns="182854" bIns="146283" rtlCol="0">
                  <a:spAutoFit/>
                </a:bodyPr>
                <a:lstStyle/>
                <a:p>
                  <a:pPr defTabSz="914340">
                    <a:lnSpc>
                      <a:spcPct val="90000"/>
                    </a:lnSpc>
                    <a:spcAft>
                      <a:spcPts val="600"/>
                    </a:spcAft>
                    <a:defRPr/>
                  </a:pPr>
                  <a:r>
                    <a:rPr lang="en-US" sz="1400" kern="0" dirty="0">
                      <a:latin typeface="Segoe UI Semilight" panose="020B0402040204020203" pitchFamily="34" charset="0"/>
                      <a:cs typeface="Segoe UI Semilight" panose="020B0402040204020203" pitchFamily="34" charset="0"/>
                    </a:rPr>
                    <a:t>443 (HTTPS)</a:t>
                  </a:r>
                </a:p>
              </p:txBody>
            </p:sp>
          </p:grpSp>
        </p:grpSp>
        <p:pic>
          <p:nvPicPr>
            <p:cNvPr id="55" name="Picture 2" descr="Image result for azure site recovery transparent icon">
              <a:extLst>
                <a:ext uri="{FF2B5EF4-FFF2-40B4-BE49-F238E27FC236}">
                  <a16:creationId xmlns:a16="http://schemas.microsoft.com/office/drawing/2014/main" id="{447CF37E-33BB-4A19-9AA8-CEC280B533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1167" y="2139829"/>
              <a:ext cx="2402277" cy="12611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xtBox 179">
            <a:extLst>
              <a:ext uri="{FF2B5EF4-FFF2-40B4-BE49-F238E27FC236}">
                <a16:creationId xmlns:a16="http://schemas.microsoft.com/office/drawing/2014/main" id="{7CA89004-1978-4D0D-A5A4-C59BEF3A8785}"/>
              </a:ext>
            </a:extLst>
          </p:cNvPr>
          <p:cNvSpPr txBox="1"/>
          <p:nvPr/>
        </p:nvSpPr>
        <p:spPr>
          <a:xfrm>
            <a:off x="8588909" y="3234576"/>
            <a:ext cx="3167912" cy="738454"/>
          </a:xfrm>
          <a:prstGeom prst="rect">
            <a:avLst/>
          </a:prstGeom>
          <a:noFill/>
          <a:ln>
            <a:noFill/>
          </a:ln>
        </p:spPr>
        <p:txBody>
          <a:bodyPr wrap="none" lIns="182750" tIns="146200" rIns="182750" bIns="146200" rtlCol="0">
            <a:spAutoFit/>
          </a:bodyPr>
          <a:lstStyle/>
          <a:p>
            <a:pPr algn="ctr" defTabSz="931416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32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Microsoft Azure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4DDAC625-FE8D-44C8-838C-C9978DBA5C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8101" y="2317855"/>
            <a:ext cx="480032" cy="1065092"/>
          </a:xfrm>
          <a:prstGeom prst="rect">
            <a:avLst/>
          </a:prstGeom>
          <a:ln>
            <a:solidFill>
              <a:srgbClr val="00B0F0"/>
            </a:solidFill>
          </a:ln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B889C733-5FC8-414F-A4C2-68BEE6FE9F2C}"/>
              </a:ext>
            </a:extLst>
          </p:cNvPr>
          <p:cNvGrpSpPr/>
          <p:nvPr/>
        </p:nvGrpSpPr>
        <p:grpSpPr>
          <a:xfrm>
            <a:off x="1005415" y="1237538"/>
            <a:ext cx="1802235" cy="1645582"/>
            <a:chOff x="2265016" y="1564128"/>
            <a:chExt cx="1430314" cy="1324558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71760C1-D6C3-4DA7-B3BD-32F5BD3E6B2F}"/>
                </a:ext>
              </a:extLst>
            </p:cNvPr>
            <p:cNvGrpSpPr/>
            <p:nvPr/>
          </p:nvGrpSpPr>
          <p:grpSpPr>
            <a:xfrm>
              <a:off x="2265016" y="1564128"/>
              <a:ext cx="386176" cy="840227"/>
              <a:chOff x="1257164" y="2481571"/>
              <a:chExt cx="386230" cy="840346"/>
            </a:xfrm>
          </p:grpSpPr>
          <p:pic>
            <p:nvPicPr>
              <p:cNvPr id="85" name="Picture 84">
                <a:extLst>
                  <a:ext uri="{FF2B5EF4-FFF2-40B4-BE49-F238E27FC236}">
                    <a16:creationId xmlns:a16="http://schemas.microsoft.com/office/drawing/2014/main" id="{6E2C558C-D555-4861-AF9D-77FCD98B7A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68554" y="2910378"/>
                <a:ext cx="374840" cy="411539"/>
              </a:xfrm>
              <a:prstGeom prst="rect">
                <a:avLst/>
              </a:prstGeom>
            </p:spPr>
          </p:pic>
          <p:pic>
            <p:nvPicPr>
              <p:cNvPr id="86" name="Picture 85">
                <a:extLst>
                  <a:ext uri="{FF2B5EF4-FFF2-40B4-BE49-F238E27FC236}">
                    <a16:creationId xmlns:a16="http://schemas.microsoft.com/office/drawing/2014/main" id="{4323B58B-A769-465D-95FE-AE42341CFC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57164" y="2481571"/>
                <a:ext cx="376044" cy="414346"/>
              </a:xfrm>
              <a:prstGeom prst="rect">
                <a:avLst/>
              </a:prstGeom>
            </p:spPr>
          </p:pic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99E1E077-F84F-459E-8B4C-AE778D9E3328}"/>
                </a:ext>
              </a:extLst>
            </p:cNvPr>
            <p:cNvGrpSpPr/>
            <p:nvPr/>
          </p:nvGrpSpPr>
          <p:grpSpPr>
            <a:xfrm>
              <a:off x="2841921" y="2355319"/>
              <a:ext cx="853409" cy="533367"/>
              <a:chOff x="2841921" y="2355319"/>
              <a:chExt cx="853409" cy="533367"/>
            </a:xfrm>
          </p:grpSpPr>
          <p:pic>
            <p:nvPicPr>
              <p:cNvPr id="79" name="Picture 78">
                <a:extLst>
                  <a:ext uri="{FF2B5EF4-FFF2-40B4-BE49-F238E27FC236}">
                    <a16:creationId xmlns:a16="http://schemas.microsoft.com/office/drawing/2014/main" id="{F1378419-0D92-4AFA-9032-9FC418181F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41921" y="2654147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FE4250B3-D822-44A4-8473-8EDBE177AE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43811" y="2357559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D93083AC-2F22-41BA-85EB-75C68C2109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49159" y="2656389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65FD2585-69A7-46A9-9B82-9FDB0379B8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51049" y="2359801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3" name="Picture 82">
                <a:extLst>
                  <a:ext uri="{FF2B5EF4-FFF2-40B4-BE49-F238E27FC236}">
                    <a16:creationId xmlns:a16="http://schemas.microsoft.com/office/drawing/2014/main" id="{324C0704-6AC1-48A2-BDC0-2575792811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54507" y="2651907"/>
                <a:ext cx="238933" cy="232297"/>
              </a:xfrm>
              <a:prstGeom prst="rect">
                <a:avLst/>
              </a:prstGeom>
            </p:spPr>
          </p:pic>
          <p:pic>
            <p:nvPicPr>
              <p:cNvPr id="84" name="Picture 83">
                <a:extLst>
                  <a:ext uri="{FF2B5EF4-FFF2-40B4-BE49-F238E27FC236}">
                    <a16:creationId xmlns:a16="http://schemas.microsoft.com/office/drawing/2014/main" id="{5ACC6F8E-86AF-4B59-B806-532A18248D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56397" y="2355319"/>
                <a:ext cx="238933" cy="232297"/>
              </a:xfrm>
              <a:prstGeom prst="rect">
                <a:avLst/>
              </a:prstGeom>
            </p:spPr>
          </p:pic>
        </p:grpSp>
      </p:grpSp>
      <p:grpSp>
        <p:nvGrpSpPr>
          <p:cNvPr id="2049" name="Group 2048">
            <a:extLst>
              <a:ext uri="{FF2B5EF4-FFF2-40B4-BE49-F238E27FC236}">
                <a16:creationId xmlns:a16="http://schemas.microsoft.com/office/drawing/2014/main" id="{258969B0-B677-4BA8-9BA4-9424B7DD867B}"/>
              </a:ext>
            </a:extLst>
          </p:cNvPr>
          <p:cNvGrpSpPr/>
          <p:nvPr/>
        </p:nvGrpSpPr>
        <p:grpSpPr>
          <a:xfrm>
            <a:off x="2601256" y="1991552"/>
            <a:ext cx="7063383" cy="3995630"/>
            <a:chOff x="2601256" y="1991552"/>
            <a:chExt cx="7063383" cy="399563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1EBCC18-78CB-4334-85B3-93011B25FEA0}"/>
                </a:ext>
              </a:extLst>
            </p:cNvPr>
            <p:cNvGrpSpPr/>
            <p:nvPr/>
          </p:nvGrpSpPr>
          <p:grpSpPr>
            <a:xfrm>
              <a:off x="7395272" y="5417026"/>
              <a:ext cx="2269367" cy="570156"/>
              <a:chOff x="9499030" y="5941207"/>
              <a:chExt cx="2269689" cy="57023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C3F97F8-8048-48B1-A626-EADC594E6244}"/>
                  </a:ext>
                </a:extLst>
              </p:cNvPr>
              <p:cNvSpPr txBox="1"/>
              <p:nvPr/>
            </p:nvSpPr>
            <p:spPr>
              <a:xfrm>
                <a:off x="9979196" y="5941207"/>
                <a:ext cx="1789523" cy="5702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defTabSz="932341">
                  <a:lnSpc>
                    <a:spcPct val="90000"/>
                  </a:lnSpc>
                  <a:defRPr/>
                </a:pPr>
                <a:r>
                  <a:rPr lang="en-US" b="1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Mobility Service  </a:t>
                </a:r>
                <a:r>
                  <a:rPr lang="en-US" sz="1176" dirty="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"/>
                  </a:rPr>
                  <a:t>Captures all data writes from memory</a:t>
                </a: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18CD5568-7D55-446E-93C1-26CDDBE636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499030" y="6005778"/>
                <a:ext cx="425196" cy="383097"/>
              </a:xfrm>
              <a:prstGeom prst="rect">
                <a:avLst/>
              </a:prstGeom>
            </p:spPr>
          </p:pic>
        </p:grp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433BAB41-54FC-42FE-A131-97240515A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601256" y="1991552"/>
              <a:ext cx="476392" cy="424507"/>
            </a:xfrm>
            <a:prstGeom prst="rect">
              <a:avLst/>
            </a:prstGeom>
          </p:spPr>
        </p:pic>
      </p:grpSp>
      <p:grpSp>
        <p:nvGrpSpPr>
          <p:cNvPr id="2048" name="Group 2047">
            <a:extLst>
              <a:ext uri="{FF2B5EF4-FFF2-40B4-BE49-F238E27FC236}">
                <a16:creationId xmlns:a16="http://schemas.microsoft.com/office/drawing/2014/main" id="{B4B692D2-14B8-4EBB-82CA-02C21A07EBF5}"/>
              </a:ext>
            </a:extLst>
          </p:cNvPr>
          <p:cNvGrpSpPr/>
          <p:nvPr/>
        </p:nvGrpSpPr>
        <p:grpSpPr>
          <a:xfrm>
            <a:off x="553025" y="1679787"/>
            <a:ext cx="6148161" cy="4473326"/>
            <a:chOff x="553025" y="1679787"/>
            <a:chExt cx="6148161" cy="447332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FEBF87A-DA5E-4C1F-B2F0-68FEB937B53B}"/>
                </a:ext>
              </a:extLst>
            </p:cNvPr>
            <p:cNvSpPr txBox="1"/>
            <p:nvPr/>
          </p:nvSpPr>
          <p:spPr>
            <a:xfrm>
              <a:off x="4167419" y="1686847"/>
              <a:ext cx="813861" cy="3323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32341">
                <a:lnSpc>
                  <a:spcPct val="90000"/>
                </a:lnSpc>
                <a:defRPr/>
              </a:pPr>
              <a: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Process</a:t>
              </a:r>
              <a:b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Server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4DB03BC-20B3-4FFB-B7D0-354E7F41E352}"/>
                </a:ext>
              </a:extLst>
            </p:cNvPr>
            <p:cNvSpPr txBox="1"/>
            <p:nvPr/>
          </p:nvSpPr>
          <p:spPr>
            <a:xfrm>
              <a:off x="3605965" y="1679787"/>
              <a:ext cx="813861" cy="3323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32341">
                <a:lnSpc>
                  <a:spcPct val="90000"/>
                </a:lnSpc>
                <a:defRPr/>
              </a:pPr>
              <a: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Config</a:t>
              </a:r>
              <a:b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lang="en-US" sz="1200" b="1" dirty="0"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Server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522F63C-1692-466F-98EB-F6A73ED54F06}"/>
                </a:ext>
              </a:extLst>
            </p:cNvPr>
            <p:cNvGrpSpPr/>
            <p:nvPr/>
          </p:nvGrpSpPr>
          <p:grpSpPr>
            <a:xfrm>
              <a:off x="553025" y="5254869"/>
              <a:ext cx="6148161" cy="898244"/>
              <a:chOff x="1570027" y="5451739"/>
              <a:chExt cx="6149033" cy="898371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C5C7A36-2112-4982-AD0C-D8FF1B2D53CB}"/>
                  </a:ext>
                </a:extLst>
              </p:cNvPr>
              <p:cNvSpPr txBox="1"/>
              <p:nvPr/>
            </p:nvSpPr>
            <p:spPr>
              <a:xfrm>
                <a:off x="1897490" y="5451739"/>
                <a:ext cx="2412194" cy="898371"/>
              </a:xfrm>
              <a:prstGeom prst="rect">
                <a:avLst/>
              </a:prstGeom>
              <a:noFill/>
            </p:spPr>
            <p:txBody>
              <a:bodyPr wrap="square" lIns="179259" tIns="143407" rIns="179259" bIns="143407" rtlCol="0">
                <a:spAutoFit/>
              </a:bodyPr>
              <a:lstStyle/>
              <a:p>
                <a:pPr defTabSz="914307">
                  <a:lnSpc>
                    <a:spcPct val="90000"/>
                  </a:lnSpc>
                  <a:spcBef>
                    <a:spcPts val="294"/>
                  </a:spcBef>
                  <a:defRPr/>
                </a:pPr>
                <a:r>
                  <a:rPr lang="en-US" b="1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Process Server</a:t>
                </a:r>
              </a:p>
              <a:p>
                <a:pPr defTabSz="914307">
                  <a:lnSpc>
                    <a:spcPct val="90000"/>
                  </a:lnSpc>
                  <a:spcBef>
                    <a:spcPts val="294"/>
                  </a:spcBef>
                  <a:defRPr/>
                </a:pPr>
                <a:r>
                  <a:rPr lang="en-US" sz="1176" dirty="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"/>
                  </a:rPr>
                  <a:t>Used for caching, compression, and encryption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6635897-A1F0-4BB5-B520-16B3312F9100}"/>
                  </a:ext>
                </a:extLst>
              </p:cNvPr>
              <p:cNvSpPr txBox="1"/>
              <p:nvPr/>
            </p:nvSpPr>
            <p:spPr>
              <a:xfrm>
                <a:off x="5306866" y="5451739"/>
                <a:ext cx="2412194" cy="898371"/>
              </a:xfrm>
              <a:prstGeom prst="rect">
                <a:avLst/>
              </a:prstGeom>
              <a:noFill/>
            </p:spPr>
            <p:txBody>
              <a:bodyPr wrap="square" lIns="179259" tIns="143407" rIns="179259" bIns="143407" rtlCol="0">
                <a:spAutoFit/>
              </a:bodyPr>
              <a:lstStyle/>
              <a:p>
                <a:pPr defTabSz="914307">
                  <a:lnSpc>
                    <a:spcPct val="90000"/>
                  </a:lnSpc>
                  <a:spcBef>
                    <a:spcPts val="294"/>
                  </a:spcBef>
                  <a:defRPr/>
                </a:pPr>
                <a:r>
                  <a:rPr lang="en-US" b="1" dirty="0"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Configuration Server</a:t>
                </a:r>
              </a:p>
              <a:p>
                <a:pPr defTabSz="914307">
                  <a:lnSpc>
                    <a:spcPct val="90000"/>
                  </a:lnSpc>
                  <a:spcBef>
                    <a:spcPts val="294"/>
                  </a:spcBef>
                  <a:defRPr/>
                </a:pPr>
                <a:r>
                  <a:rPr lang="en-US" sz="1176" dirty="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"/>
                  </a:rPr>
                  <a:t>Used for centralized management</a:t>
                </a:r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62B4D0E9-B17F-4822-BFC3-3244CF232E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570027" y="5576911"/>
                <a:ext cx="357795" cy="643065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8066C046-3348-4D72-A8CB-1F44F01E1E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59820" y="5613917"/>
                <a:ext cx="355125" cy="643065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89" name="server" title="Icon of a server tower">
              <a:extLst>
                <a:ext uri="{FF2B5EF4-FFF2-40B4-BE49-F238E27FC236}">
                  <a16:creationId xmlns:a16="http://schemas.microsoft.com/office/drawing/2014/main" id="{9D985919-8AE1-4D96-AE8A-DBF9F8B0B89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822802" y="2017355"/>
              <a:ext cx="258889" cy="491727"/>
            </a:xfrm>
            <a:custGeom>
              <a:avLst/>
              <a:gdLst>
                <a:gd name="T0" fmla="*/ 318 w 318"/>
                <a:gd name="T1" fmla="*/ 283 h 604"/>
                <a:gd name="T2" fmla="*/ 318 w 318"/>
                <a:gd name="T3" fmla="*/ 604 h 604"/>
                <a:gd name="T4" fmla="*/ 0 w 318"/>
                <a:gd name="T5" fmla="*/ 604 h 604"/>
                <a:gd name="T6" fmla="*/ 0 w 318"/>
                <a:gd name="T7" fmla="*/ 0 h 604"/>
                <a:gd name="T8" fmla="*/ 318 w 318"/>
                <a:gd name="T9" fmla="*/ 0 h 604"/>
                <a:gd name="T10" fmla="*/ 318 w 318"/>
                <a:gd name="T11" fmla="*/ 283 h 604"/>
                <a:gd name="T12" fmla="*/ 67 w 318"/>
                <a:gd name="T13" fmla="*/ 97 h 604"/>
                <a:gd name="T14" fmla="*/ 249 w 318"/>
                <a:gd name="T15" fmla="*/ 97 h 604"/>
                <a:gd name="T16" fmla="*/ 67 w 318"/>
                <a:gd name="T17" fmla="*/ 414 h 604"/>
                <a:gd name="T18" fmla="*/ 249 w 318"/>
                <a:gd name="T19" fmla="*/ 414 h 604"/>
                <a:gd name="T20" fmla="*/ 67 w 318"/>
                <a:gd name="T21" fmla="*/ 504 h 604"/>
                <a:gd name="T22" fmla="*/ 249 w 318"/>
                <a:gd name="T23" fmla="*/ 5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604">
                  <a:moveTo>
                    <a:pt x="318" y="283"/>
                  </a:moveTo>
                  <a:lnTo>
                    <a:pt x="318" y="604"/>
                  </a:lnTo>
                  <a:lnTo>
                    <a:pt x="0" y="604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3"/>
                  </a:lnTo>
                  <a:moveTo>
                    <a:pt x="67" y="97"/>
                  </a:moveTo>
                  <a:lnTo>
                    <a:pt x="249" y="97"/>
                  </a:lnTo>
                  <a:moveTo>
                    <a:pt x="67" y="414"/>
                  </a:moveTo>
                  <a:lnTo>
                    <a:pt x="249" y="414"/>
                  </a:lnTo>
                  <a:moveTo>
                    <a:pt x="67" y="504"/>
                  </a:moveTo>
                  <a:lnTo>
                    <a:pt x="249" y="504"/>
                  </a:lnTo>
                </a:path>
              </a:pathLst>
            </a:custGeom>
            <a:noFill/>
            <a:ln w="28575" cap="sq">
              <a:solidFill>
                <a:srgbClr val="0D0D0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  <p:sp>
          <p:nvSpPr>
            <p:cNvPr id="90" name="server" title="Icon of a server tower">
              <a:extLst>
                <a:ext uri="{FF2B5EF4-FFF2-40B4-BE49-F238E27FC236}">
                  <a16:creationId xmlns:a16="http://schemas.microsoft.com/office/drawing/2014/main" id="{F6AD751E-C01F-4769-B0C5-AC8C3266E0B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156839" y="2019241"/>
              <a:ext cx="257896" cy="489841"/>
            </a:xfrm>
            <a:custGeom>
              <a:avLst/>
              <a:gdLst>
                <a:gd name="T0" fmla="*/ 318 w 318"/>
                <a:gd name="T1" fmla="*/ 283 h 604"/>
                <a:gd name="T2" fmla="*/ 318 w 318"/>
                <a:gd name="T3" fmla="*/ 604 h 604"/>
                <a:gd name="T4" fmla="*/ 0 w 318"/>
                <a:gd name="T5" fmla="*/ 604 h 604"/>
                <a:gd name="T6" fmla="*/ 0 w 318"/>
                <a:gd name="T7" fmla="*/ 0 h 604"/>
                <a:gd name="T8" fmla="*/ 318 w 318"/>
                <a:gd name="T9" fmla="*/ 0 h 604"/>
                <a:gd name="T10" fmla="*/ 318 w 318"/>
                <a:gd name="T11" fmla="*/ 283 h 604"/>
                <a:gd name="T12" fmla="*/ 67 w 318"/>
                <a:gd name="T13" fmla="*/ 97 h 604"/>
                <a:gd name="T14" fmla="*/ 249 w 318"/>
                <a:gd name="T15" fmla="*/ 97 h 604"/>
                <a:gd name="T16" fmla="*/ 67 w 318"/>
                <a:gd name="T17" fmla="*/ 414 h 604"/>
                <a:gd name="T18" fmla="*/ 249 w 318"/>
                <a:gd name="T19" fmla="*/ 414 h 604"/>
                <a:gd name="T20" fmla="*/ 67 w 318"/>
                <a:gd name="T21" fmla="*/ 504 h 604"/>
                <a:gd name="T22" fmla="*/ 249 w 318"/>
                <a:gd name="T23" fmla="*/ 5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604">
                  <a:moveTo>
                    <a:pt x="318" y="283"/>
                  </a:moveTo>
                  <a:lnTo>
                    <a:pt x="318" y="604"/>
                  </a:lnTo>
                  <a:lnTo>
                    <a:pt x="0" y="604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3"/>
                  </a:lnTo>
                  <a:moveTo>
                    <a:pt x="67" y="97"/>
                  </a:moveTo>
                  <a:lnTo>
                    <a:pt x="249" y="97"/>
                  </a:lnTo>
                  <a:moveTo>
                    <a:pt x="67" y="414"/>
                  </a:moveTo>
                  <a:lnTo>
                    <a:pt x="249" y="414"/>
                  </a:lnTo>
                  <a:moveTo>
                    <a:pt x="67" y="504"/>
                  </a:moveTo>
                  <a:lnTo>
                    <a:pt x="249" y="504"/>
                  </a:lnTo>
                </a:path>
              </a:pathLst>
            </a:custGeom>
            <a:noFill/>
            <a:ln w="28575" cap="sq">
              <a:solidFill>
                <a:srgbClr val="7030A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pic>
        <p:nvPicPr>
          <p:cNvPr id="2052" name="Picture 4" descr="Image result for vmware icon transparent">
            <a:extLst>
              <a:ext uri="{FF2B5EF4-FFF2-40B4-BE49-F238E27FC236}">
                <a16:creationId xmlns:a16="http://schemas.microsoft.com/office/drawing/2014/main" id="{0D6DBBC9-2EFC-4369-835D-501F092C3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635" y="3548092"/>
            <a:ext cx="1530735" cy="249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aws transparent icon">
            <a:extLst>
              <a:ext uri="{FF2B5EF4-FFF2-40B4-BE49-F238E27FC236}">
                <a16:creationId xmlns:a16="http://schemas.microsoft.com/office/drawing/2014/main" id="{3FE684BC-7B64-4F78-8932-60F3678E1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648" y="3499371"/>
            <a:ext cx="773863" cy="30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6211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96296E-6 L 0.17044 -0.1118 C 0.20586 -0.13657 0.25925 -0.15023 0.31523 -0.15023 C 0.37878 -0.15023 0.42982 -0.13657 0.4655 -0.1118 L 0.63633 -2.96296E-6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810" y="-75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AD03F-6AD8-45A0-828B-A0F7ED6E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Comprehensive Coverage for VMware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E5F0885-4AEC-4FBB-BAB8-4167144A7C1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04049" y="1208642"/>
          <a:ext cx="8144079" cy="53872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95728">
                  <a:extLst>
                    <a:ext uri="{9D8B030D-6E8A-4147-A177-3AD203B41FA5}">
                      <a16:colId xmlns:a16="http://schemas.microsoft.com/office/drawing/2014/main" val="1740456572"/>
                    </a:ext>
                  </a:extLst>
                </a:gridCol>
                <a:gridCol w="5348351">
                  <a:extLst>
                    <a:ext uri="{9D8B030D-6E8A-4147-A177-3AD203B41FA5}">
                      <a16:colId xmlns:a16="http://schemas.microsoft.com/office/drawing/2014/main" val="3566129064"/>
                    </a:ext>
                  </a:extLst>
                </a:gridCol>
              </a:tblGrid>
              <a:tr h="723797">
                <a:tc>
                  <a:txBody>
                    <a:bodyPr/>
                    <a:lstStyle/>
                    <a:p>
                      <a:r>
                        <a:rPr lang="en-US" sz="180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vCenter Server and vSphere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6.5, 6.0, </a:t>
                      </a: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6.7</a:t>
                      </a:r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, 5.5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5134767"/>
                  </a:ext>
                </a:extLst>
              </a:tr>
              <a:tr h="1438521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Guest OS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2016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2012 R2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2012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2008 R2 </a:t>
                      </a:r>
                    </a:p>
                    <a:p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Windows Server 2008 (32-bit and 64-bit)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5758580"/>
                  </a:ext>
                </a:extLst>
              </a:tr>
              <a:tr h="1737113">
                <a:tc>
                  <a:txBody>
                    <a:bodyPr/>
                    <a:lstStyle/>
                    <a:p>
                      <a:r>
                        <a:rPr lang="en-US" sz="180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Linux Guest OS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RHEL 5.*, 6.* and 7.* </a:t>
                      </a:r>
                    </a:p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Cent OS 5.*, 6.* and 7.* </a:t>
                      </a:r>
                    </a:p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Ubuntu 14.04 and 16.04 LTS</a:t>
                      </a:r>
                      <a:endParaRPr lang="en-US" sz="1800" dirty="0">
                        <a:solidFill>
                          <a:srgbClr val="107C10"/>
                        </a:solidFill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  <a:p>
                      <a:pPr marL="0" marR="0" lvl="0" indent="0" algn="l" defTabSz="124349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30000" dirty="0">
                          <a:solidFill>
                            <a:srgbClr val="00B050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NEW </a:t>
                      </a:r>
                      <a:r>
                        <a:rPr lang="en-US" sz="1800" b="1" kern="1200" dirty="0">
                          <a:solidFill>
                            <a:srgbClr val="8E0000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SUSE Enterprise Server 12 SP1, SP2, SP3</a:t>
                      </a:r>
                    </a:p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SUSE Enterprise Server 11 SP3, SP4, 12 SPI</a:t>
                      </a:r>
                    </a:p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OEL 6.4 and 6.5</a:t>
                      </a:r>
                    </a:p>
                    <a:p>
                      <a:pPr lvl="0"/>
                      <a:r>
                        <a:rPr lang="en-US" sz="1800" dirty="0">
                          <a:solidFill>
                            <a:schemeClr val="tx1"/>
                          </a:solidFill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Debian 7 and 8 support</a:t>
                      </a:r>
                      <a:endParaRPr lang="en-US" sz="1800" b="1" baseline="30000" dirty="0">
                        <a:solidFill>
                          <a:srgbClr val="00B050"/>
                        </a:solidFill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2730634"/>
                  </a:ext>
                </a:extLst>
              </a:tr>
              <a:tr h="1188551">
                <a:tc>
                  <a:txBody>
                    <a:bodyPr/>
                    <a:lstStyle/>
                    <a:p>
                      <a:r>
                        <a:rPr lang="en-US" sz="180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platform support</a:t>
                      </a:r>
                    </a:p>
                  </a:txBody>
                  <a:tcPr marL="91427" marR="91427" marT="45714" marB="4571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Managed Disk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Up to 4TB data disk support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Encrypted Storage</a:t>
                      </a:r>
                    </a:p>
                    <a:p>
                      <a:r>
                        <a:rPr lang="en-US" sz="180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Azure Hybrid Benefit for Windows Server</a:t>
                      </a:r>
                    </a:p>
                  </a:txBody>
                  <a:tcPr marL="91427" marR="91427" marT="45714" marB="457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10877229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5773DFB-07D3-4BD0-9E0B-37C9B3B65A81}"/>
              </a:ext>
            </a:extLst>
          </p:cNvPr>
          <p:cNvSpPr/>
          <p:nvPr/>
        </p:nvSpPr>
        <p:spPr>
          <a:xfrm>
            <a:off x="8249302" y="2280655"/>
            <a:ext cx="3496983" cy="369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21746">
              <a:defRPr/>
            </a:pPr>
            <a:r>
              <a:rPr lang="en-US" sz="1801" i="1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https://aka.ms/asr_supportmatrix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DA31407-EF3A-4770-A1EB-09CC440B464F}"/>
              </a:ext>
            </a:extLst>
          </p:cNvPr>
          <p:cNvGrpSpPr/>
          <p:nvPr/>
        </p:nvGrpSpPr>
        <p:grpSpPr>
          <a:xfrm>
            <a:off x="8281099" y="1821100"/>
            <a:ext cx="2235531" cy="525369"/>
            <a:chOff x="7108825" y="5657850"/>
            <a:chExt cx="744538" cy="231775"/>
          </a:xfrm>
        </p:grpSpPr>
        <p:sp>
          <p:nvSpPr>
            <p:cNvPr id="6" name="Freeform 384">
              <a:extLst>
                <a:ext uri="{FF2B5EF4-FFF2-40B4-BE49-F238E27FC236}">
                  <a16:creationId xmlns:a16="http://schemas.microsoft.com/office/drawing/2014/main" id="{976229BE-CCFE-499A-8184-FAC7DF173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825" y="5657850"/>
              <a:ext cx="715963" cy="174625"/>
            </a:xfrm>
            <a:custGeom>
              <a:avLst/>
              <a:gdLst>
                <a:gd name="T0" fmla="*/ 209 w 209"/>
                <a:gd name="T1" fmla="*/ 0 h 51"/>
                <a:gd name="T2" fmla="*/ 8 w 209"/>
                <a:gd name="T3" fmla="*/ 0 h 51"/>
                <a:gd name="T4" fmla="*/ 0 w 209"/>
                <a:gd name="T5" fmla="*/ 9 h 51"/>
                <a:gd name="T6" fmla="*/ 0 w 209"/>
                <a:gd name="T7" fmla="*/ 42 h 51"/>
                <a:gd name="T8" fmla="*/ 8 w 209"/>
                <a:gd name="T9" fmla="*/ 51 h 51"/>
                <a:gd name="T10" fmla="*/ 209 w 209"/>
                <a:gd name="T11" fmla="*/ 51 h 51"/>
                <a:gd name="T12" fmla="*/ 209 w 209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51">
                  <a:moveTo>
                    <a:pt x="20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7"/>
                    <a:pt x="3" y="51"/>
                    <a:pt x="8" y="51"/>
                  </a:cubicBezTo>
                  <a:cubicBezTo>
                    <a:pt x="209" y="51"/>
                    <a:pt x="209" y="51"/>
                    <a:pt x="209" y="51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" name="Freeform 385">
              <a:extLst>
                <a:ext uri="{FF2B5EF4-FFF2-40B4-BE49-F238E27FC236}">
                  <a16:creationId xmlns:a16="http://schemas.microsoft.com/office/drawing/2014/main" id="{719AD2DF-0898-4173-A0DA-CF414ED1A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825" y="5657850"/>
              <a:ext cx="744538" cy="174625"/>
            </a:xfrm>
            <a:custGeom>
              <a:avLst/>
              <a:gdLst>
                <a:gd name="T0" fmla="*/ 217 w 217"/>
                <a:gd name="T1" fmla="*/ 0 h 51"/>
                <a:gd name="T2" fmla="*/ 8 w 217"/>
                <a:gd name="T3" fmla="*/ 0 h 51"/>
                <a:gd name="T4" fmla="*/ 0 w 217"/>
                <a:gd name="T5" fmla="*/ 9 h 51"/>
                <a:gd name="T6" fmla="*/ 0 w 217"/>
                <a:gd name="T7" fmla="*/ 42 h 51"/>
                <a:gd name="T8" fmla="*/ 8 w 217"/>
                <a:gd name="T9" fmla="*/ 51 h 51"/>
                <a:gd name="T10" fmla="*/ 217 w 21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7" h="51">
                  <a:moveTo>
                    <a:pt x="21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7"/>
                    <a:pt x="3" y="51"/>
                    <a:pt x="8" y="51"/>
                  </a:cubicBezTo>
                  <a:cubicBezTo>
                    <a:pt x="217" y="51"/>
                    <a:pt x="217" y="51"/>
                    <a:pt x="217" y="51"/>
                  </a:cubicBezTo>
                </a:path>
              </a:pathLst>
            </a:custGeom>
            <a:noFill/>
            <a:ln w="17463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" name="Freeform 386">
              <a:extLst>
                <a:ext uri="{FF2B5EF4-FFF2-40B4-BE49-F238E27FC236}">
                  <a16:creationId xmlns:a16="http://schemas.microsoft.com/office/drawing/2014/main" id="{67F207D3-39ED-4980-A196-76280526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7563" y="5699125"/>
              <a:ext cx="92075" cy="190500"/>
            </a:xfrm>
            <a:custGeom>
              <a:avLst/>
              <a:gdLst>
                <a:gd name="T0" fmla="*/ 58 w 58"/>
                <a:gd name="T1" fmla="*/ 120 h 120"/>
                <a:gd name="T2" fmla="*/ 28 w 58"/>
                <a:gd name="T3" fmla="*/ 101 h 120"/>
                <a:gd name="T4" fmla="*/ 0 w 58"/>
                <a:gd name="T5" fmla="*/ 120 h 120"/>
                <a:gd name="T6" fmla="*/ 0 w 58"/>
                <a:gd name="T7" fmla="*/ 0 h 120"/>
                <a:gd name="T8" fmla="*/ 58 w 58"/>
                <a:gd name="T9" fmla="*/ 0 h 120"/>
                <a:gd name="T10" fmla="*/ 58 w 58"/>
                <a:gd name="T1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120">
                  <a:moveTo>
                    <a:pt x="58" y="120"/>
                  </a:moveTo>
                  <a:lnTo>
                    <a:pt x="28" y="101"/>
                  </a:lnTo>
                  <a:lnTo>
                    <a:pt x="0" y="120"/>
                  </a:lnTo>
                  <a:lnTo>
                    <a:pt x="0" y="0"/>
                  </a:lnTo>
                  <a:lnTo>
                    <a:pt x="58" y="0"/>
                  </a:lnTo>
                  <a:lnTo>
                    <a:pt x="58" y="120"/>
                  </a:lnTo>
                  <a:close/>
                </a:path>
              </a:pathLst>
            </a:custGeom>
            <a:solidFill>
              <a:srgbClr val="002060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621746">
                <a:defRPr/>
              </a:pPr>
              <a:endParaRPr lang="en-US" sz="1801" dirty="0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D720E60C-E8AB-43D1-9999-D750D7760BA0}"/>
              </a:ext>
            </a:extLst>
          </p:cNvPr>
          <p:cNvSpPr/>
          <p:nvPr/>
        </p:nvSpPr>
        <p:spPr>
          <a:xfrm>
            <a:off x="8733926" y="1835650"/>
            <a:ext cx="1990867" cy="343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21746">
              <a:defRPr/>
            </a:pPr>
            <a:r>
              <a:rPr lang="en-US" sz="1632" b="1" i="1" dirty="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Support Matrix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B99F01-8FC4-4B96-9EC7-D712B8E0333C}"/>
              </a:ext>
            </a:extLst>
          </p:cNvPr>
          <p:cNvSpPr txBox="1"/>
          <p:nvPr/>
        </p:nvSpPr>
        <p:spPr>
          <a:xfrm>
            <a:off x="8733926" y="3902242"/>
            <a:ext cx="3224712" cy="1877437"/>
          </a:xfrm>
          <a:prstGeom prst="rect">
            <a:avLst/>
          </a:prstGeom>
          <a:solidFill>
            <a:srgbClr val="FFB900"/>
          </a:solidFill>
          <a:ln>
            <a:solidFill>
              <a:srgbClr val="008272"/>
            </a:solidFill>
            <a:prstDash val="dash"/>
          </a:ln>
        </p:spPr>
        <p:txBody>
          <a:bodyPr wrap="square" lIns="91440" tIns="91440" rIns="91440" bIns="91440" rtlCol="0">
            <a:spAutoFit/>
          </a:bodyPr>
          <a:lstStyle/>
          <a:p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NOTE: 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Hyper-V Migration with Azure Site Recovery supports </a:t>
            </a:r>
            <a:r>
              <a:rPr lang="en-US" sz="1800" u="sng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every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 Windows and Linux OS that is endorsed to run on the Azure Compute platform</a:t>
            </a: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19449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CFEC1-6B36-4C83-9E5F-C7FFC5BBF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 Application Data Loss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2C887D9-4964-43C2-A62A-00B373A25E66}"/>
              </a:ext>
            </a:extLst>
          </p:cNvPr>
          <p:cNvGrpSpPr/>
          <p:nvPr/>
        </p:nvGrpSpPr>
        <p:grpSpPr>
          <a:xfrm>
            <a:off x="236205" y="2281144"/>
            <a:ext cx="2666620" cy="3172406"/>
            <a:chOff x="235357" y="2280971"/>
            <a:chExt cx="2666998" cy="3172856"/>
          </a:xfrm>
        </p:grpSpPr>
        <p:pic>
          <p:nvPicPr>
            <p:cNvPr id="4" name="Graphic 3" descr="Gauge">
              <a:extLst>
                <a:ext uri="{FF2B5EF4-FFF2-40B4-BE49-F238E27FC236}">
                  <a16:creationId xmlns:a16="http://schemas.microsoft.com/office/drawing/2014/main" id="{52428A6A-3070-44F4-8327-89BB0C8AB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18687" y="2280971"/>
              <a:ext cx="2100338" cy="210033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70FB21F-3C58-4E45-9CBD-8C04485AEF85}"/>
                </a:ext>
              </a:extLst>
            </p:cNvPr>
            <p:cNvSpPr txBox="1"/>
            <p:nvPr/>
          </p:nvSpPr>
          <p:spPr>
            <a:xfrm>
              <a:off x="235357" y="4382655"/>
              <a:ext cx="2666998" cy="1071172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Test Performance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AFBEFF6-9D8E-41CC-AA56-21FE161F1323}"/>
              </a:ext>
            </a:extLst>
          </p:cNvPr>
          <p:cNvGrpSpPr/>
          <p:nvPr/>
        </p:nvGrpSpPr>
        <p:grpSpPr>
          <a:xfrm>
            <a:off x="2691626" y="2266120"/>
            <a:ext cx="2666620" cy="3151934"/>
            <a:chOff x="2691126" y="2265945"/>
            <a:chExt cx="2666998" cy="3152382"/>
          </a:xfrm>
        </p:grpSpPr>
        <p:pic>
          <p:nvPicPr>
            <p:cNvPr id="7" name="Graphic 6" descr="Megaphone">
              <a:extLst>
                <a:ext uri="{FF2B5EF4-FFF2-40B4-BE49-F238E27FC236}">
                  <a16:creationId xmlns:a16="http://schemas.microsoft.com/office/drawing/2014/main" id="{4C17A9C5-95BD-4898-BAB7-29963D0B8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854837" y="2265945"/>
              <a:ext cx="2103120" cy="210312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5F731D2-77E0-41B4-B53C-DC9FCBA9C0E4}"/>
                </a:ext>
              </a:extLst>
            </p:cNvPr>
            <p:cNvSpPr txBox="1"/>
            <p:nvPr/>
          </p:nvSpPr>
          <p:spPr>
            <a:xfrm>
              <a:off x="2691126" y="4347155"/>
              <a:ext cx="2666998" cy="1071172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Plan and Notify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E5F3F8-1395-4063-81DB-CB563CBA0E06}"/>
              </a:ext>
            </a:extLst>
          </p:cNvPr>
          <p:cNvGrpSpPr/>
          <p:nvPr/>
        </p:nvGrpSpPr>
        <p:grpSpPr>
          <a:xfrm>
            <a:off x="4886111" y="2571566"/>
            <a:ext cx="2666620" cy="2880638"/>
            <a:chOff x="4885922" y="2571434"/>
            <a:chExt cx="2666998" cy="2881048"/>
          </a:xfrm>
        </p:grpSpPr>
        <p:sp>
          <p:nvSpPr>
            <p:cNvPr id="10" name="Freeform 66">
              <a:extLst>
                <a:ext uri="{FF2B5EF4-FFF2-40B4-BE49-F238E27FC236}">
                  <a16:creationId xmlns:a16="http://schemas.microsoft.com/office/drawing/2014/main" id="{DD7CB250-8DD4-4882-80A3-C4A4B9BE84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2891" y="2571434"/>
              <a:ext cx="1554480" cy="1554480"/>
            </a:xfrm>
            <a:custGeom>
              <a:avLst/>
              <a:gdLst>
                <a:gd name="T0" fmla="*/ 52 w 122"/>
                <a:gd name="T1" fmla="*/ 9 h 126"/>
                <a:gd name="T2" fmla="*/ 61 w 122"/>
                <a:gd name="T3" fmla="*/ 0 h 126"/>
                <a:gd name="T4" fmla="*/ 70 w 122"/>
                <a:gd name="T5" fmla="*/ 9 h 126"/>
                <a:gd name="T6" fmla="*/ 70 w 122"/>
                <a:gd name="T7" fmla="*/ 65 h 126"/>
                <a:gd name="T8" fmla="*/ 61 w 122"/>
                <a:gd name="T9" fmla="*/ 74 h 126"/>
                <a:gd name="T10" fmla="*/ 52 w 122"/>
                <a:gd name="T11" fmla="*/ 65 h 126"/>
                <a:gd name="T12" fmla="*/ 52 w 122"/>
                <a:gd name="T13" fmla="*/ 9 h 126"/>
                <a:gd name="T14" fmla="*/ 104 w 122"/>
                <a:gd name="T15" fmla="*/ 108 h 126"/>
                <a:gd name="T16" fmla="*/ 61 w 122"/>
                <a:gd name="T17" fmla="*/ 126 h 126"/>
                <a:gd name="T18" fmla="*/ 61 w 122"/>
                <a:gd name="T19" fmla="*/ 126 h 126"/>
                <a:gd name="T20" fmla="*/ 18 w 122"/>
                <a:gd name="T21" fmla="*/ 108 h 126"/>
                <a:gd name="T22" fmla="*/ 0 w 122"/>
                <a:gd name="T23" fmla="*/ 65 h 126"/>
                <a:gd name="T24" fmla="*/ 18 w 122"/>
                <a:gd name="T25" fmla="*/ 22 h 126"/>
                <a:gd name="T26" fmla="*/ 31 w 122"/>
                <a:gd name="T27" fmla="*/ 22 h 126"/>
                <a:gd name="T28" fmla="*/ 31 w 122"/>
                <a:gd name="T29" fmla="*/ 35 h 126"/>
                <a:gd name="T30" fmla="*/ 19 w 122"/>
                <a:gd name="T31" fmla="*/ 65 h 126"/>
                <a:gd name="T32" fmla="*/ 31 w 122"/>
                <a:gd name="T33" fmla="*/ 95 h 126"/>
                <a:gd name="T34" fmla="*/ 61 w 122"/>
                <a:gd name="T35" fmla="*/ 107 h 126"/>
                <a:gd name="T36" fmla="*/ 91 w 122"/>
                <a:gd name="T37" fmla="*/ 95 h 126"/>
                <a:gd name="T38" fmla="*/ 103 w 122"/>
                <a:gd name="T39" fmla="*/ 65 h 126"/>
                <a:gd name="T40" fmla="*/ 91 w 122"/>
                <a:gd name="T41" fmla="*/ 35 h 126"/>
                <a:gd name="T42" fmla="*/ 91 w 122"/>
                <a:gd name="T43" fmla="*/ 22 h 126"/>
                <a:gd name="T44" fmla="*/ 104 w 122"/>
                <a:gd name="T45" fmla="*/ 22 h 126"/>
                <a:gd name="T46" fmla="*/ 122 w 122"/>
                <a:gd name="T47" fmla="*/ 65 h 126"/>
                <a:gd name="T48" fmla="*/ 104 w 122"/>
                <a:gd name="T49" fmla="*/ 108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" h="126">
                  <a:moveTo>
                    <a:pt x="52" y="9"/>
                  </a:moveTo>
                  <a:cubicBezTo>
                    <a:pt x="52" y="4"/>
                    <a:pt x="56" y="0"/>
                    <a:pt x="61" y="0"/>
                  </a:cubicBezTo>
                  <a:cubicBezTo>
                    <a:pt x="66" y="0"/>
                    <a:pt x="70" y="4"/>
                    <a:pt x="70" y="9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0" y="70"/>
                    <a:pt x="66" y="74"/>
                    <a:pt x="61" y="74"/>
                  </a:cubicBezTo>
                  <a:cubicBezTo>
                    <a:pt x="56" y="74"/>
                    <a:pt x="52" y="70"/>
                    <a:pt x="52" y="65"/>
                  </a:cubicBezTo>
                  <a:lnTo>
                    <a:pt x="52" y="9"/>
                  </a:lnTo>
                  <a:close/>
                  <a:moveTo>
                    <a:pt x="104" y="108"/>
                  </a:moveTo>
                  <a:cubicBezTo>
                    <a:pt x="92" y="120"/>
                    <a:pt x="77" y="126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46" y="126"/>
                    <a:pt x="30" y="120"/>
                    <a:pt x="18" y="108"/>
                  </a:cubicBezTo>
                  <a:cubicBezTo>
                    <a:pt x="6" y="96"/>
                    <a:pt x="0" y="81"/>
                    <a:pt x="0" y="65"/>
                  </a:cubicBezTo>
                  <a:cubicBezTo>
                    <a:pt x="0" y="50"/>
                    <a:pt x="6" y="34"/>
                    <a:pt x="18" y="22"/>
                  </a:cubicBezTo>
                  <a:cubicBezTo>
                    <a:pt x="22" y="18"/>
                    <a:pt x="28" y="18"/>
                    <a:pt x="31" y="22"/>
                  </a:cubicBezTo>
                  <a:cubicBezTo>
                    <a:pt x="35" y="26"/>
                    <a:pt x="35" y="32"/>
                    <a:pt x="31" y="35"/>
                  </a:cubicBezTo>
                  <a:cubicBezTo>
                    <a:pt x="23" y="43"/>
                    <a:pt x="19" y="54"/>
                    <a:pt x="19" y="65"/>
                  </a:cubicBezTo>
                  <a:cubicBezTo>
                    <a:pt x="19" y="76"/>
                    <a:pt x="23" y="87"/>
                    <a:pt x="31" y="95"/>
                  </a:cubicBezTo>
                  <a:cubicBezTo>
                    <a:pt x="39" y="103"/>
                    <a:pt x="50" y="107"/>
                    <a:pt x="61" y="107"/>
                  </a:cubicBezTo>
                  <a:cubicBezTo>
                    <a:pt x="72" y="107"/>
                    <a:pt x="83" y="103"/>
                    <a:pt x="91" y="95"/>
                  </a:cubicBezTo>
                  <a:cubicBezTo>
                    <a:pt x="99" y="87"/>
                    <a:pt x="103" y="76"/>
                    <a:pt x="103" y="65"/>
                  </a:cubicBezTo>
                  <a:cubicBezTo>
                    <a:pt x="103" y="54"/>
                    <a:pt x="99" y="43"/>
                    <a:pt x="91" y="35"/>
                  </a:cubicBezTo>
                  <a:cubicBezTo>
                    <a:pt x="87" y="32"/>
                    <a:pt x="87" y="26"/>
                    <a:pt x="91" y="22"/>
                  </a:cubicBezTo>
                  <a:cubicBezTo>
                    <a:pt x="95" y="18"/>
                    <a:pt x="101" y="18"/>
                    <a:pt x="104" y="22"/>
                  </a:cubicBezTo>
                  <a:cubicBezTo>
                    <a:pt x="116" y="34"/>
                    <a:pt x="122" y="50"/>
                    <a:pt x="122" y="65"/>
                  </a:cubicBezTo>
                  <a:cubicBezTo>
                    <a:pt x="122" y="81"/>
                    <a:pt x="116" y="96"/>
                    <a:pt x="104" y="108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FF0000"/>
              </a:solidFill>
            </a:ln>
            <a:extLst/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932681">
                <a:defRPr/>
              </a:pPr>
              <a:endParaRPr lang="en-US" sz="1801" dirty="0">
                <a:solidFill>
                  <a:srgbClr val="35353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DEB63F-ED0A-4C89-B779-9828B7D2E5F7}"/>
                </a:ext>
              </a:extLst>
            </p:cNvPr>
            <p:cNvSpPr txBox="1"/>
            <p:nvPr/>
          </p:nvSpPr>
          <p:spPr>
            <a:xfrm>
              <a:off x="4885922" y="4381309"/>
              <a:ext cx="2666998" cy="1071173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Take App Offline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C06ADD-E021-48A7-A870-B04F54AA7BC6}"/>
              </a:ext>
            </a:extLst>
          </p:cNvPr>
          <p:cNvGrpSpPr/>
          <p:nvPr/>
        </p:nvGrpSpPr>
        <p:grpSpPr>
          <a:xfrm>
            <a:off x="7311341" y="2270621"/>
            <a:ext cx="2666620" cy="3147435"/>
            <a:chOff x="7311496" y="2270446"/>
            <a:chExt cx="2666998" cy="3147881"/>
          </a:xfrm>
        </p:grpSpPr>
        <p:pic>
          <p:nvPicPr>
            <p:cNvPr id="13" name="Graphic 12" descr="Send">
              <a:extLst>
                <a:ext uri="{FF2B5EF4-FFF2-40B4-BE49-F238E27FC236}">
                  <a16:creationId xmlns:a16="http://schemas.microsoft.com/office/drawing/2014/main" id="{B462E18D-C5D4-4FD7-B1C2-36E50B5A8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312339" y="2270446"/>
              <a:ext cx="2103120" cy="210312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BAB7FB3-A00A-48B6-AFCE-B670E304C001}"/>
                </a:ext>
              </a:extLst>
            </p:cNvPr>
            <p:cNvSpPr txBox="1"/>
            <p:nvPr/>
          </p:nvSpPr>
          <p:spPr>
            <a:xfrm>
              <a:off x="7311496" y="4347155"/>
              <a:ext cx="2666998" cy="1071172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Migrate to Azure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D745F3-548B-403E-BD72-5971F518E360}"/>
              </a:ext>
            </a:extLst>
          </p:cNvPr>
          <p:cNvGrpSpPr/>
          <p:nvPr/>
        </p:nvGrpSpPr>
        <p:grpSpPr>
          <a:xfrm>
            <a:off x="9288935" y="2571565"/>
            <a:ext cx="2666620" cy="2924441"/>
            <a:chOff x="9289371" y="2571434"/>
            <a:chExt cx="2666998" cy="292485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DAAAE60-E9A0-458D-B4A3-5FBC7CDB90FE}"/>
                </a:ext>
              </a:extLst>
            </p:cNvPr>
            <p:cNvGrpSpPr/>
            <p:nvPr/>
          </p:nvGrpSpPr>
          <p:grpSpPr>
            <a:xfrm>
              <a:off x="9834311" y="2571434"/>
              <a:ext cx="1554480" cy="1554480"/>
              <a:chOff x="7380293" y="1500189"/>
              <a:chExt cx="654048" cy="633412"/>
            </a:xfrm>
          </p:grpSpPr>
          <p:sp>
            <p:nvSpPr>
              <p:cNvPr id="18" name="Freeform 428">
                <a:extLst>
                  <a:ext uri="{FF2B5EF4-FFF2-40B4-BE49-F238E27FC236}">
                    <a16:creationId xmlns:a16="http://schemas.microsoft.com/office/drawing/2014/main" id="{2E03B761-5143-4C52-A0C8-10EEC5A683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23170" y="1676403"/>
                <a:ext cx="377825" cy="255588"/>
              </a:xfrm>
              <a:custGeom>
                <a:avLst/>
                <a:gdLst>
                  <a:gd name="T0" fmla="*/ 95 w 110"/>
                  <a:gd name="T1" fmla="*/ 33 h 75"/>
                  <a:gd name="T2" fmla="*/ 96 w 110"/>
                  <a:gd name="T3" fmla="*/ 26 h 75"/>
                  <a:gd name="T4" fmla="*/ 70 w 110"/>
                  <a:gd name="T5" fmla="*/ 0 h 75"/>
                  <a:gd name="T6" fmla="*/ 46 w 110"/>
                  <a:gd name="T7" fmla="*/ 16 h 75"/>
                  <a:gd name="T8" fmla="*/ 32 w 110"/>
                  <a:gd name="T9" fmla="*/ 9 h 75"/>
                  <a:gd name="T10" fmla="*/ 13 w 110"/>
                  <a:gd name="T11" fmla="*/ 28 h 75"/>
                  <a:gd name="T12" fmla="*/ 14 w 110"/>
                  <a:gd name="T13" fmla="*/ 33 h 75"/>
                  <a:gd name="T14" fmla="*/ 0 w 110"/>
                  <a:gd name="T15" fmla="*/ 53 h 75"/>
                  <a:gd name="T16" fmla="*/ 22 w 110"/>
                  <a:gd name="T17" fmla="*/ 75 h 75"/>
                  <a:gd name="T18" fmla="*/ 89 w 110"/>
                  <a:gd name="T19" fmla="*/ 75 h 75"/>
                  <a:gd name="T20" fmla="*/ 110 w 110"/>
                  <a:gd name="T21" fmla="*/ 53 h 75"/>
                  <a:gd name="T22" fmla="*/ 95 w 110"/>
                  <a:gd name="T23" fmla="*/ 33 h 75"/>
                  <a:gd name="T24" fmla="*/ 53 w 110"/>
                  <a:gd name="T25" fmla="*/ 31 h 75"/>
                  <a:gd name="T26" fmla="*/ 55 w 110"/>
                  <a:gd name="T27" fmla="*/ 29 h 75"/>
                  <a:gd name="T28" fmla="*/ 57 w 110"/>
                  <a:gd name="T29" fmla="*/ 31 h 75"/>
                  <a:gd name="T30" fmla="*/ 57 w 110"/>
                  <a:gd name="T31" fmla="*/ 44 h 75"/>
                  <a:gd name="T32" fmla="*/ 55 w 110"/>
                  <a:gd name="T33" fmla="*/ 47 h 75"/>
                  <a:gd name="T34" fmla="*/ 53 w 110"/>
                  <a:gd name="T35" fmla="*/ 44 h 75"/>
                  <a:gd name="T36" fmla="*/ 53 w 110"/>
                  <a:gd name="T37" fmla="*/ 31 h 75"/>
                  <a:gd name="T38" fmla="*/ 65 w 110"/>
                  <a:gd name="T39" fmla="*/ 54 h 75"/>
                  <a:gd name="T40" fmla="*/ 55 w 110"/>
                  <a:gd name="T41" fmla="*/ 59 h 75"/>
                  <a:gd name="T42" fmla="*/ 55 w 110"/>
                  <a:gd name="T43" fmla="*/ 59 h 75"/>
                  <a:gd name="T44" fmla="*/ 45 w 110"/>
                  <a:gd name="T45" fmla="*/ 54 h 75"/>
                  <a:gd name="T46" fmla="*/ 41 w 110"/>
                  <a:gd name="T47" fmla="*/ 44 h 75"/>
                  <a:gd name="T48" fmla="*/ 45 w 110"/>
                  <a:gd name="T49" fmla="*/ 34 h 75"/>
                  <a:gd name="T50" fmla="*/ 48 w 110"/>
                  <a:gd name="T51" fmla="*/ 34 h 75"/>
                  <a:gd name="T52" fmla="*/ 48 w 110"/>
                  <a:gd name="T53" fmla="*/ 37 h 75"/>
                  <a:gd name="T54" fmla="*/ 45 w 110"/>
                  <a:gd name="T55" fmla="*/ 44 h 75"/>
                  <a:gd name="T56" fmla="*/ 48 w 110"/>
                  <a:gd name="T57" fmla="*/ 51 h 75"/>
                  <a:gd name="T58" fmla="*/ 55 w 110"/>
                  <a:gd name="T59" fmla="*/ 54 h 75"/>
                  <a:gd name="T60" fmla="*/ 62 w 110"/>
                  <a:gd name="T61" fmla="*/ 51 h 75"/>
                  <a:gd name="T62" fmla="*/ 65 w 110"/>
                  <a:gd name="T63" fmla="*/ 44 h 75"/>
                  <a:gd name="T64" fmla="*/ 62 w 110"/>
                  <a:gd name="T65" fmla="*/ 37 h 75"/>
                  <a:gd name="T66" fmla="*/ 62 w 110"/>
                  <a:gd name="T67" fmla="*/ 34 h 75"/>
                  <a:gd name="T68" fmla="*/ 65 w 110"/>
                  <a:gd name="T69" fmla="*/ 34 h 75"/>
                  <a:gd name="T70" fmla="*/ 69 w 110"/>
                  <a:gd name="T71" fmla="*/ 44 h 75"/>
                  <a:gd name="T72" fmla="*/ 65 w 110"/>
                  <a:gd name="T73" fmla="*/ 5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0" h="75">
                    <a:moveTo>
                      <a:pt x="95" y="33"/>
                    </a:moveTo>
                    <a:cubicBezTo>
                      <a:pt x="96" y="30"/>
                      <a:pt x="96" y="28"/>
                      <a:pt x="96" y="26"/>
                    </a:cubicBezTo>
                    <a:cubicBezTo>
                      <a:pt x="96" y="12"/>
                      <a:pt x="84" y="0"/>
                      <a:pt x="70" y="0"/>
                    </a:cubicBezTo>
                    <a:cubicBezTo>
                      <a:pt x="59" y="0"/>
                      <a:pt x="50" y="6"/>
                      <a:pt x="46" y="16"/>
                    </a:cubicBezTo>
                    <a:cubicBezTo>
                      <a:pt x="42" y="12"/>
                      <a:pt x="37" y="9"/>
                      <a:pt x="32" y="9"/>
                    </a:cubicBezTo>
                    <a:cubicBezTo>
                      <a:pt x="22" y="9"/>
                      <a:pt x="13" y="18"/>
                      <a:pt x="13" y="28"/>
                    </a:cubicBezTo>
                    <a:cubicBezTo>
                      <a:pt x="13" y="30"/>
                      <a:pt x="14" y="31"/>
                      <a:pt x="14" y="33"/>
                    </a:cubicBezTo>
                    <a:cubicBezTo>
                      <a:pt x="6" y="36"/>
                      <a:pt x="0" y="44"/>
                      <a:pt x="0" y="53"/>
                    </a:cubicBezTo>
                    <a:cubicBezTo>
                      <a:pt x="0" y="65"/>
                      <a:pt x="10" y="75"/>
                      <a:pt x="22" y="75"/>
                    </a:cubicBezTo>
                    <a:cubicBezTo>
                      <a:pt x="89" y="75"/>
                      <a:pt x="89" y="75"/>
                      <a:pt x="89" y="75"/>
                    </a:cubicBezTo>
                    <a:cubicBezTo>
                      <a:pt x="101" y="75"/>
                      <a:pt x="110" y="65"/>
                      <a:pt x="110" y="53"/>
                    </a:cubicBezTo>
                    <a:cubicBezTo>
                      <a:pt x="110" y="44"/>
                      <a:pt x="104" y="35"/>
                      <a:pt x="95" y="33"/>
                    </a:cubicBezTo>
                    <a:close/>
                    <a:moveTo>
                      <a:pt x="53" y="31"/>
                    </a:moveTo>
                    <a:cubicBezTo>
                      <a:pt x="53" y="30"/>
                      <a:pt x="54" y="29"/>
                      <a:pt x="55" y="29"/>
                    </a:cubicBezTo>
                    <a:cubicBezTo>
                      <a:pt x="56" y="29"/>
                      <a:pt x="57" y="30"/>
                      <a:pt x="57" y="31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6"/>
                      <a:pt x="56" y="47"/>
                      <a:pt x="55" y="47"/>
                    </a:cubicBezTo>
                    <a:cubicBezTo>
                      <a:pt x="54" y="47"/>
                      <a:pt x="53" y="46"/>
                      <a:pt x="53" y="44"/>
                    </a:cubicBezTo>
                    <a:lnTo>
                      <a:pt x="53" y="31"/>
                    </a:lnTo>
                    <a:close/>
                    <a:moveTo>
                      <a:pt x="65" y="54"/>
                    </a:moveTo>
                    <a:cubicBezTo>
                      <a:pt x="62" y="57"/>
                      <a:pt x="59" y="59"/>
                      <a:pt x="55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1" y="59"/>
                      <a:pt x="48" y="57"/>
                      <a:pt x="45" y="54"/>
                    </a:cubicBezTo>
                    <a:cubicBezTo>
                      <a:pt x="42" y="52"/>
                      <a:pt x="41" y="48"/>
                      <a:pt x="41" y="44"/>
                    </a:cubicBezTo>
                    <a:cubicBezTo>
                      <a:pt x="41" y="41"/>
                      <a:pt x="42" y="37"/>
                      <a:pt x="45" y="34"/>
                    </a:cubicBezTo>
                    <a:cubicBezTo>
                      <a:pt x="46" y="34"/>
                      <a:pt x="47" y="34"/>
                      <a:pt x="48" y="34"/>
                    </a:cubicBezTo>
                    <a:cubicBezTo>
                      <a:pt x="49" y="35"/>
                      <a:pt x="49" y="37"/>
                      <a:pt x="48" y="37"/>
                    </a:cubicBezTo>
                    <a:cubicBezTo>
                      <a:pt x="46" y="39"/>
                      <a:pt x="45" y="42"/>
                      <a:pt x="45" y="44"/>
                    </a:cubicBezTo>
                    <a:cubicBezTo>
                      <a:pt x="45" y="47"/>
                      <a:pt x="46" y="49"/>
                      <a:pt x="48" y="51"/>
                    </a:cubicBezTo>
                    <a:cubicBezTo>
                      <a:pt x="50" y="53"/>
                      <a:pt x="53" y="54"/>
                      <a:pt x="55" y="54"/>
                    </a:cubicBezTo>
                    <a:cubicBezTo>
                      <a:pt x="58" y="54"/>
                      <a:pt x="60" y="53"/>
                      <a:pt x="62" y="51"/>
                    </a:cubicBezTo>
                    <a:cubicBezTo>
                      <a:pt x="64" y="49"/>
                      <a:pt x="65" y="47"/>
                      <a:pt x="65" y="44"/>
                    </a:cubicBezTo>
                    <a:cubicBezTo>
                      <a:pt x="65" y="42"/>
                      <a:pt x="64" y="39"/>
                      <a:pt x="62" y="37"/>
                    </a:cubicBezTo>
                    <a:cubicBezTo>
                      <a:pt x="61" y="37"/>
                      <a:pt x="61" y="35"/>
                      <a:pt x="62" y="34"/>
                    </a:cubicBezTo>
                    <a:cubicBezTo>
                      <a:pt x="63" y="34"/>
                      <a:pt x="64" y="34"/>
                      <a:pt x="65" y="34"/>
                    </a:cubicBezTo>
                    <a:cubicBezTo>
                      <a:pt x="68" y="37"/>
                      <a:pt x="69" y="41"/>
                      <a:pt x="69" y="44"/>
                    </a:cubicBezTo>
                    <a:cubicBezTo>
                      <a:pt x="69" y="48"/>
                      <a:pt x="68" y="52"/>
                      <a:pt x="65" y="54"/>
                    </a:cubicBezTo>
                    <a:close/>
                  </a:path>
                </a:pathLst>
              </a:custGeom>
              <a:solidFill>
                <a:srgbClr val="00B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19" name="Freeform 429">
                <a:extLst>
                  <a:ext uri="{FF2B5EF4-FFF2-40B4-BE49-F238E27FC236}">
                    <a16:creationId xmlns:a16="http://schemas.microsoft.com/office/drawing/2014/main" id="{743837C1-D6E7-4146-8303-569F2AEDE9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1607" y="1500191"/>
                <a:ext cx="260350" cy="180975"/>
              </a:xfrm>
              <a:custGeom>
                <a:avLst/>
                <a:gdLst>
                  <a:gd name="T0" fmla="*/ 62 w 76"/>
                  <a:gd name="T1" fmla="*/ 53 h 53"/>
                  <a:gd name="T2" fmla="*/ 76 w 76"/>
                  <a:gd name="T3" fmla="*/ 46 h 53"/>
                  <a:gd name="T4" fmla="*/ 17 w 76"/>
                  <a:gd name="T5" fmla="*/ 3 h 53"/>
                  <a:gd name="T6" fmla="*/ 0 w 76"/>
                  <a:gd name="T7" fmla="*/ 0 h 53"/>
                  <a:gd name="T8" fmla="*/ 0 w 76"/>
                  <a:gd name="T9" fmla="*/ 15 h 53"/>
                  <a:gd name="T10" fmla="*/ 13 w 76"/>
                  <a:gd name="T11" fmla="*/ 17 h 53"/>
                  <a:gd name="T12" fmla="*/ 62 w 76"/>
                  <a:gd name="T13" fmla="*/ 5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53">
                    <a:moveTo>
                      <a:pt x="62" y="53"/>
                    </a:moveTo>
                    <a:cubicBezTo>
                      <a:pt x="76" y="46"/>
                      <a:pt x="76" y="46"/>
                      <a:pt x="76" y="46"/>
                    </a:cubicBezTo>
                    <a:cubicBezTo>
                      <a:pt x="63" y="25"/>
                      <a:pt x="43" y="9"/>
                      <a:pt x="17" y="3"/>
                    </a:cubicBezTo>
                    <a:cubicBezTo>
                      <a:pt x="11" y="1"/>
                      <a:pt x="5" y="0"/>
                      <a:pt x="0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4" y="15"/>
                      <a:pt x="9" y="16"/>
                      <a:pt x="13" y="17"/>
                    </a:cubicBezTo>
                    <a:cubicBezTo>
                      <a:pt x="35" y="22"/>
                      <a:pt x="52" y="35"/>
                      <a:pt x="62" y="53"/>
                    </a:cubicBez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0" name="Freeform 430">
                <a:extLst>
                  <a:ext uri="{FF2B5EF4-FFF2-40B4-BE49-F238E27FC236}">
                    <a16:creationId xmlns:a16="http://schemas.microsoft.com/office/drawing/2014/main" id="{878A4AC7-E7CB-4E3B-81F4-6E592B3F5E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0295" y="1666878"/>
                <a:ext cx="88900" cy="285750"/>
              </a:xfrm>
              <a:custGeom>
                <a:avLst/>
                <a:gdLst>
                  <a:gd name="T0" fmla="*/ 19 w 26"/>
                  <a:gd name="T1" fmla="*/ 26 h 84"/>
                  <a:gd name="T2" fmla="*/ 26 w 26"/>
                  <a:gd name="T3" fmla="*/ 7 h 84"/>
                  <a:gd name="T4" fmla="*/ 14 w 26"/>
                  <a:gd name="T5" fmla="*/ 0 h 84"/>
                  <a:gd name="T6" fmla="*/ 5 w 26"/>
                  <a:gd name="T7" fmla="*/ 23 h 84"/>
                  <a:gd name="T8" fmla="*/ 11 w 26"/>
                  <a:gd name="T9" fmla="*/ 84 h 84"/>
                  <a:gd name="T10" fmla="*/ 24 w 26"/>
                  <a:gd name="T11" fmla="*/ 77 h 84"/>
                  <a:gd name="T12" fmla="*/ 19 w 26"/>
                  <a:gd name="T13" fmla="*/ 26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84">
                    <a:moveTo>
                      <a:pt x="19" y="26"/>
                    </a:moveTo>
                    <a:cubicBezTo>
                      <a:pt x="21" y="19"/>
                      <a:pt x="23" y="13"/>
                      <a:pt x="26" y="7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0" y="7"/>
                      <a:pt x="7" y="14"/>
                      <a:pt x="5" y="23"/>
                    </a:cubicBezTo>
                    <a:cubicBezTo>
                      <a:pt x="0" y="44"/>
                      <a:pt x="3" y="65"/>
                      <a:pt x="11" y="84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17" y="61"/>
                      <a:pt x="15" y="44"/>
                      <a:pt x="19" y="26"/>
                    </a:cubicBez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1" name="Freeform 431">
                <a:extLst>
                  <a:ext uri="{FF2B5EF4-FFF2-40B4-BE49-F238E27FC236}">
                    <a16:creationId xmlns:a16="http://schemas.microsoft.com/office/drawing/2014/main" id="{D12D4669-F3DD-49D8-B6BE-C96046E63C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1607" y="1966916"/>
                <a:ext cx="250825" cy="166688"/>
              </a:xfrm>
              <a:custGeom>
                <a:avLst/>
                <a:gdLst>
                  <a:gd name="T0" fmla="*/ 0 w 73"/>
                  <a:gd name="T1" fmla="*/ 34 h 49"/>
                  <a:gd name="T2" fmla="*/ 0 w 73"/>
                  <a:gd name="T3" fmla="*/ 49 h 49"/>
                  <a:gd name="T4" fmla="*/ 73 w 73"/>
                  <a:gd name="T5" fmla="*/ 8 h 49"/>
                  <a:gd name="T6" fmla="*/ 60 w 73"/>
                  <a:gd name="T7" fmla="*/ 0 h 49"/>
                  <a:gd name="T8" fmla="*/ 0 w 73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9">
                    <a:moveTo>
                      <a:pt x="0" y="34"/>
                    </a:moveTo>
                    <a:cubicBezTo>
                      <a:pt x="0" y="49"/>
                      <a:pt x="0" y="49"/>
                      <a:pt x="0" y="49"/>
                    </a:cubicBezTo>
                    <a:cubicBezTo>
                      <a:pt x="29" y="48"/>
                      <a:pt x="57" y="32"/>
                      <a:pt x="73" y="8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6" y="20"/>
                      <a:pt x="24" y="33"/>
                      <a:pt x="0" y="34"/>
                    </a:cubicBez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2" name="Freeform 432">
                <a:extLst>
                  <a:ext uri="{FF2B5EF4-FFF2-40B4-BE49-F238E27FC236}">
                    <a16:creationId xmlns:a16="http://schemas.microsoft.com/office/drawing/2014/main" id="{0E406788-BDFB-49AE-B4C8-993F83E8FB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1095" y="1952629"/>
                <a:ext cx="260350" cy="180975"/>
              </a:xfrm>
              <a:custGeom>
                <a:avLst/>
                <a:gdLst>
                  <a:gd name="T0" fmla="*/ 13 w 76"/>
                  <a:gd name="T1" fmla="*/ 0 h 53"/>
                  <a:gd name="T2" fmla="*/ 0 w 76"/>
                  <a:gd name="T3" fmla="*/ 7 h 53"/>
                  <a:gd name="T4" fmla="*/ 59 w 76"/>
                  <a:gd name="T5" fmla="*/ 50 h 53"/>
                  <a:gd name="T6" fmla="*/ 76 w 76"/>
                  <a:gd name="T7" fmla="*/ 53 h 53"/>
                  <a:gd name="T8" fmla="*/ 76 w 76"/>
                  <a:gd name="T9" fmla="*/ 38 h 53"/>
                  <a:gd name="T10" fmla="*/ 62 w 76"/>
                  <a:gd name="T11" fmla="*/ 36 h 53"/>
                  <a:gd name="T12" fmla="*/ 13 w 76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53">
                    <a:moveTo>
                      <a:pt x="13" y="0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3" y="28"/>
                      <a:pt x="33" y="44"/>
                      <a:pt x="59" y="50"/>
                    </a:cubicBezTo>
                    <a:cubicBezTo>
                      <a:pt x="65" y="52"/>
                      <a:pt x="71" y="53"/>
                      <a:pt x="76" y="53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2" y="38"/>
                      <a:pt x="67" y="37"/>
                      <a:pt x="62" y="36"/>
                    </a:cubicBezTo>
                    <a:cubicBezTo>
                      <a:pt x="41" y="31"/>
                      <a:pt x="24" y="18"/>
                      <a:pt x="13" y="0"/>
                    </a:cubicBezTo>
                  </a:path>
                </a:pathLst>
              </a:custGeom>
              <a:solidFill>
                <a:srgbClr val="00B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3" name="Freeform 433">
                <a:extLst>
                  <a:ext uri="{FF2B5EF4-FFF2-40B4-BE49-F238E27FC236}">
                    <a16:creationId xmlns:a16="http://schemas.microsoft.com/office/drawing/2014/main" id="{45CC0521-8330-4CAE-95DF-A689F6B3E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270" y="1681166"/>
                <a:ext cx="92075" cy="285750"/>
              </a:xfrm>
              <a:custGeom>
                <a:avLst/>
                <a:gdLst>
                  <a:gd name="T0" fmla="*/ 16 w 27"/>
                  <a:gd name="T1" fmla="*/ 0 h 84"/>
                  <a:gd name="T2" fmla="*/ 2 w 27"/>
                  <a:gd name="T3" fmla="*/ 7 h 84"/>
                  <a:gd name="T4" fmla="*/ 7 w 27"/>
                  <a:gd name="T5" fmla="*/ 58 h 84"/>
                  <a:gd name="T6" fmla="*/ 0 w 27"/>
                  <a:gd name="T7" fmla="*/ 77 h 84"/>
                  <a:gd name="T8" fmla="*/ 13 w 27"/>
                  <a:gd name="T9" fmla="*/ 84 h 84"/>
                  <a:gd name="T10" fmla="*/ 22 w 27"/>
                  <a:gd name="T11" fmla="*/ 61 h 84"/>
                  <a:gd name="T12" fmla="*/ 16 w 27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84">
                    <a:moveTo>
                      <a:pt x="16" y="0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9" y="23"/>
                      <a:pt x="12" y="40"/>
                      <a:pt x="7" y="58"/>
                    </a:cubicBezTo>
                    <a:cubicBezTo>
                      <a:pt x="6" y="65"/>
                      <a:pt x="3" y="71"/>
                      <a:pt x="0" y="77"/>
                    </a:cubicBezTo>
                    <a:cubicBezTo>
                      <a:pt x="13" y="84"/>
                      <a:pt x="13" y="84"/>
                      <a:pt x="13" y="84"/>
                    </a:cubicBezTo>
                    <a:cubicBezTo>
                      <a:pt x="17" y="77"/>
                      <a:pt x="20" y="70"/>
                      <a:pt x="22" y="61"/>
                    </a:cubicBezTo>
                    <a:cubicBezTo>
                      <a:pt x="27" y="40"/>
                      <a:pt x="24" y="19"/>
                      <a:pt x="16" y="0"/>
                    </a:cubicBezTo>
                  </a:path>
                </a:pathLst>
              </a:custGeom>
              <a:solidFill>
                <a:srgbClr val="00B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24" name="Freeform 434">
                <a:extLst>
                  <a:ext uri="{FF2B5EF4-FFF2-40B4-BE49-F238E27FC236}">
                    <a16:creationId xmlns:a16="http://schemas.microsoft.com/office/drawing/2014/main" id="{AB6060C3-B903-470E-857B-3A53775F3D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2207" y="1500191"/>
                <a:ext cx="249238" cy="166688"/>
              </a:xfrm>
              <a:custGeom>
                <a:avLst/>
                <a:gdLst>
                  <a:gd name="T0" fmla="*/ 73 w 73"/>
                  <a:gd name="T1" fmla="*/ 0 h 49"/>
                  <a:gd name="T2" fmla="*/ 0 w 73"/>
                  <a:gd name="T3" fmla="*/ 41 h 49"/>
                  <a:gd name="T4" fmla="*/ 13 w 73"/>
                  <a:gd name="T5" fmla="*/ 49 h 49"/>
                  <a:gd name="T6" fmla="*/ 73 w 73"/>
                  <a:gd name="T7" fmla="*/ 15 h 49"/>
                  <a:gd name="T8" fmla="*/ 73 w 73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9">
                    <a:moveTo>
                      <a:pt x="73" y="0"/>
                    </a:moveTo>
                    <a:cubicBezTo>
                      <a:pt x="43" y="2"/>
                      <a:pt x="16" y="17"/>
                      <a:pt x="0" y="41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26" y="29"/>
                      <a:pt x="49" y="16"/>
                      <a:pt x="73" y="15"/>
                    </a:cubicBezTo>
                    <a:cubicBezTo>
                      <a:pt x="73" y="0"/>
                      <a:pt x="73" y="0"/>
                      <a:pt x="73" y="0"/>
                    </a:cubicBezTo>
                  </a:path>
                </a:pathLst>
              </a:custGeom>
              <a:solidFill>
                <a:srgbClr val="00B05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27" tIns="45714" rIns="91427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32681">
                  <a:defRPr/>
                </a:pPr>
                <a:endParaRPr lang="en-US" sz="1801">
                  <a:solidFill>
                    <a:srgbClr val="353535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D5F635-847B-49E9-BC7A-8E7ECB2C297E}"/>
                </a:ext>
              </a:extLst>
            </p:cNvPr>
            <p:cNvSpPr txBox="1"/>
            <p:nvPr/>
          </p:nvSpPr>
          <p:spPr>
            <a:xfrm>
              <a:off x="9289371" y="4348163"/>
              <a:ext cx="2666998" cy="1148126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Resume </a:t>
              </a:r>
            </a:p>
            <a:p>
              <a:pPr algn="ctr" defTabSz="932681">
                <a:lnSpc>
                  <a:spcPct val="90000"/>
                </a:lnSpc>
                <a:spcAft>
                  <a:spcPts val="600"/>
                </a:spcAft>
                <a:defRPr/>
              </a:pPr>
              <a:r>
                <a:rPr lang="en-US" sz="280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App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84194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9055-9963-4998-9C82-5EAA84B38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621"/>
            <a:ext cx="11018520" cy="553998"/>
          </a:xfrm>
        </p:spPr>
        <p:txBody>
          <a:bodyPr/>
          <a:lstStyle/>
          <a:p>
            <a:r>
              <a:rPr lang="en-US" dirty="0"/>
              <a:t>Customer Considerations for Migration Tools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CAF79E-6805-49DF-9AB7-A66E51605802}"/>
              </a:ext>
            </a:extLst>
          </p:cNvPr>
          <p:cNvSpPr/>
          <p:nvPr/>
        </p:nvSpPr>
        <p:spPr>
          <a:xfrm>
            <a:off x="589043" y="1503520"/>
            <a:ext cx="10797345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Is the tool a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Microsoft</a:t>
            </a:r>
            <a:r>
              <a:rPr lang="en-US" sz="2600">
                <a:solidFill>
                  <a:srgbClr val="00206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tool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? More importantly, is there a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free option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?</a:t>
            </a: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Can I migrate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Windows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 and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Linux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 servers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to Azure?</a:t>
            </a: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Can the same tool work for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VMware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Hyper-V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, and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physical servers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?</a:t>
            </a:r>
          </a:p>
          <a:p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Can I perform migrations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without running an appliance 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in Azure?</a:t>
            </a:r>
          </a:p>
          <a:p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Can I perform migrations </a:t>
            </a:r>
            <a:r>
              <a:rPr lang="en-US" sz="2600" b="1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without installing an agent </a:t>
            </a:r>
            <a:r>
              <a:rPr lang="en-US" sz="2600">
                <a:latin typeface="Segoe UI Semilight" panose="020B0402040204020203" pitchFamily="34" charset="0"/>
                <a:cs typeface="Segoe UI Semilight" panose="020B0402040204020203" pitchFamily="34" charset="0"/>
              </a:rPr>
              <a:t>on my servers?</a:t>
            </a: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AutoNum type="arabicPeriod"/>
            </a:pPr>
            <a:endParaRPr lang="en-US" sz="26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8" name="building_5" title="Icon of tall buildings">
            <a:extLst>
              <a:ext uri="{FF2B5EF4-FFF2-40B4-BE49-F238E27FC236}">
                <a16:creationId xmlns:a16="http://schemas.microsoft.com/office/drawing/2014/main" id="{4867D8D6-78E3-4E99-ADD5-AB0664615DC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11623" y="3036038"/>
            <a:ext cx="505086" cy="548562"/>
          </a:xfrm>
          <a:custGeom>
            <a:avLst/>
            <a:gdLst>
              <a:gd name="T0" fmla="*/ 299 w 395"/>
              <a:gd name="T1" fmla="*/ 151 h 429"/>
              <a:gd name="T2" fmla="*/ 299 w 395"/>
              <a:gd name="T3" fmla="*/ 429 h 429"/>
              <a:gd name="T4" fmla="*/ 242 w 395"/>
              <a:gd name="T5" fmla="*/ 429 h 429"/>
              <a:gd name="T6" fmla="*/ 242 w 395"/>
              <a:gd name="T7" fmla="*/ 333 h 429"/>
              <a:gd name="T8" fmla="*/ 181 w 395"/>
              <a:gd name="T9" fmla="*/ 333 h 429"/>
              <a:gd name="T10" fmla="*/ 181 w 395"/>
              <a:gd name="T11" fmla="*/ 429 h 429"/>
              <a:gd name="T12" fmla="*/ 121 w 395"/>
              <a:gd name="T13" fmla="*/ 429 h 429"/>
              <a:gd name="T14" fmla="*/ 121 w 395"/>
              <a:gd name="T15" fmla="*/ 151 h 429"/>
              <a:gd name="T16" fmla="*/ 211 w 395"/>
              <a:gd name="T17" fmla="*/ 151 h 429"/>
              <a:gd name="T18" fmla="*/ 299 w 395"/>
              <a:gd name="T19" fmla="*/ 151 h 429"/>
              <a:gd name="T20" fmla="*/ 211 w 395"/>
              <a:gd name="T21" fmla="*/ 151 h 429"/>
              <a:gd name="T22" fmla="*/ 211 w 395"/>
              <a:gd name="T23" fmla="*/ 92 h 429"/>
              <a:gd name="T24" fmla="*/ 0 w 395"/>
              <a:gd name="T25" fmla="*/ 92 h 429"/>
              <a:gd name="T26" fmla="*/ 0 w 395"/>
              <a:gd name="T27" fmla="*/ 429 h 429"/>
              <a:gd name="T28" fmla="*/ 395 w 395"/>
              <a:gd name="T29" fmla="*/ 429 h 429"/>
              <a:gd name="T30" fmla="*/ 395 w 395"/>
              <a:gd name="T31" fmla="*/ 123 h 429"/>
              <a:gd name="T32" fmla="*/ 268 w 395"/>
              <a:gd name="T33" fmla="*/ 0 h 429"/>
              <a:gd name="T34" fmla="*/ 268 w 395"/>
              <a:gd name="T35" fmla="*/ 151 h 429"/>
              <a:gd name="T36" fmla="*/ 62 w 395"/>
              <a:gd name="T37" fmla="*/ 151 h 429"/>
              <a:gd name="T38" fmla="*/ 56 w 395"/>
              <a:gd name="T39" fmla="*/ 151 h 429"/>
              <a:gd name="T40" fmla="*/ 56 w 395"/>
              <a:gd name="T41" fmla="*/ 155 h 429"/>
              <a:gd name="T42" fmla="*/ 62 w 395"/>
              <a:gd name="T43" fmla="*/ 155 h 429"/>
              <a:gd name="T44" fmla="*/ 62 w 395"/>
              <a:gd name="T45" fmla="*/ 151 h 429"/>
              <a:gd name="T46" fmla="*/ 62 w 395"/>
              <a:gd name="T47" fmla="*/ 211 h 429"/>
              <a:gd name="T48" fmla="*/ 56 w 395"/>
              <a:gd name="T49" fmla="*/ 211 h 429"/>
              <a:gd name="T50" fmla="*/ 56 w 395"/>
              <a:gd name="T51" fmla="*/ 217 h 429"/>
              <a:gd name="T52" fmla="*/ 62 w 395"/>
              <a:gd name="T53" fmla="*/ 217 h 429"/>
              <a:gd name="T54" fmla="*/ 62 w 395"/>
              <a:gd name="T55" fmla="*/ 211 h 429"/>
              <a:gd name="T56" fmla="*/ 62 w 395"/>
              <a:gd name="T57" fmla="*/ 271 h 429"/>
              <a:gd name="T58" fmla="*/ 56 w 395"/>
              <a:gd name="T59" fmla="*/ 271 h 429"/>
              <a:gd name="T60" fmla="*/ 56 w 395"/>
              <a:gd name="T61" fmla="*/ 277 h 429"/>
              <a:gd name="T62" fmla="*/ 62 w 395"/>
              <a:gd name="T63" fmla="*/ 277 h 429"/>
              <a:gd name="T64" fmla="*/ 62 w 395"/>
              <a:gd name="T65" fmla="*/ 271 h 429"/>
              <a:gd name="T66" fmla="*/ 62 w 395"/>
              <a:gd name="T67" fmla="*/ 332 h 429"/>
              <a:gd name="T68" fmla="*/ 56 w 395"/>
              <a:gd name="T69" fmla="*/ 332 h 429"/>
              <a:gd name="T70" fmla="*/ 56 w 395"/>
              <a:gd name="T71" fmla="*/ 337 h 429"/>
              <a:gd name="T72" fmla="*/ 62 w 395"/>
              <a:gd name="T73" fmla="*/ 337 h 429"/>
              <a:gd name="T74" fmla="*/ 62 w 395"/>
              <a:gd name="T75" fmla="*/ 332 h 429"/>
              <a:gd name="T76" fmla="*/ 62 w 395"/>
              <a:gd name="T77" fmla="*/ 392 h 429"/>
              <a:gd name="T78" fmla="*/ 56 w 395"/>
              <a:gd name="T79" fmla="*/ 392 h 429"/>
              <a:gd name="T80" fmla="*/ 56 w 395"/>
              <a:gd name="T81" fmla="*/ 397 h 429"/>
              <a:gd name="T82" fmla="*/ 62 w 395"/>
              <a:gd name="T83" fmla="*/ 397 h 429"/>
              <a:gd name="T84" fmla="*/ 62 w 395"/>
              <a:gd name="T85" fmla="*/ 392 h 429"/>
              <a:gd name="T86" fmla="*/ 182 w 395"/>
              <a:gd name="T87" fmla="*/ 211 h 429"/>
              <a:gd name="T88" fmla="*/ 177 w 395"/>
              <a:gd name="T89" fmla="*/ 211 h 429"/>
              <a:gd name="T90" fmla="*/ 177 w 395"/>
              <a:gd name="T91" fmla="*/ 217 h 429"/>
              <a:gd name="T92" fmla="*/ 182 w 395"/>
              <a:gd name="T93" fmla="*/ 217 h 429"/>
              <a:gd name="T94" fmla="*/ 182 w 395"/>
              <a:gd name="T95" fmla="*/ 211 h 429"/>
              <a:gd name="T96" fmla="*/ 182 w 395"/>
              <a:gd name="T97" fmla="*/ 273 h 429"/>
              <a:gd name="T98" fmla="*/ 177 w 395"/>
              <a:gd name="T99" fmla="*/ 273 h 429"/>
              <a:gd name="T100" fmla="*/ 177 w 395"/>
              <a:gd name="T101" fmla="*/ 277 h 429"/>
              <a:gd name="T102" fmla="*/ 182 w 395"/>
              <a:gd name="T103" fmla="*/ 277 h 429"/>
              <a:gd name="T104" fmla="*/ 182 w 395"/>
              <a:gd name="T105" fmla="*/ 273 h 429"/>
              <a:gd name="T106" fmla="*/ 243 w 395"/>
              <a:gd name="T107" fmla="*/ 211 h 429"/>
              <a:gd name="T108" fmla="*/ 237 w 395"/>
              <a:gd name="T109" fmla="*/ 211 h 429"/>
              <a:gd name="T110" fmla="*/ 237 w 395"/>
              <a:gd name="T111" fmla="*/ 217 h 429"/>
              <a:gd name="T112" fmla="*/ 243 w 395"/>
              <a:gd name="T113" fmla="*/ 217 h 429"/>
              <a:gd name="T114" fmla="*/ 243 w 395"/>
              <a:gd name="T115" fmla="*/ 211 h 429"/>
              <a:gd name="T116" fmla="*/ 243 w 395"/>
              <a:gd name="T117" fmla="*/ 273 h 429"/>
              <a:gd name="T118" fmla="*/ 237 w 395"/>
              <a:gd name="T119" fmla="*/ 273 h 429"/>
              <a:gd name="T120" fmla="*/ 237 w 395"/>
              <a:gd name="T121" fmla="*/ 277 h 429"/>
              <a:gd name="T122" fmla="*/ 243 w 395"/>
              <a:gd name="T123" fmla="*/ 277 h 429"/>
              <a:gd name="T124" fmla="*/ 243 w 395"/>
              <a:gd name="T125" fmla="*/ 273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5" h="429">
                <a:moveTo>
                  <a:pt x="299" y="151"/>
                </a:moveTo>
                <a:lnTo>
                  <a:pt x="299" y="429"/>
                </a:lnTo>
                <a:lnTo>
                  <a:pt x="242" y="429"/>
                </a:lnTo>
                <a:lnTo>
                  <a:pt x="242" y="333"/>
                </a:lnTo>
                <a:lnTo>
                  <a:pt x="181" y="333"/>
                </a:lnTo>
                <a:lnTo>
                  <a:pt x="181" y="429"/>
                </a:lnTo>
                <a:lnTo>
                  <a:pt x="121" y="429"/>
                </a:lnTo>
                <a:lnTo>
                  <a:pt x="121" y="151"/>
                </a:lnTo>
                <a:lnTo>
                  <a:pt x="211" y="151"/>
                </a:lnTo>
                <a:lnTo>
                  <a:pt x="299" y="151"/>
                </a:lnTo>
                <a:moveTo>
                  <a:pt x="211" y="151"/>
                </a:moveTo>
                <a:lnTo>
                  <a:pt x="211" y="92"/>
                </a:lnTo>
                <a:lnTo>
                  <a:pt x="0" y="92"/>
                </a:lnTo>
                <a:lnTo>
                  <a:pt x="0" y="429"/>
                </a:lnTo>
                <a:moveTo>
                  <a:pt x="395" y="429"/>
                </a:moveTo>
                <a:lnTo>
                  <a:pt x="395" y="123"/>
                </a:lnTo>
                <a:lnTo>
                  <a:pt x="268" y="0"/>
                </a:lnTo>
                <a:lnTo>
                  <a:pt x="268" y="151"/>
                </a:lnTo>
                <a:moveTo>
                  <a:pt x="62" y="151"/>
                </a:moveTo>
                <a:lnTo>
                  <a:pt x="56" y="151"/>
                </a:lnTo>
                <a:lnTo>
                  <a:pt x="56" y="155"/>
                </a:lnTo>
                <a:lnTo>
                  <a:pt x="62" y="155"/>
                </a:lnTo>
                <a:lnTo>
                  <a:pt x="62" y="151"/>
                </a:lnTo>
                <a:moveTo>
                  <a:pt x="62" y="211"/>
                </a:moveTo>
                <a:lnTo>
                  <a:pt x="56" y="211"/>
                </a:lnTo>
                <a:lnTo>
                  <a:pt x="56" y="217"/>
                </a:lnTo>
                <a:lnTo>
                  <a:pt x="62" y="217"/>
                </a:lnTo>
                <a:lnTo>
                  <a:pt x="62" y="211"/>
                </a:lnTo>
                <a:moveTo>
                  <a:pt x="62" y="271"/>
                </a:moveTo>
                <a:lnTo>
                  <a:pt x="56" y="271"/>
                </a:lnTo>
                <a:lnTo>
                  <a:pt x="56" y="277"/>
                </a:lnTo>
                <a:lnTo>
                  <a:pt x="62" y="277"/>
                </a:lnTo>
                <a:lnTo>
                  <a:pt x="62" y="271"/>
                </a:lnTo>
                <a:moveTo>
                  <a:pt x="62" y="332"/>
                </a:moveTo>
                <a:lnTo>
                  <a:pt x="56" y="332"/>
                </a:lnTo>
                <a:lnTo>
                  <a:pt x="56" y="337"/>
                </a:lnTo>
                <a:lnTo>
                  <a:pt x="62" y="337"/>
                </a:lnTo>
                <a:lnTo>
                  <a:pt x="62" y="332"/>
                </a:lnTo>
                <a:moveTo>
                  <a:pt x="62" y="392"/>
                </a:moveTo>
                <a:lnTo>
                  <a:pt x="56" y="392"/>
                </a:lnTo>
                <a:lnTo>
                  <a:pt x="56" y="397"/>
                </a:lnTo>
                <a:lnTo>
                  <a:pt x="62" y="397"/>
                </a:lnTo>
                <a:lnTo>
                  <a:pt x="62" y="392"/>
                </a:lnTo>
                <a:moveTo>
                  <a:pt x="182" y="211"/>
                </a:moveTo>
                <a:lnTo>
                  <a:pt x="177" y="211"/>
                </a:lnTo>
                <a:lnTo>
                  <a:pt x="177" y="217"/>
                </a:lnTo>
                <a:lnTo>
                  <a:pt x="182" y="217"/>
                </a:lnTo>
                <a:lnTo>
                  <a:pt x="182" y="211"/>
                </a:lnTo>
                <a:moveTo>
                  <a:pt x="182" y="273"/>
                </a:moveTo>
                <a:lnTo>
                  <a:pt x="177" y="273"/>
                </a:lnTo>
                <a:lnTo>
                  <a:pt x="177" y="277"/>
                </a:lnTo>
                <a:lnTo>
                  <a:pt x="182" y="277"/>
                </a:lnTo>
                <a:lnTo>
                  <a:pt x="182" y="273"/>
                </a:lnTo>
                <a:moveTo>
                  <a:pt x="243" y="211"/>
                </a:moveTo>
                <a:lnTo>
                  <a:pt x="237" y="211"/>
                </a:lnTo>
                <a:lnTo>
                  <a:pt x="237" y="217"/>
                </a:lnTo>
                <a:lnTo>
                  <a:pt x="243" y="217"/>
                </a:lnTo>
                <a:lnTo>
                  <a:pt x="243" y="211"/>
                </a:lnTo>
                <a:moveTo>
                  <a:pt x="243" y="273"/>
                </a:moveTo>
                <a:lnTo>
                  <a:pt x="237" y="273"/>
                </a:lnTo>
                <a:lnTo>
                  <a:pt x="237" y="277"/>
                </a:lnTo>
                <a:lnTo>
                  <a:pt x="243" y="277"/>
                </a:lnTo>
                <a:lnTo>
                  <a:pt x="243" y="273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9" name="money_2" title="Icon of a dollar sign with an arrow around it pointing clockwise">
            <a:extLst>
              <a:ext uri="{FF2B5EF4-FFF2-40B4-BE49-F238E27FC236}">
                <a16:creationId xmlns:a16="http://schemas.microsoft.com/office/drawing/2014/main" id="{75B41330-1411-475D-A266-BDCFE2B94C2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04032" y="1503519"/>
            <a:ext cx="520270" cy="548562"/>
          </a:xfrm>
          <a:custGeom>
            <a:avLst/>
            <a:gdLst>
              <a:gd name="T0" fmla="*/ 307 w 307"/>
              <a:gd name="T1" fmla="*/ 163 h 326"/>
              <a:gd name="T2" fmla="*/ 282 w 307"/>
              <a:gd name="T3" fmla="*/ 244 h 326"/>
              <a:gd name="T4" fmla="*/ 82 w 307"/>
              <a:gd name="T5" fmla="*/ 281 h 326"/>
              <a:gd name="T6" fmla="*/ 45 w 307"/>
              <a:gd name="T7" fmla="*/ 82 h 326"/>
              <a:gd name="T8" fmla="*/ 245 w 307"/>
              <a:gd name="T9" fmla="*/ 45 h 326"/>
              <a:gd name="T10" fmla="*/ 297 w 307"/>
              <a:gd name="T11" fmla="*/ 110 h 326"/>
              <a:gd name="T12" fmla="*/ 257 w 307"/>
              <a:gd name="T13" fmla="*/ 99 h 326"/>
              <a:gd name="T14" fmla="*/ 297 w 307"/>
              <a:gd name="T15" fmla="*/ 109 h 326"/>
              <a:gd name="T16" fmla="*/ 307 w 307"/>
              <a:gd name="T17" fmla="*/ 70 h 326"/>
              <a:gd name="T18" fmla="*/ 126 w 307"/>
              <a:gd name="T19" fmla="*/ 199 h 326"/>
              <a:gd name="T20" fmla="*/ 182 w 307"/>
              <a:gd name="T21" fmla="*/ 199 h 326"/>
              <a:gd name="T22" fmla="*/ 202 w 307"/>
              <a:gd name="T23" fmla="*/ 179 h 326"/>
              <a:gd name="T24" fmla="*/ 182 w 307"/>
              <a:gd name="T25" fmla="*/ 158 h 326"/>
              <a:gd name="T26" fmla="*/ 147 w 307"/>
              <a:gd name="T27" fmla="*/ 158 h 326"/>
              <a:gd name="T28" fmla="*/ 126 w 307"/>
              <a:gd name="T29" fmla="*/ 137 h 326"/>
              <a:gd name="T30" fmla="*/ 147 w 307"/>
              <a:gd name="T31" fmla="*/ 117 h 326"/>
              <a:gd name="T32" fmla="*/ 201 w 307"/>
              <a:gd name="T33" fmla="*/ 117 h 326"/>
              <a:gd name="T34" fmla="*/ 164 w 307"/>
              <a:gd name="T35" fmla="*/ 88 h 326"/>
              <a:gd name="T36" fmla="*/ 164 w 307"/>
              <a:gd name="T37" fmla="*/ 226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7" h="326">
                <a:moveTo>
                  <a:pt x="307" y="163"/>
                </a:moveTo>
                <a:cubicBezTo>
                  <a:pt x="307" y="191"/>
                  <a:pt x="299" y="219"/>
                  <a:pt x="282" y="244"/>
                </a:cubicBezTo>
                <a:cubicBezTo>
                  <a:pt x="237" y="310"/>
                  <a:pt x="148" y="326"/>
                  <a:pt x="82" y="281"/>
                </a:cubicBezTo>
                <a:cubicBezTo>
                  <a:pt x="17" y="236"/>
                  <a:pt x="0" y="147"/>
                  <a:pt x="45" y="82"/>
                </a:cubicBezTo>
                <a:cubicBezTo>
                  <a:pt x="90" y="16"/>
                  <a:pt x="179" y="0"/>
                  <a:pt x="245" y="45"/>
                </a:cubicBezTo>
                <a:cubicBezTo>
                  <a:pt x="269" y="61"/>
                  <a:pt x="287" y="84"/>
                  <a:pt x="297" y="110"/>
                </a:cubicBezTo>
                <a:moveTo>
                  <a:pt x="257" y="99"/>
                </a:moveTo>
                <a:cubicBezTo>
                  <a:pt x="297" y="109"/>
                  <a:pt x="297" y="109"/>
                  <a:pt x="297" y="109"/>
                </a:cubicBezTo>
                <a:cubicBezTo>
                  <a:pt x="307" y="70"/>
                  <a:pt x="307" y="70"/>
                  <a:pt x="307" y="70"/>
                </a:cubicBezTo>
                <a:moveTo>
                  <a:pt x="126" y="199"/>
                </a:moveTo>
                <a:cubicBezTo>
                  <a:pt x="182" y="199"/>
                  <a:pt x="182" y="199"/>
                  <a:pt x="182" y="199"/>
                </a:cubicBezTo>
                <a:cubicBezTo>
                  <a:pt x="193" y="199"/>
                  <a:pt x="202" y="190"/>
                  <a:pt x="202" y="179"/>
                </a:cubicBezTo>
                <a:cubicBezTo>
                  <a:pt x="202" y="168"/>
                  <a:pt x="193" y="158"/>
                  <a:pt x="182" y="158"/>
                </a:cubicBezTo>
                <a:cubicBezTo>
                  <a:pt x="147" y="158"/>
                  <a:pt x="147" y="158"/>
                  <a:pt x="147" y="158"/>
                </a:cubicBezTo>
                <a:cubicBezTo>
                  <a:pt x="136" y="158"/>
                  <a:pt x="126" y="148"/>
                  <a:pt x="126" y="137"/>
                </a:cubicBezTo>
                <a:cubicBezTo>
                  <a:pt x="126" y="126"/>
                  <a:pt x="136" y="117"/>
                  <a:pt x="147" y="117"/>
                </a:cubicBezTo>
                <a:cubicBezTo>
                  <a:pt x="201" y="117"/>
                  <a:pt x="201" y="117"/>
                  <a:pt x="201" y="117"/>
                </a:cubicBezTo>
                <a:moveTo>
                  <a:pt x="164" y="88"/>
                </a:moveTo>
                <a:cubicBezTo>
                  <a:pt x="164" y="226"/>
                  <a:pt x="164" y="226"/>
                  <a:pt x="164" y="226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solidFill>
                <a:srgbClr val="00B050"/>
              </a:solidFill>
            </a:endParaRPr>
          </a:p>
        </p:txBody>
      </p:sp>
      <p:sp>
        <p:nvSpPr>
          <p:cNvPr id="10" name="Rocket" title="Icon of a rocket">
            <a:extLst>
              <a:ext uri="{FF2B5EF4-FFF2-40B4-BE49-F238E27FC236}">
                <a16:creationId xmlns:a16="http://schemas.microsoft.com/office/drawing/2014/main" id="{65F0AB9F-D9CE-463B-9C40-25E867C3E0A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37620" y="4713419"/>
            <a:ext cx="465338" cy="457135"/>
          </a:xfrm>
          <a:custGeom>
            <a:avLst/>
            <a:gdLst>
              <a:gd name="T0" fmla="*/ 352 w 352"/>
              <a:gd name="T1" fmla="*/ 3 h 346"/>
              <a:gd name="T2" fmla="*/ 305 w 352"/>
              <a:gd name="T3" fmla="*/ 142 h 346"/>
              <a:gd name="T4" fmla="*/ 118 w 352"/>
              <a:gd name="T5" fmla="*/ 326 h 346"/>
              <a:gd name="T6" fmla="*/ 50 w 352"/>
              <a:gd name="T7" fmla="*/ 346 h 346"/>
              <a:gd name="T8" fmla="*/ 0 w 352"/>
              <a:gd name="T9" fmla="*/ 295 h 346"/>
              <a:gd name="T10" fmla="*/ 30 w 352"/>
              <a:gd name="T11" fmla="*/ 227 h 346"/>
              <a:gd name="T12" fmla="*/ 203 w 352"/>
              <a:gd name="T13" fmla="*/ 54 h 346"/>
              <a:gd name="T14" fmla="*/ 352 w 352"/>
              <a:gd name="T15" fmla="*/ 3 h 346"/>
              <a:gd name="T16" fmla="*/ 203 w 352"/>
              <a:gd name="T17" fmla="*/ 55 h 346"/>
              <a:gd name="T18" fmla="*/ 301 w 352"/>
              <a:gd name="T19" fmla="*/ 146 h 346"/>
              <a:gd name="T20" fmla="*/ 144 w 352"/>
              <a:gd name="T21" fmla="*/ 113 h 346"/>
              <a:gd name="T22" fmla="*/ 0 w 352"/>
              <a:gd name="T23" fmla="*/ 113 h 346"/>
              <a:gd name="T24" fmla="*/ 0 w 352"/>
              <a:gd name="T25" fmla="*/ 197 h 346"/>
              <a:gd name="T26" fmla="*/ 30 w 352"/>
              <a:gd name="T27" fmla="*/ 227 h 346"/>
              <a:gd name="T28" fmla="*/ 30 w 352"/>
              <a:gd name="T29" fmla="*/ 227 h 346"/>
              <a:gd name="T30" fmla="*/ 120 w 352"/>
              <a:gd name="T31" fmla="*/ 324 h 346"/>
              <a:gd name="T32" fmla="*/ 141 w 352"/>
              <a:gd name="T33" fmla="*/ 346 h 346"/>
              <a:gd name="T34" fmla="*/ 232 w 352"/>
              <a:gd name="T35" fmla="*/ 346 h 346"/>
              <a:gd name="T36" fmla="*/ 232 w 352"/>
              <a:gd name="T37" fmla="*/ 214 h 346"/>
              <a:gd name="T38" fmla="*/ 176 w 352"/>
              <a:gd name="T39" fmla="*/ 159 h 346"/>
              <a:gd name="T40" fmla="*/ 194 w 352"/>
              <a:gd name="T41" fmla="*/ 177 h 346"/>
              <a:gd name="T42" fmla="*/ 211 w 352"/>
              <a:gd name="T43" fmla="*/ 159 h 346"/>
              <a:gd name="T44" fmla="*/ 194 w 352"/>
              <a:gd name="T45" fmla="*/ 141 h 346"/>
              <a:gd name="T46" fmla="*/ 176 w 352"/>
              <a:gd name="T47" fmla="*/ 159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52" h="346">
                <a:moveTo>
                  <a:pt x="352" y="3"/>
                </a:moveTo>
                <a:cubicBezTo>
                  <a:pt x="346" y="85"/>
                  <a:pt x="305" y="142"/>
                  <a:pt x="305" y="142"/>
                </a:cubicBezTo>
                <a:cubicBezTo>
                  <a:pt x="305" y="142"/>
                  <a:pt x="305" y="142"/>
                  <a:pt x="118" y="326"/>
                </a:cubicBezTo>
                <a:cubicBezTo>
                  <a:pt x="118" y="326"/>
                  <a:pt x="118" y="326"/>
                  <a:pt x="50" y="346"/>
                </a:cubicBezTo>
                <a:cubicBezTo>
                  <a:pt x="50" y="346"/>
                  <a:pt x="50" y="346"/>
                  <a:pt x="0" y="295"/>
                </a:cubicBezTo>
                <a:cubicBezTo>
                  <a:pt x="0" y="295"/>
                  <a:pt x="0" y="295"/>
                  <a:pt x="30" y="227"/>
                </a:cubicBezTo>
                <a:cubicBezTo>
                  <a:pt x="30" y="227"/>
                  <a:pt x="149" y="109"/>
                  <a:pt x="203" y="54"/>
                </a:cubicBezTo>
                <a:cubicBezTo>
                  <a:pt x="257" y="0"/>
                  <a:pt x="352" y="3"/>
                  <a:pt x="352" y="3"/>
                </a:cubicBezTo>
                <a:close/>
                <a:moveTo>
                  <a:pt x="203" y="55"/>
                </a:moveTo>
                <a:cubicBezTo>
                  <a:pt x="301" y="146"/>
                  <a:pt x="301" y="146"/>
                  <a:pt x="301" y="146"/>
                </a:cubicBezTo>
                <a:moveTo>
                  <a:pt x="144" y="113"/>
                </a:moveTo>
                <a:cubicBezTo>
                  <a:pt x="0" y="113"/>
                  <a:pt x="0" y="113"/>
                  <a:pt x="0" y="113"/>
                </a:cubicBezTo>
                <a:cubicBezTo>
                  <a:pt x="0" y="197"/>
                  <a:pt x="0" y="197"/>
                  <a:pt x="0" y="197"/>
                </a:cubicBezTo>
                <a:cubicBezTo>
                  <a:pt x="30" y="227"/>
                  <a:pt x="30" y="227"/>
                  <a:pt x="30" y="227"/>
                </a:cubicBezTo>
                <a:moveTo>
                  <a:pt x="30" y="227"/>
                </a:moveTo>
                <a:cubicBezTo>
                  <a:pt x="120" y="324"/>
                  <a:pt x="120" y="324"/>
                  <a:pt x="120" y="324"/>
                </a:cubicBezTo>
                <a:cubicBezTo>
                  <a:pt x="141" y="346"/>
                  <a:pt x="141" y="346"/>
                  <a:pt x="141" y="346"/>
                </a:cubicBezTo>
                <a:cubicBezTo>
                  <a:pt x="232" y="346"/>
                  <a:pt x="232" y="346"/>
                  <a:pt x="232" y="346"/>
                </a:cubicBezTo>
                <a:cubicBezTo>
                  <a:pt x="232" y="214"/>
                  <a:pt x="232" y="214"/>
                  <a:pt x="232" y="214"/>
                </a:cubicBezTo>
                <a:moveTo>
                  <a:pt x="176" y="159"/>
                </a:moveTo>
                <a:cubicBezTo>
                  <a:pt x="176" y="169"/>
                  <a:pt x="184" y="177"/>
                  <a:pt x="194" y="177"/>
                </a:cubicBezTo>
                <a:cubicBezTo>
                  <a:pt x="203" y="177"/>
                  <a:pt x="211" y="169"/>
                  <a:pt x="211" y="159"/>
                </a:cubicBezTo>
                <a:cubicBezTo>
                  <a:pt x="211" y="149"/>
                  <a:pt x="203" y="141"/>
                  <a:pt x="194" y="141"/>
                </a:cubicBezTo>
                <a:cubicBezTo>
                  <a:pt x="184" y="141"/>
                  <a:pt x="176" y="149"/>
                  <a:pt x="176" y="159"/>
                </a:cubicBezTo>
                <a:close/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12" name="Send" title="Icon of a paper airplane">
            <a:extLst>
              <a:ext uri="{FF2B5EF4-FFF2-40B4-BE49-F238E27FC236}">
                <a16:creationId xmlns:a16="http://schemas.microsoft.com/office/drawing/2014/main" id="{68A5CBF3-7884-47A6-8ADB-F8A74EB908E7}"/>
              </a:ext>
            </a:extLst>
          </p:cNvPr>
          <p:cNvSpPr>
            <a:spLocks noChangeAspect="1" noEditPoints="1"/>
          </p:cNvSpPr>
          <p:nvPr/>
        </p:nvSpPr>
        <p:spPr bwMode="auto">
          <a:xfrm rot="19679360">
            <a:off x="11159601" y="3965499"/>
            <a:ext cx="548562" cy="367023"/>
          </a:xfrm>
          <a:custGeom>
            <a:avLst/>
            <a:gdLst>
              <a:gd name="T0" fmla="*/ 44 w 556"/>
              <a:gd name="T1" fmla="*/ 14 h 372"/>
              <a:gd name="T2" fmla="*/ 556 w 556"/>
              <a:gd name="T3" fmla="*/ 187 h 372"/>
              <a:gd name="T4" fmla="*/ 0 w 556"/>
              <a:gd name="T5" fmla="*/ 372 h 372"/>
              <a:gd name="T6" fmla="*/ 64 w 556"/>
              <a:gd name="T7" fmla="*/ 187 h 372"/>
              <a:gd name="T8" fmla="*/ 14 w 556"/>
              <a:gd name="T9" fmla="*/ 43 h 372"/>
              <a:gd name="T10" fmla="*/ 14 w 556"/>
              <a:gd name="T11" fmla="*/ 43 h 372"/>
              <a:gd name="T12" fmla="*/ 0 w 556"/>
              <a:gd name="T13" fmla="*/ 0 h 372"/>
              <a:gd name="T14" fmla="*/ 44 w 556"/>
              <a:gd name="T15" fmla="*/ 14 h 372"/>
              <a:gd name="T16" fmla="*/ 64 w 556"/>
              <a:gd name="T17" fmla="*/ 187 h 372"/>
              <a:gd name="T18" fmla="*/ 556 w 556"/>
              <a:gd name="T19" fmla="*/ 18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6" h="372">
                <a:moveTo>
                  <a:pt x="44" y="14"/>
                </a:moveTo>
                <a:lnTo>
                  <a:pt x="556" y="187"/>
                </a:lnTo>
                <a:lnTo>
                  <a:pt x="0" y="372"/>
                </a:lnTo>
                <a:lnTo>
                  <a:pt x="64" y="187"/>
                </a:lnTo>
                <a:lnTo>
                  <a:pt x="14" y="43"/>
                </a:lnTo>
                <a:moveTo>
                  <a:pt x="14" y="43"/>
                </a:moveTo>
                <a:lnTo>
                  <a:pt x="0" y="0"/>
                </a:lnTo>
                <a:lnTo>
                  <a:pt x="44" y="14"/>
                </a:lnTo>
                <a:moveTo>
                  <a:pt x="64" y="187"/>
                </a:moveTo>
                <a:lnTo>
                  <a:pt x="556" y="187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13" name="Move_E7C2" title="Icon of four arrows pointing away from eachother">
            <a:extLst>
              <a:ext uri="{FF2B5EF4-FFF2-40B4-BE49-F238E27FC236}">
                <a16:creationId xmlns:a16="http://schemas.microsoft.com/office/drawing/2014/main" id="{52F4F4DD-5336-4CB8-9CDE-8C6D0FD8DB5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167282" y="2315492"/>
            <a:ext cx="457021" cy="457135"/>
          </a:xfrm>
          <a:custGeom>
            <a:avLst/>
            <a:gdLst>
              <a:gd name="T0" fmla="*/ 736 w 3999"/>
              <a:gd name="T1" fmla="*/ 2737 h 4000"/>
              <a:gd name="T2" fmla="*/ 0 w 3999"/>
              <a:gd name="T3" fmla="*/ 2001 h 4000"/>
              <a:gd name="T4" fmla="*/ 736 w 3999"/>
              <a:gd name="T5" fmla="*/ 1264 h 4000"/>
              <a:gd name="T6" fmla="*/ 86 w 3999"/>
              <a:gd name="T7" fmla="*/ 2001 h 4000"/>
              <a:gd name="T8" fmla="*/ 1264 w 3999"/>
              <a:gd name="T9" fmla="*/ 2001 h 4000"/>
              <a:gd name="T10" fmla="*/ 1264 w 3999"/>
              <a:gd name="T11" fmla="*/ 3265 h 4000"/>
              <a:gd name="T12" fmla="*/ 2000 w 3999"/>
              <a:gd name="T13" fmla="*/ 4000 h 4000"/>
              <a:gd name="T14" fmla="*/ 2735 w 3999"/>
              <a:gd name="T15" fmla="*/ 3265 h 4000"/>
              <a:gd name="T16" fmla="*/ 2000 w 3999"/>
              <a:gd name="T17" fmla="*/ 3915 h 4000"/>
              <a:gd name="T18" fmla="*/ 2000 w 3999"/>
              <a:gd name="T19" fmla="*/ 2737 h 4000"/>
              <a:gd name="T20" fmla="*/ 3264 w 3999"/>
              <a:gd name="T21" fmla="*/ 2737 h 4000"/>
              <a:gd name="T22" fmla="*/ 3999 w 3999"/>
              <a:gd name="T23" fmla="*/ 2001 h 4000"/>
              <a:gd name="T24" fmla="*/ 3264 w 3999"/>
              <a:gd name="T25" fmla="*/ 1264 h 4000"/>
              <a:gd name="T26" fmla="*/ 3913 w 3999"/>
              <a:gd name="T27" fmla="*/ 2001 h 4000"/>
              <a:gd name="T28" fmla="*/ 2735 w 3999"/>
              <a:gd name="T29" fmla="*/ 2001 h 4000"/>
              <a:gd name="T30" fmla="*/ 2735 w 3999"/>
              <a:gd name="T31" fmla="*/ 736 h 4000"/>
              <a:gd name="T32" fmla="*/ 2000 w 3999"/>
              <a:gd name="T33" fmla="*/ 0 h 4000"/>
              <a:gd name="T34" fmla="*/ 1264 w 3999"/>
              <a:gd name="T35" fmla="*/ 736 h 4000"/>
              <a:gd name="T36" fmla="*/ 2000 w 3999"/>
              <a:gd name="T37" fmla="*/ 86 h 4000"/>
              <a:gd name="T38" fmla="*/ 2000 w 3999"/>
              <a:gd name="T39" fmla="*/ 1264 h 4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999" h="4000">
                <a:moveTo>
                  <a:pt x="736" y="2737"/>
                </a:moveTo>
                <a:lnTo>
                  <a:pt x="0" y="2001"/>
                </a:lnTo>
                <a:lnTo>
                  <a:pt x="736" y="1264"/>
                </a:lnTo>
                <a:moveTo>
                  <a:pt x="86" y="2001"/>
                </a:moveTo>
                <a:lnTo>
                  <a:pt x="1264" y="2001"/>
                </a:lnTo>
                <a:moveTo>
                  <a:pt x="1264" y="3265"/>
                </a:moveTo>
                <a:lnTo>
                  <a:pt x="2000" y="4000"/>
                </a:lnTo>
                <a:lnTo>
                  <a:pt x="2735" y="3265"/>
                </a:lnTo>
                <a:moveTo>
                  <a:pt x="2000" y="3915"/>
                </a:moveTo>
                <a:lnTo>
                  <a:pt x="2000" y="2737"/>
                </a:lnTo>
                <a:moveTo>
                  <a:pt x="3264" y="2737"/>
                </a:moveTo>
                <a:lnTo>
                  <a:pt x="3999" y="2001"/>
                </a:lnTo>
                <a:lnTo>
                  <a:pt x="3264" y="1264"/>
                </a:lnTo>
                <a:moveTo>
                  <a:pt x="3913" y="2001"/>
                </a:moveTo>
                <a:lnTo>
                  <a:pt x="2735" y="2001"/>
                </a:lnTo>
                <a:moveTo>
                  <a:pt x="2735" y="736"/>
                </a:moveTo>
                <a:lnTo>
                  <a:pt x="2000" y="0"/>
                </a:lnTo>
                <a:lnTo>
                  <a:pt x="1264" y="736"/>
                </a:lnTo>
                <a:moveTo>
                  <a:pt x="2000" y="86"/>
                </a:moveTo>
                <a:lnTo>
                  <a:pt x="2000" y="1264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5430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2" grpId="0" animBg="1"/>
      <p:bldP spid="1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9055-9963-4998-9C82-5EAA84B3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Considerations for Migration Tools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CAF79E-6805-49DF-9AB7-A66E51605802}"/>
              </a:ext>
            </a:extLst>
          </p:cNvPr>
          <p:cNvSpPr/>
          <p:nvPr/>
        </p:nvSpPr>
        <p:spPr>
          <a:xfrm>
            <a:off x="589044" y="1503520"/>
            <a:ext cx="11440438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Microsoft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tool –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free option</a:t>
            </a:r>
          </a:p>
          <a:p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Windows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and</a:t>
            </a:r>
            <a:r>
              <a:rPr lang="en-US" sz="2600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Linux</a:t>
            </a: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VMware, Hyper-V, physical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servers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No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appliance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needed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in Azure</a:t>
            </a: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Font typeface="Arial" panose="020B0604020202020204" pitchFamily="34" charset="0"/>
              <a:buChar char="•"/>
            </a:pP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No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agent </a:t>
            </a:r>
            <a:r>
              <a:rPr lang="en-US" sz="2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needed</a:t>
            </a:r>
            <a:r>
              <a:rPr lang="en-US" sz="2600" b="1" dirty="0">
                <a:solidFill>
                  <a:srgbClr val="002060"/>
                </a:solidFill>
                <a:latin typeface="+mj-lt"/>
                <a:cs typeface="Segoe UI Semilight" panose="020B0402040204020203" pitchFamily="34" charset="0"/>
              </a:rPr>
              <a:t> on servers</a:t>
            </a: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342834" indent="-342834">
              <a:buAutoNum type="arabicPeriod"/>
            </a:pPr>
            <a:endParaRPr lang="en-US" sz="2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8" name="building_5" title="Icon of tall buildings">
            <a:extLst>
              <a:ext uri="{FF2B5EF4-FFF2-40B4-BE49-F238E27FC236}">
                <a16:creationId xmlns:a16="http://schemas.microsoft.com/office/drawing/2014/main" id="{4867D8D6-78E3-4E99-ADD5-AB0664615DC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18391" y="3231361"/>
            <a:ext cx="420905" cy="457135"/>
          </a:xfrm>
          <a:custGeom>
            <a:avLst/>
            <a:gdLst>
              <a:gd name="T0" fmla="*/ 299 w 395"/>
              <a:gd name="T1" fmla="*/ 151 h 429"/>
              <a:gd name="T2" fmla="*/ 299 w 395"/>
              <a:gd name="T3" fmla="*/ 429 h 429"/>
              <a:gd name="T4" fmla="*/ 242 w 395"/>
              <a:gd name="T5" fmla="*/ 429 h 429"/>
              <a:gd name="T6" fmla="*/ 242 w 395"/>
              <a:gd name="T7" fmla="*/ 333 h 429"/>
              <a:gd name="T8" fmla="*/ 181 w 395"/>
              <a:gd name="T9" fmla="*/ 333 h 429"/>
              <a:gd name="T10" fmla="*/ 181 w 395"/>
              <a:gd name="T11" fmla="*/ 429 h 429"/>
              <a:gd name="T12" fmla="*/ 121 w 395"/>
              <a:gd name="T13" fmla="*/ 429 h 429"/>
              <a:gd name="T14" fmla="*/ 121 w 395"/>
              <a:gd name="T15" fmla="*/ 151 h 429"/>
              <a:gd name="T16" fmla="*/ 211 w 395"/>
              <a:gd name="T17" fmla="*/ 151 h 429"/>
              <a:gd name="T18" fmla="*/ 299 w 395"/>
              <a:gd name="T19" fmla="*/ 151 h 429"/>
              <a:gd name="T20" fmla="*/ 211 w 395"/>
              <a:gd name="T21" fmla="*/ 151 h 429"/>
              <a:gd name="T22" fmla="*/ 211 w 395"/>
              <a:gd name="T23" fmla="*/ 92 h 429"/>
              <a:gd name="T24" fmla="*/ 0 w 395"/>
              <a:gd name="T25" fmla="*/ 92 h 429"/>
              <a:gd name="T26" fmla="*/ 0 w 395"/>
              <a:gd name="T27" fmla="*/ 429 h 429"/>
              <a:gd name="T28" fmla="*/ 395 w 395"/>
              <a:gd name="T29" fmla="*/ 429 h 429"/>
              <a:gd name="T30" fmla="*/ 395 w 395"/>
              <a:gd name="T31" fmla="*/ 123 h 429"/>
              <a:gd name="T32" fmla="*/ 268 w 395"/>
              <a:gd name="T33" fmla="*/ 0 h 429"/>
              <a:gd name="T34" fmla="*/ 268 w 395"/>
              <a:gd name="T35" fmla="*/ 151 h 429"/>
              <a:gd name="T36" fmla="*/ 62 w 395"/>
              <a:gd name="T37" fmla="*/ 151 h 429"/>
              <a:gd name="T38" fmla="*/ 56 w 395"/>
              <a:gd name="T39" fmla="*/ 151 h 429"/>
              <a:gd name="T40" fmla="*/ 56 w 395"/>
              <a:gd name="T41" fmla="*/ 155 h 429"/>
              <a:gd name="T42" fmla="*/ 62 w 395"/>
              <a:gd name="T43" fmla="*/ 155 h 429"/>
              <a:gd name="T44" fmla="*/ 62 w 395"/>
              <a:gd name="T45" fmla="*/ 151 h 429"/>
              <a:gd name="T46" fmla="*/ 62 w 395"/>
              <a:gd name="T47" fmla="*/ 211 h 429"/>
              <a:gd name="T48" fmla="*/ 56 w 395"/>
              <a:gd name="T49" fmla="*/ 211 h 429"/>
              <a:gd name="T50" fmla="*/ 56 w 395"/>
              <a:gd name="T51" fmla="*/ 217 h 429"/>
              <a:gd name="T52" fmla="*/ 62 w 395"/>
              <a:gd name="T53" fmla="*/ 217 h 429"/>
              <a:gd name="T54" fmla="*/ 62 w 395"/>
              <a:gd name="T55" fmla="*/ 211 h 429"/>
              <a:gd name="T56" fmla="*/ 62 w 395"/>
              <a:gd name="T57" fmla="*/ 271 h 429"/>
              <a:gd name="T58" fmla="*/ 56 w 395"/>
              <a:gd name="T59" fmla="*/ 271 h 429"/>
              <a:gd name="T60" fmla="*/ 56 w 395"/>
              <a:gd name="T61" fmla="*/ 277 h 429"/>
              <a:gd name="T62" fmla="*/ 62 w 395"/>
              <a:gd name="T63" fmla="*/ 277 h 429"/>
              <a:gd name="T64" fmla="*/ 62 w 395"/>
              <a:gd name="T65" fmla="*/ 271 h 429"/>
              <a:gd name="T66" fmla="*/ 62 w 395"/>
              <a:gd name="T67" fmla="*/ 332 h 429"/>
              <a:gd name="T68" fmla="*/ 56 w 395"/>
              <a:gd name="T69" fmla="*/ 332 h 429"/>
              <a:gd name="T70" fmla="*/ 56 w 395"/>
              <a:gd name="T71" fmla="*/ 337 h 429"/>
              <a:gd name="T72" fmla="*/ 62 w 395"/>
              <a:gd name="T73" fmla="*/ 337 h 429"/>
              <a:gd name="T74" fmla="*/ 62 w 395"/>
              <a:gd name="T75" fmla="*/ 332 h 429"/>
              <a:gd name="T76" fmla="*/ 62 w 395"/>
              <a:gd name="T77" fmla="*/ 392 h 429"/>
              <a:gd name="T78" fmla="*/ 56 w 395"/>
              <a:gd name="T79" fmla="*/ 392 h 429"/>
              <a:gd name="T80" fmla="*/ 56 w 395"/>
              <a:gd name="T81" fmla="*/ 397 h 429"/>
              <a:gd name="T82" fmla="*/ 62 w 395"/>
              <a:gd name="T83" fmla="*/ 397 h 429"/>
              <a:gd name="T84" fmla="*/ 62 w 395"/>
              <a:gd name="T85" fmla="*/ 392 h 429"/>
              <a:gd name="T86" fmla="*/ 182 w 395"/>
              <a:gd name="T87" fmla="*/ 211 h 429"/>
              <a:gd name="T88" fmla="*/ 177 w 395"/>
              <a:gd name="T89" fmla="*/ 211 h 429"/>
              <a:gd name="T90" fmla="*/ 177 w 395"/>
              <a:gd name="T91" fmla="*/ 217 h 429"/>
              <a:gd name="T92" fmla="*/ 182 w 395"/>
              <a:gd name="T93" fmla="*/ 217 h 429"/>
              <a:gd name="T94" fmla="*/ 182 w 395"/>
              <a:gd name="T95" fmla="*/ 211 h 429"/>
              <a:gd name="T96" fmla="*/ 182 w 395"/>
              <a:gd name="T97" fmla="*/ 273 h 429"/>
              <a:gd name="T98" fmla="*/ 177 w 395"/>
              <a:gd name="T99" fmla="*/ 273 h 429"/>
              <a:gd name="T100" fmla="*/ 177 w 395"/>
              <a:gd name="T101" fmla="*/ 277 h 429"/>
              <a:gd name="T102" fmla="*/ 182 w 395"/>
              <a:gd name="T103" fmla="*/ 277 h 429"/>
              <a:gd name="T104" fmla="*/ 182 w 395"/>
              <a:gd name="T105" fmla="*/ 273 h 429"/>
              <a:gd name="T106" fmla="*/ 243 w 395"/>
              <a:gd name="T107" fmla="*/ 211 h 429"/>
              <a:gd name="T108" fmla="*/ 237 w 395"/>
              <a:gd name="T109" fmla="*/ 211 h 429"/>
              <a:gd name="T110" fmla="*/ 237 w 395"/>
              <a:gd name="T111" fmla="*/ 217 h 429"/>
              <a:gd name="T112" fmla="*/ 243 w 395"/>
              <a:gd name="T113" fmla="*/ 217 h 429"/>
              <a:gd name="T114" fmla="*/ 243 w 395"/>
              <a:gd name="T115" fmla="*/ 211 h 429"/>
              <a:gd name="T116" fmla="*/ 243 w 395"/>
              <a:gd name="T117" fmla="*/ 273 h 429"/>
              <a:gd name="T118" fmla="*/ 237 w 395"/>
              <a:gd name="T119" fmla="*/ 273 h 429"/>
              <a:gd name="T120" fmla="*/ 237 w 395"/>
              <a:gd name="T121" fmla="*/ 277 h 429"/>
              <a:gd name="T122" fmla="*/ 243 w 395"/>
              <a:gd name="T123" fmla="*/ 277 h 429"/>
              <a:gd name="T124" fmla="*/ 243 w 395"/>
              <a:gd name="T125" fmla="*/ 273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5" h="429">
                <a:moveTo>
                  <a:pt x="299" y="151"/>
                </a:moveTo>
                <a:lnTo>
                  <a:pt x="299" y="429"/>
                </a:lnTo>
                <a:lnTo>
                  <a:pt x="242" y="429"/>
                </a:lnTo>
                <a:lnTo>
                  <a:pt x="242" y="333"/>
                </a:lnTo>
                <a:lnTo>
                  <a:pt x="181" y="333"/>
                </a:lnTo>
                <a:lnTo>
                  <a:pt x="181" y="429"/>
                </a:lnTo>
                <a:lnTo>
                  <a:pt x="121" y="429"/>
                </a:lnTo>
                <a:lnTo>
                  <a:pt x="121" y="151"/>
                </a:lnTo>
                <a:lnTo>
                  <a:pt x="211" y="151"/>
                </a:lnTo>
                <a:lnTo>
                  <a:pt x="299" y="151"/>
                </a:lnTo>
                <a:moveTo>
                  <a:pt x="211" y="151"/>
                </a:moveTo>
                <a:lnTo>
                  <a:pt x="211" y="92"/>
                </a:lnTo>
                <a:lnTo>
                  <a:pt x="0" y="92"/>
                </a:lnTo>
                <a:lnTo>
                  <a:pt x="0" y="429"/>
                </a:lnTo>
                <a:moveTo>
                  <a:pt x="395" y="429"/>
                </a:moveTo>
                <a:lnTo>
                  <a:pt x="395" y="123"/>
                </a:lnTo>
                <a:lnTo>
                  <a:pt x="268" y="0"/>
                </a:lnTo>
                <a:lnTo>
                  <a:pt x="268" y="151"/>
                </a:lnTo>
                <a:moveTo>
                  <a:pt x="62" y="151"/>
                </a:moveTo>
                <a:lnTo>
                  <a:pt x="56" y="151"/>
                </a:lnTo>
                <a:lnTo>
                  <a:pt x="56" y="155"/>
                </a:lnTo>
                <a:lnTo>
                  <a:pt x="62" y="155"/>
                </a:lnTo>
                <a:lnTo>
                  <a:pt x="62" y="151"/>
                </a:lnTo>
                <a:moveTo>
                  <a:pt x="62" y="211"/>
                </a:moveTo>
                <a:lnTo>
                  <a:pt x="56" y="211"/>
                </a:lnTo>
                <a:lnTo>
                  <a:pt x="56" y="217"/>
                </a:lnTo>
                <a:lnTo>
                  <a:pt x="62" y="217"/>
                </a:lnTo>
                <a:lnTo>
                  <a:pt x="62" y="211"/>
                </a:lnTo>
                <a:moveTo>
                  <a:pt x="62" y="271"/>
                </a:moveTo>
                <a:lnTo>
                  <a:pt x="56" y="271"/>
                </a:lnTo>
                <a:lnTo>
                  <a:pt x="56" y="277"/>
                </a:lnTo>
                <a:lnTo>
                  <a:pt x="62" y="277"/>
                </a:lnTo>
                <a:lnTo>
                  <a:pt x="62" y="271"/>
                </a:lnTo>
                <a:moveTo>
                  <a:pt x="62" y="332"/>
                </a:moveTo>
                <a:lnTo>
                  <a:pt x="56" y="332"/>
                </a:lnTo>
                <a:lnTo>
                  <a:pt x="56" y="337"/>
                </a:lnTo>
                <a:lnTo>
                  <a:pt x="62" y="337"/>
                </a:lnTo>
                <a:lnTo>
                  <a:pt x="62" y="332"/>
                </a:lnTo>
                <a:moveTo>
                  <a:pt x="62" y="392"/>
                </a:moveTo>
                <a:lnTo>
                  <a:pt x="56" y="392"/>
                </a:lnTo>
                <a:lnTo>
                  <a:pt x="56" y="397"/>
                </a:lnTo>
                <a:lnTo>
                  <a:pt x="62" y="397"/>
                </a:lnTo>
                <a:lnTo>
                  <a:pt x="62" y="392"/>
                </a:lnTo>
                <a:moveTo>
                  <a:pt x="182" y="211"/>
                </a:moveTo>
                <a:lnTo>
                  <a:pt x="177" y="211"/>
                </a:lnTo>
                <a:lnTo>
                  <a:pt x="177" y="217"/>
                </a:lnTo>
                <a:lnTo>
                  <a:pt x="182" y="217"/>
                </a:lnTo>
                <a:lnTo>
                  <a:pt x="182" y="211"/>
                </a:lnTo>
                <a:moveTo>
                  <a:pt x="182" y="273"/>
                </a:moveTo>
                <a:lnTo>
                  <a:pt x="177" y="273"/>
                </a:lnTo>
                <a:lnTo>
                  <a:pt x="177" y="277"/>
                </a:lnTo>
                <a:lnTo>
                  <a:pt x="182" y="277"/>
                </a:lnTo>
                <a:lnTo>
                  <a:pt x="182" y="273"/>
                </a:lnTo>
                <a:moveTo>
                  <a:pt x="243" y="211"/>
                </a:moveTo>
                <a:lnTo>
                  <a:pt x="237" y="211"/>
                </a:lnTo>
                <a:lnTo>
                  <a:pt x="237" y="217"/>
                </a:lnTo>
                <a:lnTo>
                  <a:pt x="243" y="217"/>
                </a:lnTo>
                <a:lnTo>
                  <a:pt x="243" y="211"/>
                </a:lnTo>
                <a:moveTo>
                  <a:pt x="243" y="273"/>
                </a:moveTo>
                <a:lnTo>
                  <a:pt x="237" y="273"/>
                </a:lnTo>
                <a:lnTo>
                  <a:pt x="237" y="277"/>
                </a:lnTo>
                <a:lnTo>
                  <a:pt x="243" y="277"/>
                </a:lnTo>
                <a:lnTo>
                  <a:pt x="243" y="273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9" name="money_2" title="Icon of a dollar sign with an arrow around it pointing clockwise">
            <a:extLst>
              <a:ext uri="{FF2B5EF4-FFF2-40B4-BE49-F238E27FC236}">
                <a16:creationId xmlns:a16="http://schemas.microsoft.com/office/drawing/2014/main" id="{75B41330-1411-475D-A266-BDCFE2B94C2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01317" y="1615897"/>
            <a:ext cx="433558" cy="457135"/>
          </a:xfrm>
          <a:custGeom>
            <a:avLst/>
            <a:gdLst>
              <a:gd name="T0" fmla="*/ 307 w 307"/>
              <a:gd name="T1" fmla="*/ 163 h 326"/>
              <a:gd name="T2" fmla="*/ 282 w 307"/>
              <a:gd name="T3" fmla="*/ 244 h 326"/>
              <a:gd name="T4" fmla="*/ 82 w 307"/>
              <a:gd name="T5" fmla="*/ 281 h 326"/>
              <a:gd name="T6" fmla="*/ 45 w 307"/>
              <a:gd name="T7" fmla="*/ 82 h 326"/>
              <a:gd name="T8" fmla="*/ 245 w 307"/>
              <a:gd name="T9" fmla="*/ 45 h 326"/>
              <a:gd name="T10" fmla="*/ 297 w 307"/>
              <a:gd name="T11" fmla="*/ 110 h 326"/>
              <a:gd name="T12" fmla="*/ 257 w 307"/>
              <a:gd name="T13" fmla="*/ 99 h 326"/>
              <a:gd name="T14" fmla="*/ 297 w 307"/>
              <a:gd name="T15" fmla="*/ 109 h 326"/>
              <a:gd name="T16" fmla="*/ 307 w 307"/>
              <a:gd name="T17" fmla="*/ 70 h 326"/>
              <a:gd name="T18" fmla="*/ 126 w 307"/>
              <a:gd name="T19" fmla="*/ 199 h 326"/>
              <a:gd name="T20" fmla="*/ 182 w 307"/>
              <a:gd name="T21" fmla="*/ 199 h 326"/>
              <a:gd name="T22" fmla="*/ 202 w 307"/>
              <a:gd name="T23" fmla="*/ 179 h 326"/>
              <a:gd name="T24" fmla="*/ 182 w 307"/>
              <a:gd name="T25" fmla="*/ 158 h 326"/>
              <a:gd name="T26" fmla="*/ 147 w 307"/>
              <a:gd name="T27" fmla="*/ 158 h 326"/>
              <a:gd name="T28" fmla="*/ 126 w 307"/>
              <a:gd name="T29" fmla="*/ 137 h 326"/>
              <a:gd name="T30" fmla="*/ 147 w 307"/>
              <a:gd name="T31" fmla="*/ 117 h 326"/>
              <a:gd name="T32" fmla="*/ 201 w 307"/>
              <a:gd name="T33" fmla="*/ 117 h 326"/>
              <a:gd name="T34" fmla="*/ 164 w 307"/>
              <a:gd name="T35" fmla="*/ 88 h 326"/>
              <a:gd name="T36" fmla="*/ 164 w 307"/>
              <a:gd name="T37" fmla="*/ 226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7" h="326">
                <a:moveTo>
                  <a:pt x="307" y="163"/>
                </a:moveTo>
                <a:cubicBezTo>
                  <a:pt x="307" y="191"/>
                  <a:pt x="299" y="219"/>
                  <a:pt x="282" y="244"/>
                </a:cubicBezTo>
                <a:cubicBezTo>
                  <a:pt x="237" y="310"/>
                  <a:pt x="148" y="326"/>
                  <a:pt x="82" y="281"/>
                </a:cubicBezTo>
                <a:cubicBezTo>
                  <a:pt x="17" y="236"/>
                  <a:pt x="0" y="147"/>
                  <a:pt x="45" y="82"/>
                </a:cubicBezTo>
                <a:cubicBezTo>
                  <a:pt x="90" y="16"/>
                  <a:pt x="179" y="0"/>
                  <a:pt x="245" y="45"/>
                </a:cubicBezTo>
                <a:cubicBezTo>
                  <a:pt x="269" y="61"/>
                  <a:pt x="287" y="84"/>
                  <a:pt x="297" y="110"/>
                </a:cubicBezTo>
                <a:moveTo>
                  <a:pt x="257" y="99"/>
                </a:moveTo>
                <a:cubicBezTo>
                  <a:pt x="297" y="109"/>
                  <a:pt x="297" y="109"/>
                  <a:pt x="297" y="109"/>
                </a:cubicBezTo>
                <a:cubicBezTo>
                  <a:pt x="307" y="70"/>
                  <a:pt x="307" y="70"/>
                  <a:pt x="307" y="70"/>
                </a:cubicBezTo>
                <a:moveTo>
                  <a:pt x="126" y="199"/>
                </a:moveTo>
                <a:cubicBezTo>
                  <a:pt x="182" y="199"/>
                  <a:pt x="182" y="199"/>
                  <a:pt x="182" y="199"/>
                </a:cubicBezTo>
                <a:cubicBezTo>
                  <a:pt x="193" y="199"/>
                  <a:pt x="202" y="190"/>
                  <a:pt x="202" y="179"/>
                </a:cubicBezTo>
                <a:cubicBezTo>
                  <a:pt x="202" y="168"/>
                  <a:pt x="193" y="158"/>
                  <a:pt x="182" y="158"/>
                </a:cubicBezTo>
                <a:cubicBezTo>
                  <a:pt x="147" y="158"/>
                  <a:pt x="147" y="158"/>
                  <a:pt x="147" y="158"/>
                </a:cubicBezTo>
                <a:cubicBezTo>
                  <a:pt x="136" y="158"/>
                  <a:pt x="126" y="148"/>
                  <a:pt x="126" y="137"/>
                </a:cubicBezTo>
                <a:cubicBezTo>
                  <a:pt x="126" y="126"/>
                  <a:pt x="136" y="117"/>
                  <a:pt x="147" y="117"/>
                </a:cubicBezTo>
                <a:cubicBezTo>
                  <a:pt x="201" y="117"/>
                  <a:pt x="201" y="117"/>
                  <a:pt x="201" y="117"/>
                </a:cubicBezTo>
                <a:moveTo>
                  <a:pt x="164" y="88"/>
                </a:moveTo>
                <a:cubicBezTo>
                  <a:pt x="164" y="226"/>
                  <a:pt x="164" y="226"/>
                  <a:pt x="164" y="226"/>
                </a:cubicBez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22BECE0-CB20-4687-8814-BA572236D150}"/>
              </a:ext>
            </a:extLst>
          </p:cNvPr>
          <p:cNvGrpSpPr/>
          <p:nvPr/>
        </p:nvGrpSpPr>
        <p:grpSpPr>
          <a:xfrm>
            <a:off x="7643927" y="1527757"/>
            <a:ext cx="919389" cy="2920613"/>
            <a:chOff x="7644145" y="1527487"/>
            <a:chExt cx="919520" cy="2921027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D5B5E71-5EE6-43FB-8570-0FE38CEE04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7644145" y="1527487"/>
              <a:ext cx="919520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15BE3520-D1EB-4704-9065-F546218838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7644145" y="2365734"/>
              <a:ext cx="919520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F27A38-C154-4337-A0B4-F901CA0363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7644145" y="3965416"/>
              <a:ext cx="919520" cy="483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4B648A4-98F7-4480-919F-578D28B12D77}"/>
              </a:ext>
            </a:extLst>
          </p:cNvPr>
          <p:cNvCxnSpPr/>
          <p:nvPr/>
        </p:nvCxnSpPr>
        <p:spPr>
          <a:xfrm>
            <a:off x="507999" y="2221877"/>
            <a:ext cx="11264096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B2C7AEA-862B-45FA-97CB-85E0A75ECC18}"/>
              </a:ext>
            </a:extLst>
          </p:cNvPr>
          <p:cNvCxnSpPr/>
          <p:nvPr/>
        </p:nvCxnSpPr>
        <p:spPr>
          <a:xfrm>
            <a:off x="507999" y="3082869"/>
            <a:ext cx="11264096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385F77-CE80-480B-AC55-7AF2CC0C76E7}"/>
              </a:ext>
            </a:extLst>
          </p:cNvPr>
          <p:cNvCxnSpPr/>
          <p:nvPr/>
        </p:nvCxnSpPr>
        <p:spPr>
          <a:xfrm>
            <a:off x="507999" y="3878956"/>
            <a:ext cx="11264096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81A4E16-41AF-4334-92A1-E83AE934A314}"/>
              </a:ext>
            </a:extLst>
          </p:cNvPr>
          <p:cNvCxnSpPr/>
          <p:nvPr/>
        </p:nvCxnSpPr>
        <p:spPr>
          <a:xfrm>
            <a:off x="507999" y="4663795"/>
            <a:ext cx="11264096" cy="0"/>
          </a:xfrm>
          <a:prstGeom prst="line">
            <a:avLst/>
          </a:prstGeom>
          <a:ln w="9525" cap="flat" cmpd="sng" algn="ctr">
            <a:solidFill>
              <a:srgbClr val="D83B0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Move_E7C2" title="Icon of four arrows pointing away from eachother">
            <a:extLst>
              <a:ext uri="{FF2B5EF4-FFF2-40B4-BE49-F238E27FC236}">
                <a16:creationId xmlns:a16="http://schemas.microsoft.com/office/drawing/2014/main" id="{B99CC368-3D7D-45C1-A145-023A654C6C7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769954" y="2424490"/>
            <a:ext cx="457021" cy="457135"/>
          </a:xfrm>
          <a:custGeom>
            <a:avLst/>
            <a:gdLst>
              <a:gd name="T0" fmla="*/ 736 w 3999"/>
              <a:gd name="T1" fmla="*/ 2737 h 4000"/>
              <a:gd name="T2" fmla="*/ 0 w 3999"/>
              <a:gd name="T3" fmla="*/ 2001 h 4000"/>
              <a:gd name="T4" fmla="*/ 736 w 3999"/>
              <a:gd name="T5" fmla="*/ 1264 h 4000"/>
              <a:gd name="T6" fmla="*/ 86 w 3999"/>
              <a:gd name="T7" fmla="*/ 2001 h 4000"/>
              <a:gd name="T8" fmla="*/ 1264 w 3999"/>
              <a:gd name="T9" fmla="*/ 2001 h 4000"/>
              <a:gd name="T10" fmla="*/ 1264 w 3999"/>
              <a:gd name="T11" fmla="*/ 3265 h 4000"/>
              <a:gd name="T12" fmla="*/ 2000 w 3999"/>
              <a:gd name="T13" fmla="*/ 4000 h 4000"/>
              <a:gd name="T14" fmla="*/ 2735 w 3999"/>
              <a:gd name="T15" fmla="*/ 3265 h 4000"/>
              <a:gd name="T16" fmla="*/ 2000 w 3999"/>
              <a:gd name="T17" fmla="*/ 3915 h 4000"/>
              <a:gd name="T18" fmla="*/ 2000 w 3999"/>
              <a:gd name="T19" fmla="*/ 2737 h 4000"/>
              <a:gd name="T20" fmla="*/ 3264 w 3999"/>
              <a:gd name="T21" fmla="*/ 2737 h 4000"/>
              <a:gd name="T22" fmla="*/ 3999 w 3999"/>
              <a:gd name="T23" fmla="*/ 2001 h 4000"/>
              <a:gd name="T24" fmla="*/ 3264 w 3999"/>
              <a:gd name="T25" fmla="*/ 1264 h 4000"/>
              <a:gd name="T26" fmla="*/ 3913 w 3999"/>
              <a:gd name="T27" fmla="*/ 2001 h 4000"/>
              <a:gd name="T28" fmla="*/ 2735 w 3999"/>
              <a:gd name="T29" fmla="*/ 2001 h 4000"/>
              <a:gd name="T30" fmla="*/ 2735 w 3999"/>
              <a:gd name="T31" fmla="*/ 736 h 4000"/>
              <a:gd name="T32" fmla="*/ 2000 w 3999"/>
              <a:gd name="T33" fmla="*/ 0 h 4000"/>
              <a:gd name="T34" fmla="*/ 1264 w 3999"/>
              <a:gd name="T35" fmla="*/ 736 h 4000"/>
              <a:gd name="T36" fmla="*/ 2000 w 3999"/>
              <a:gd name="T37" fmla="*/ 86 h 4000"/>
              <a:gd name="T38" fmla="*/ 2000 w 3999"/>
              <a:gd name="T39" fmla="*/ 1264 h 4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999" h="4000">
                <a:moveTo>
                  <a:pt x="736" y="2737"/>
                </a:moveTo>
                <a:lnTo>
                  <a:pt x="0" y="2001"/>
                </a:lnTo>
                <a:lnTo>
                  <a:pt x="736" y="1264"/>
                </a:lnTo>
                <a:moveTo>
                  <a:pt x="86" y="2001"/>
                </a:moveTo>
                <a:lnTo>
                  <a:pt x="1264" y="2001"/>
                </a:lnTo>
                <a:moveTo>
                  <a:pt x="1264" y="3265"/>
                </a:moveTo>
                <a:lnTo>
                  <a:pt x="2000" y="4000"/>
                </a:lnTo>
                <a:lnTo>
                  <a:pt x="2735" y="3265"/>
                </a:lnTo>
                <a:moveTo>
                  <a:pt x="2000" y="3915"/>
                </a:moveTo>
                <a:lnTo>
                  <a:pt x="2000" y="2737"/>
                </a:lnTo>
                <a:moveTo>
                  <a:pt x="3264" y="2737"/>
                </a:moveTo>
                <a:lnTo>
                  <a:pt x="3999" y="2001"/>
                </a:lnTo>
                <a:lnTo>
                  <a:pt x="3264" y="1264"/>
                </a:lnTo>
                <a:moveTo>
                  <a:pt x="3913" y="2001"/>
                </a:moveTo>
                <a:lnTo>
                  <a:pt x="2735" y="2001"/>
                </a:lnTo>
                <a:moveTo>
                  <a:pt x="2735" y="736"/>
                </a:moveTo>
                <a:lnTo>
                  <a:pt x="2000" y="0"/>
                </a:lnTo>
                <a:lnTo>
                  <a:pt x="1264" y="736"/>
                </a:lnTo>
                <a:moveTo>
                  <a:pt x="2000" y="86"/>
                </a:moveTo>
                <a:lnTo>
                  <a:pt x="2000" y="1264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solidFill>
                <a:srgbClr val="00B050"/>
              </a:solidFill>
            </a:endParaRPr>
          </a:p>
        </p:txBody>
      </p:sp>
      <p:sp>
        <p:nvSpPr>
          <p:cNvPr id="42" name="Send" title="Icon of a paper airplane">
            <a:extLst>
              <a:ext uri="{FF2B5EF4-FFF2-40B4-BE49-F238E27FC236}">
                <a16:creationId xmlns:a16="http://schemas.microsoft.com/office/drawing/2014/main" id="{D2400A09-D605-4E51-AC02-2F867FA9DEC8}"/>
              </a:ext>
            </a:extLst>
          </p:cNvPr>
          <p:cNvSpPr>
            <a:spLocks noChangeAspect="1" noEditPoints="1"/>
          </p:cNvSpPr>
          <p:nvPr/>
        </p:nvSpPr>
        <p:spPr bwMode="auto">
          <a:xfrm rot="19679360">
            <a:off x="6722334" y="3973331"/>
            <a:ext cx="548562" cy="367023"/>
          </a:xfrm>
          <a:custGeom>
            <a:avLst/>
            <a:gdLst>
              <a:gd name="T0" fmla="*/ 44 w 556"/>
              <a:gd name="T1" fmla="*/ 14 h 372"/>
              <a:gd name="T2" fmla="*/ 556 w 556"/>
              <a:gd name="T3" fmla="*/ 187 h 372"/>
              <a:gd name="T4" fmla="*/ 0 w 556"/>
              <a:gd name="T5" fmla="*/ 372 h 372"/>
              <a:gd name="T6" fmla="*/ 64 w 556"/>
              <a:gd name="T7" fmla="*/ 187 h 372"/>
              <a:gd name="T8" fmla="*/ 14 w 556"/>
              <a:gd name="T9" fmla="*/ 43 h 372"/>
              <a:gd name="T10" fmla="*/ 14 w 556"/>
              <a:gd name="T11" fmla="*/ 43 h 372"/>
              <a:gd name="T12" fmla="*/ 0 w 556"/>
              <a:gd name="T13" fmla="*/ 0 h 372"/>
              <a:gd name="T14" fmla="*/ 44 w 556"/>
              <a:gd name="T15" fmla="*/ 14 h 372"/>
              <a:gd name="T16" fmla="*/ 64 w 556"/>
              <a:gd name="T17" fmla="*/ 187 h 372"/>
              <a:gd name="T18" fmla="*/ 556 w 556"/>
              <a:gd name="T19" fmla="*/ 18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6" h="372">
                <a:moveTo>
                  <a:pt x="44" y="14"/>
                </a:moveTo>
                <a:lnTo>
                  <a:pt x="556" y="187"/>
                </a:lnTo>
                <a:lnTo>
                  <a:pt x="0" y="372"/>
                </a:lnTo>
                <a:lnTo>
                  <a:pt x="64" y="187"/>
                </a:lnTo>
                <a:lnTo>
                  <a:pt x="14" y="43"/>
                </a:lnTo>
                <a:moveTo>
                  <a:pt x="14" y="43"/>
                </a:moveTo>
                <a:lnTo>
                  <a:pt x="0" y="0"/>
                </a:lnTo>
                <a:lnTo>
                  <a:pt x="44" y="14"/>
                </a:lnTo>
                <a:moveTo>
                  <a:pt x="64" y="187"/>
                </a:moveTo>
                <a:lnTo>
                  <a:pt x="556" y="187"/>
                </a:lnTo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43" name="Rocket" title="Icon of a rocket">
            <a:extLst>
              <a:ext uri="{FF2B5EF4-FFF2-40B4-BE49-F238E27FC236}">
                <a16:creationId xmlns:a16="http://schemas.microsoft.com/office/drawing/2014/main" id="{A2EE52D5-1D50-4857-8585-C89BEBDFCEE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769538" y="4866407"/>
            <a:ext cx="465338" cy="457135"/>
          </a:xfrm>
          <a:custGeom>
            <a:avLst/>
            <a:gdLst>
              <a:gd name="T0" fmla="*/ 352 w 352"/>
              <a:gd name="T1" fmla="*/ 3 h 346"/>
              <a:gd name="T2" fmla="*/ 305 w 352"/>
              <a:gd name="T3" fmla="*/ 142 h 346"/>
              <a:gd name="T4" fmla="*/ 118 w 352"/>
              <a:gd name="T5" fmla="*/ 326 h 346"/>
              <a:gd name="T6" fmla="*/ 50 w 352"/>
              <a:gd name="T7" fmla="*/ 346 h 346"/>
              <a:gd name="T8" fmla="*/ 0 w 352"/>
              <a:gd name="T9" fmla="*/ 295 h 346"/>
              <a:gd name="T10" fmla="*/ 30 w 352"/>
              <a:gd name="T11" fmla="*/ 227 h 346"/>
              <a:gd name="T12" fmla="*/ 203 w 352"/>
              <a:gd name="T13" fmla="*/ 54 h 346"/>
              <a:gd name="T14" fmla="*/ 352 w 352"/>
              <a:gd name="T15" fmla="*/ 3 h 346"/>
              <a:gd name="T16" fmla="*/ 203 w 352"/>
              <a:gd name="T17" fmla="*/ 55 h 346"/>
              <a:gd name="T18" fmla="*/ 301 w 352"/>
              <a:gd name="T19" fmla="*/ 146 h 346"/>
              <a:gd name="T20" fmla="*/ 144 w 352"/>
              <a:gd name="T21" fmla="*/ 113 h 346"/>
              <a:gd name="T22" fmla="*/ 0 w 352"/>
              <a:gd name="T23" fmla="*/ 113 h 346"/>
              <a:gd name="T24" fmla="*/ 0 w 352"/>
              <a:gd name="T25" fmla="*/ 197 h 346"/>
              <a:gd name="T26" fmla="*/ 30 w 352"/>
              <a:gd name="T27" fmla="*/ 227 h 346"/>
              <a:gd name="T28" fmla="*/ 30 w 352"/>
              <a:gd name="T29" fmla="*/ 227 h 346"/>
              <a:gd name="T30" fmla="*/ 120 w 352"/>
              <a:gd name="T31" fmla="*/ 324 h 346"/>
              <a:gd name="T32" fmla="*/ 141 w 352"/>
              <a:gd name="T33" fmla="*/ 346 h 346"/>
              <a:gd name="T34" fmla="*/ 232 w 352"/>
              <a:gd name="T35" fmla="*/ 346 h 346"/>
              <a:gd name="T36" fmla="*/ 232 w 352"/>
              <a:gd name="T37" fmla="*/ 214 h 346"/>
              <a:gd name="T38" fmla="*/ 176 w 352"/>
              <a:gd name="T39" fmla="*/ 159 h 346"/>
              <a:gd name="T40" fmla="*/ 194 w 352"/>
              <a:gd name="T41" fmla="*/ 177 h 346"/>
              <a:gd name="T42" fmla="*/ 211 w 352"/>
              <a:gd name="T43" fmla="*/ 159 h 346"/>
              <a:gd name="T44" fmla="*/ 194 w 352"/>
              <a:gd name="T45" fmla="*/ 141 h 346"/>
              <a:gd name="T46" fmla="*/ 176 w 352"/>
              <a:gd name="T47" fmla="*/ 159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52" h="346">
                <a:moveTo>
                  <a:pt x="352" y="3"/>
                </a:moveTo>
                <a:cubicBezTo>
                  <a:pt x="346" y="85"/>
                  <a:pt x="305" y="142"/>
                  <a:pt x="305" y="142"/>
                </a:cubicBezTo>
                <a:cubicBezTo>
                  <a:pt x="305" y="142"/>
                  <a:pt x="305" y="142"/>
                  <a:pt x="118" y="326"/>
                </a:cubicBezTo>
                <a:cubicBezTo>
                  <a:pt x="118" y="326"/>
                  <a:pt x="118" y="326"/>
                  <a:pt x="50" y="346"/>
                </a:cubicBezTo>
                <a:cubicBezTo>
                  <a:pt x="50" y="346"/>
                  <a:pt x="50" y="346"/>
                  <a:pt x="0" y="295"/>
                </a:cubicBezTo>
                <a:cubicBezTo>
                  <a:pt x="0" y="295"/>
                  <a:pt x="0" y="295"/>
                  <a:pt x="30" y="227"/>
                </a:cubicBezTo>
                <a:cubicBezTo>
                  <a:pt x="30" y="227"/>
                  <a:pt x="149" y="109"/>
                  <a:pt x="203" y="54"/>
                </a:cubicBezTo>
                <a:cubicBezTo>
                  <a:pt x="257" y="0"/>
                  <a:pt x="352" y="3"/>
                  <a:pt x="352" y="3"/>
                </a:cubicBezTo>
                <a:close/>
                <a:moveTo>
                  <a:pt x="203" y="55"/>
                </a:moveTo>
                <a:cubicBezTo>
                  <a:pt x="301" y="146"/>
                  <a:pt x="301" y="146"/>
                  <a:pt x="301" y="146"/>
                </a:cubicBezTo>
                <a:moveTo>
                  <a:pt x="144" y="113"/>
                </a:moveTo>
                <a:cubicBezTo>
                  <a:pt x="0" y="113"/>
                  <a:pt x="0" y="113"/>
                  <a:pt x="0" y="113"/>
                </a:cubicBezTo>
                <a:cubicBezTo>
                  <a:pt x="0" y="197"/>
                  <a:pt x="0" y="197"/>
                  <a:pt x="0" y="197"/>
                </a:cubicBezTo>
                <a:cubicBezTo>
                  <a:pt x="30" y="227"/>
                  <a:pt x="30" y="227"/>
                  <a:pt x="30" y="227"/>
                </a:cubicBezTo>
                <a:moveTo>
                  <a:pt x="30" y="227"/>
                </a:moveTo>
                <a:cubicBezTo>
                  <a:pt x="120" y="324"/>
                  <a:pt x="120" y="324"/>
                  <a:pt x="120" y="324"/>
                </a:cubicBezTo>
                <a:cubicBezTo>
                  <a:pt x="141" y="346"/>
                  <a:pt x="141" y="346"/>
                  <a:pt x="141" y="346"/>
                </a:cubicBezTo>
                <a:cubicBezTo>
                  <a:pt x="232" y="346"/>
                  <a:pt x="232" y="346"/>
                  <a:pt x="232" y="346"/>
                </a:cubicBezTo>
                <a:cubicBezTo>
                  <a:pt x="232" y="214"/>
                  <a:pt x="232" y="214"/>
                  <a:pt x="232" y="214"/>
                </a:cubicBezTo>
                <a:moveTo>
                  <a:pt x="176" y="159"/>
                </a:moveTo>
                <a:cubicBezTo>
                  <a:pt x="176" y="169"/>
                  <a:pt x="184" y="177"/>
                  <a:pt x="194" y="177"/>
                </a:cubicBezTo>
                <a:cubicBezTo>
                  <a:pt x="203" y="177"/>
                  <a:pt x="211" y="169"/>
                  <a:pt x="211" y="159"/>
                </a:cubicBezTo>
                <a:cubicBezTo>
                  <a:pt x="211" y="149"/>
                  <a:pt x="203" y="141"/>
                  <a:pt x="194" y="141"/>
                </a:cubicBezTo>
                <a:cubicBezTo>
                  <a:pt x="184" y="141"/>
                  <a:pt x="176" y="149"/>
                  <a:pt x="176" y="159"/>
                </a:cubicBezTo>
                <a:close/>
              </a:path>
            </a:pathLst>
          </a:custGeom>
          <a:noFill/>
          <a:ln w="28575" cap="flat">
            <a:solidFill>
              <a:srgbClr val="8E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pic>
        <p:nvPicPr>
          <p:cNvPr id="44" name="Picture 2">
            <a:extLst>
              <a:ext uri="{FF2B5EF4-FFF2-40B4-BE49-F238E27FC236}">
                <a16:creationId xmlns:a16="http://schemas.microsoft.com/office/drawing/2014/main" id="{40C6F550-3BBA-4F9D-A6F2-00FEA0C220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643927" y="3231362"/>
            <a:ext cx="919389" cy="483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F6432BA-BD61-4978-B4C4-BD9676F00976}"/>
              </a:ext>
            </a:extLst>
          </p:cNvPr>
          <p:cNvGrpSpPr/>
          <p:nvPr/>
        </p:nvGrpSpPr>
        <p:grpSpPr>
          <a:xfrm>
            <a:off x="9784801" y="2194206"/>
            <a:ext cx="1805059" cy="740163"/>
            <a:chOff x="9785324" y="2194030"/>
            <a:chExt cx="1805315" cy="740268"/>
          </a:xfrm>
        </p:grpSpPr>
        <p:pic>
          <p:nvPicPr>
            <p:cNvPr id="12290" name="Picture 2" descr="Image result for zerto transparent logo">
              <a:extLst>
                <a:ext uri="{FF2B5EF4-FFF2-40B4-BE49-F238E27FC236}">
                  <a16:creationId xmlns:a16="http://schemas.microsoft.com/office/drawing/2014/main" id="{B50B82C8-9184-4016-BA26-2B9A826353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5324" y="2602547"/>
              <a:ext cx="757215" cy="2224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292" name="Picture 4" descr="Image result for cloudendure transparent logo">
              <a:extLst>
                <a:ext uri="{FF2B5EF4-FFF2-40B4-BE49-F238E27FC236}">
                  <a16:creationId xmlns:a16="http://schemas.microsoft.com/office/drawing/2014/main" id="{1D179D99-C597-4C20-BB96-5CD3388C32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03615" y="2194030"/>
              <a:ext cx="987024" cy="740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8EB664F-0BEB-42B9-8213-00C814E80953}"/>
              </a:ext>
            </a:extLst>
          </p:cNvPr>
          <p:cNvGrpSpPr/>
          <p:nvPr/>
        </p:nvGrpSpPr>
        <p:grpSpPr>
          <a:xfrm>
            <a:off x="9797899" y="3113470"/>
            <a:ext cx="1805059" cy="740163"/>
            <a:chOff x="9785324" y="2194030"/>
            <a:chExt cx="1805315" cy="740268"/>
          </a:xfrm>
        </p:grpSpPr>
        <p:pic>
          <p:nvPicPr>
            <p:cNvPr id="47" name="Picture 2" descr="Image result for zerto transparent logo">
              <a:extLst>
                <a:ext uri="{FF2B5EF4-FFF2-40B4-BE49-F238E27FC236}">
                  <a16:creationId xmlns:a16="http://schemas.microsoft.com/office/drawing/2014/main" id="{1590176C-6483-47B1-8DA7-5B370D000A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5324" y="2602547"/>
              <a:ext cx="757215" cy="2224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Image result for cloudendure transparent logo">
              <a:extLst>
                <a:ext uri="{FF2B5EF4-FFF2-40B4-BE49-F238E27FC236}">
                  <a16:creationId xmlns:a16="http://schemas.microsoft.com/office/drawing/2014/main" id="{89428767-AC4A-4126-8215-F0BEA62E7E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03615" y="2194030"/>
              <a:ext cx="987024" cy="740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0" name="Picture 2" descr="Image result for zerto transparent logo">
            <a:extLst>
              <a:ext uri="{FF2B5EF4-FFF2-40B4-BE49-F238E27FC236}">
                <a16:creationId xmlns:a16="http://schemas.microsoft.com/office/drawing/2014/main" id="{1CE6F457-66C6-47B7-A899-E319CF496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869" y="5094975"/>
            <a:ext cx="757107" cy="222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7464F2B-5A5C-46AC-B890-9EF34DCE3EA3}"/>
              </a:ext>
            </a:extLst>
          </p:cNvPr>
          <p:cNvSpPr txBox="1"/>
          <p:nvPr/>
        </p:nvSpPr>
        <p:spPr>
          <a:xfrm>
            <a:off x="7624504" y="2016832"/>
            <a:ext cx="133844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Site Recovery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4EC221B-D247-4267-A475-AA2ADC0DE549}"/>
              </a:ext>
            </a:extLst>
          </p:cNvPr>
          <p:cNvSpPr txBox="1"/>
          <p:nvPr/>
        </p:nvSpPr>
        <p:spPr>
          <a:xfrm>
            <a:off x="7583808" y="2857883"/>
            <a:ext cx="133844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Site Recovery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1324E6-6566-4FA2-A4BA-823DD81182E4}"/>
              </a:ext>
            </a:extLst>
          </p:cNvPr>
          <p:cNvSpPr txBox="1"/>
          <p:nvPr/>
        </p:nvSpPr>
        <p:spPr>
          <a:xfrm>
            <a:off x="7583808" y="3702479"/>
            <a:ext cx="133844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Site Recovery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3D9D00-8122-4D43-A846-526C03893AC6}"/>
              </a:ext>
            </a:extLst>
          </p:cNvPr>
          <p:cNvSpPr txBox="1"/>
          <p:nvPr/>
        </p:nvSpPr>
        <p:spPr>
          <a:xfrm>
            <a:off x="7583808" y="4437779"/>
            <a:ext cx="133844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Site Recovery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ECC5F24-1C20-4149-911D-820F8E56A9AC}"/>
              </a:ext>
            </a:extLst>
          </p:cNvPr>
          <p:cNvSpPr/>
          <p:nvPr/>
        </p:nvSpPr>
        <p:spPr bwMode="auto">
          <a:xfrm>
            <a:off x="850908" y="5965124"/>
            <a:ext cx="10490184" cy="28862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Tools listed are recommendations, but not an exhaustive list. </a:t>
            </a:r>
          </a:p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See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  <a:hlinkClick r:id="rId6"/>
              </a:rPr>
              <a:t>azure.com/migration/partners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 </a:t>
            </a: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for the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full list.</a:t>
            </a:r>
          </a:p>
        </p:txBody>
      </p:sp>
    </p:spTree>
    <p:extLst>
      <p:ext uri="{BB962C8B-B14F-4D97-AF65-F5344CB8AC3E}">
        <p14:creationId xmlns:p14="http://schemas.microsoft.com/office/powerpoint/2010/main" val="1643366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:p14="http://schemas.microsoft.com/office/powerpoint/2010/main" xmlns:a14="http://schemas.microsoft.com/office/drawing/2010/main" xmlns:a16="http://schemas.microsoft.com/office/drawing/2014/main"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25E00-5DAC-442E-A221-3CF36FE0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621"/>
            <a:ext cx="11072369" cy="553998"/>
          </a:xfrm>
        </p:spPr>
        <p:txBody>
          <a:bodyPr/>
          <a:lstStyle/>
          <a:p>
            <a:r>
              <a:rPr lang="en-US" dirty="0"/>
              <a:t>Choosing Between Microsoft and ISV Tools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E5CBA1-7262-433D-B397-42E236E146FE}"/>
              </a:ext>
            </a:extLst>
          </p:cNvPr>
          <p:cNvSpPr txBox="1"/>
          <p:nvPr/>
        </p:nvSpPr>
        <p:spPr>
          <a:xfrm>
            <a:off x="1552719" y="1314264"/>
            <a:ext cx="375331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Azure Site Recovery (ASR) when customer needs…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294CC7-2A3A-4D37-B076-0D5050A6E80A}"/>
              </a:ext>
            </a:extLst>
          </p:cNvPr>
          <p:cNvSpPr txBox="1"/>
          <p:nvPr/>
        </p:nvSpPr>
        <p:spPr>
          <a:xfrm>
            <a:off x="7804241" y="1314264"/>
            <a:ext cx="33924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b="1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ISV tools when customer needs…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E3F5728-4DC6-44AF-BE22-046D4214F7E1}"/>
              </a:ext>
            </a:extLst>
          </p:cNvPr>
          <p:cNvCxnSpPr>
            <a:cxnSpLocks/>
          </p:cNvCxnSpPr>
          <p:nvPr/>
        </p:nvCxnSpPr>
        <p:spPr>
          <a:xfrm>
            <a:off x="5506531" y="2730339"/>
            <a:ext cx="0" cy="3711320"/>
          </a:xfrm>
          <a:prstGeom prst="line">
            <a:avLst/>
          </a:prstGeom>
          <a:ln w="25400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0922299-4942-4FC4-AEB4-7AF71BF84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00" y="1307969"/>
            <a:ext cx="1149252" cy="60335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D1F626F-0FB9-467B-8070-0F682737A2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448" y="2740475"/>
            <a:ext cx="884397" cy="4948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FDED579-8FA7-4E09-A73C-25C70D34C4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16423" y="2930635"/>
            <a:ext cx="850562" cy="24799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3C5F8F6-2888-45F2-BAA2-DAA526E7548E}"/>
              </a:ext>
            </a:extLst>
          </p:cNvPr>
          <p:cNvSpPr/>
          <p:nvPr/>
        </p:nvSpPr>
        <p:spPr bwMode="auto">
          <a:xfrm>
            <a:off x="8680740" y="6460059"/>
            <a:ext cx="5850524" cy="15724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29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i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Tools listed are recommendations, but not an exhaustive list. </a:t>
            </a:r>
          </a:p>
          <a:p>
            <a:pPr defTabSz="93229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i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See </a:t>
            </a:r>
            <a:r>
              <a:rPr lang="en-US" sz="1000" i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  <a:hlinkClick r:id="rId6"/>
              </a:rPr>
              <a:t>azure.com/migration/partners</a:t>
            </a:r>
            <a:r>
              <a:rPr lang="en-US" sz="1000" i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 for full list.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D3ECBBB-4B8D-4F53-B9EA-2D2B2A0AE760}"/>
              </a:ext>
            </a:extLst>
          </p:cNvPr>
          <p:cNvSpPr txBox="1"/>
          <p:nvPr/>
        </p:nvSpPr>
        <p:spPr>
          <a:xfrm>
            <a:off x="783194" y="3450855"/>
            <a:ext cx="2740803" cy="5324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>
              <a:defRPr/>
            </a:pPr>
            <a:r>
              <a: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A Microsoft Azure branded tool which is free</a:t>
            </a:r>
          </a:p>
        </p:txBody>
      </p:sp>
      <p:sp>
        <p:nvSpPr>
          <p:cNvPr id="31" name="check" title="Icon of a checkmark">
            <a:extLst>
              <a:ext uri="{FF2B5EF4-FFF2-40B4-BE49-F238E27FC236}">
                <a16:creationId xmlns:a16="http://schemas.microsoft.com/office/drawing/2014/main" id="{11B72321-448D-41FB-A545-3C5DDD8D253D}"/>
              </a:ext>
            </a:extLst>
          </p:cNvPr>
          <p:cNvSpPr>
            <a:spLocks noChangeAspect="1"/>
          </p:cNvSpPr>
          <p:nvPr/>
        </p:nvSpPr>
        <p:spPr bwMode="auto">
          <a:xfrm>
            <a:off x="278219" y="3649195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7C59EA-D621-42D8-8090-1CD661CE480B}"/>
              </a:ext>
            </a:extLst>
          </p:cNvPr>
          <p:cNvSpPr txBox="1"/>
          <p:nvPr/>
        </p:nvSpPr>
        <p:spPr>
          <a:xfrm>
            <a:off x="5932754" y="4454168"/>
            <a:ext cx="4521843" cy="2662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>
              <a:defRPr/>
            </a:pPr>
            <a:r>
              <a: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" panose="020B0502040204020203" pitchFamily="34" charset="0"/>
              </a:rPr>
              <a:t>Agentless migration solution</a:t>
            </a:r>
            <a:endParaRPr lang="en-US" sz="1600"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cs typeface="Segoe UI" panose="020B0502040204020203" pitchFamily="34" charset="0"/>
            </a:endParaRPr>
          </a:p>
        </p:txBody>
      </p:sp>
      <p:sp>
        <p:nvSpPr>
          <p:cNvPr id="33" name="check" title="Icon of a checkmark">
            <a:extLst>
              <a:ext uri="{FF2B5EF4-FFF2-40B4-BE49-F238E27FC236}">
                <a16:creationId xmlns:a16="http://schemas.microsoft.com/office/drawing/2014/main" id="{4AEF3994-9A74-43B2-9B4D-6B3D64002D9B}"/>
              </a:ext>
            </a:extLst>
          </p:cNvPr>
          <p:cNvSpPr>
            <a:spLocks noChangeAspect="1"/>
          </p:cNvSpPr>
          <p:nvPr/>
        </p:nvSpPr>
        <p:spPr bwMode="auto">
          <a:xfrm>
            <a:off x="11308372" y="3649195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258A7D6-AF25-45FF-9D83-78C9554177BD}"/>
              </a:ext>
            </a:extLst>
          </p:cNvPr>
          <p:cNvSpPr txBox="1"/>
          <p:nvPr/>
        </p:nvSpPr>
        <p:spPr>
          <a:xfrm>
            <a:off x="783194" y="4331074"/>
            <a:ext cx="4403572" cy="5124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Migration of Windows and Linux workloads </a:t>
            </a:r>
          </a:p>
          <a:p>
            <a:pPr lvl="0">
              <a:defRPr/>
            </a:pPr>
            <a:r>
              <a:rPr lang="en-US" sz="160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rPr>
              <a:t>(covering most versions and distros)</a:t>
            </a:r>
          </a:p>
        </p:txBody>
      </p:sp>
      <p:sp>
        <p:nvSpPr>
          <p:cNvPr id="36" name="check" title="Icon of a checkmark">
            <a:extLst>
              <a:ext uri="{FF2B5EF4-FFF2-40B4-BE49-F238E27FC236}">
                <a16:creationId xmlns:a16="http://schemas.microsoft.com/office/drawing/2014/main" id="{89420897-2DC7-4D47-B12B-535C049B2A85}"/>
              </a:ext>
            </a:extLst>
          </p:cNvPr>
          <p:cNvSpPr>
            <a:spLocks noChangeAspect="1"/>
          </p:cNvSpPr>
          <p:nvPr/>
        </p:nvSpPr>
        <p:spPr bwMode="auto">
          <a:xfrm>
            <a:off x="278219" y="4514026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659515-C114-4260-A97A-514DC9EF7B5D}"/>
              </a:ext>
            </a:extLst>
          </p:cNvPr>
          <p:cNvSpPr txBox="1"/>
          <p:nvPr/>
        </p:nvSpPr>
        <p:spPr>
          <a:xfrm>
            <a:off x="5932754" y="3589336"/>
            <a:ext cx="3912855" cy="2662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>
              <a:defRPr/>
            </a:pPr>
            <a:r>
              <a: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" panose="020B0502040204020203" pitchFamily="34" charset="0"/>
              </a:rPr>
              <a:t>OS-agnostic coverage</a:t>
            </a:r>
          </a:p>
        </p:txBody>
      </p:sp>
      <p:sp>
        <p:nvSpPr>
          <p:cNvPr id="38" name="check" title="Icon of a checkmark">
            <a:extLst>
              <a:ext uri="{FF2B5EF4-FFF2-40B4-BE49-F238E27FC236}">
                <a16:creationId xmlns:a16="http://schemas.microsoft.com/office/drawing/2014/main" id="{740FC692-CCA6-4E2F-85F0-5587CA9181A5}"/>
              </a:ext>
            </a:extLst>
          </p:cNvPr>
          <p:cNvSpPr>
            <a:spLocks noChangeAspect="1"/>
          </p:cNvSpPr>
          <p:nvPr/>
        </p:nvSpPr>
        <p:spPr bwMode="auto">
          <a:xfrm>
            <a:off x="11308372" y="4514026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ADA22EA-FB9C-46A1-A665-E075F4A4DD79}"/>
              </a:ext>
            </a:extLst>
          </p:cNvPr>
          <p:cNvGrpSpPr/>
          <p:nvPr/>
        </p:nvGrpSpPr>
        <p:grpSpPr>
          <a:xfrm>
            <a:off x="278220" y="5180511"/>
            <a:ext cx="3843266" cy="565026"/>
            <a:chOff x="277394" y="5180766"/>
            <a:chExt cx="3843812" cy="565107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8DB6B17-27DE-47AB-9CD3-FB10A93FAA85}"/>
                </a:ext>
              </a:extLst>
            </p:cNvPr>
            <p:cNvSpPr txBox="1"/>
            <p:nvPr/>
          </p:nvSpPr>
          <p:spPr>
            <a:xfrm>
              <a:off x="782440" y="5180766"/>
              <a:ext cx="3338766" cy="5651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192">
                <a:defRPr/>
              </a:pPr>
              <a:r>
                <a:rPr lang="en-US" sz="1836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cs typeface="Segoe UI Semilight" panose="020B0402040204020203" pitchFamily="34" charset="0"/>
                </a:rPr>
                <a:t>Support for new Azure SKUs as they roll out</a:t>
              </a:r>
              <a:endParaRPr lang="en-US" sz="173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cs typeface="Segoe UI Semilight" panose="020B0402040204020203" pitchFamily="34" charset="0"/>
              </a:endParaRPr>
            </a:p>
          </p:txBody>
        </p:sp>
        <p:sp>
          <p:nvSpPr>
            <p:cNvPr id="41" name="check" title="Icon of a checkmark">
              <a:extLst>
                <a:ext uri="{FF2B5EF4-FFF2-40B4-BE49-F238E27FC236}">
                  <a16:creationId xmlns:a16="http://schemas.microsoft.com/office/drawing/2014/main" id="{44123504-8AC7-4A69-8B50-9DD935CCD55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77394" y="5379134"/>
              <a:ext cx="222714" cy="157262"/>
            </a:xfrm>
            <a:custGeom>
              <a:avLst/>
              <a:gdLst>
                <a:gd name="T0" fmla="*/ 245 w 245"/>
                <a:gd name="T1" fmla="*/ 0 h 173"/>
                <a:gd name="T2" fmla="*/ 73 w 245"/>
                <a:gd name="T3" fmla="*/ 173 h 173"/>
                <a:gd name="T4" fmla="*/ 0 w 245"/>
                <a:gd name="T5" fmla="*/ 101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5" h="173">
                  <a:moveTo>
                    <a:pt x="245" y="0"/>
                  </a:moveTo>
                  <a:lnTo>
                    <a:pt x="73" y="173"/>
                  </a:lnTo>
                  <a:lnTo>
                    <a:pt x="0" y="101"/>
                  </a:lnTo>
                </a:path>
              </a:pathLst>
            </a:custGeom>
            <a:noFill/>
            <a:ln w="3810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14192">
                <a:defRPr/>
              </a:pPr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43D05A0-CA76-4DD6-A3C8-0EEBC30B2F7B}"/>
              </a:ext>
            </a:extLst>
          </p:cNvPr>
          <p:cNvCxnSpPr>
            <a:cxnSpLocks/>
          </p:cNvCxnSpPr>
          <p:nvPr/>
        </p:nvCxnSpPr>
        <p:spPr>
          <a:xfrm>
            <a:off x="5751144" y="3355117"/>
            <a:ext cx="627114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211A84B-30F9-4BA4-9219-C10F64A63A5E}"/>
              </a:ext>
            </a:extLst>
          </p:cNvPr>
          <p:cNvCxnSpPr>
            <a:cxnSpLocks/>
          </p:cNvCxnSpPr>
          <p:nvPr/>
        </p:nvCxnSpPr>
        <p:spPr>
          <a:xfrm>
            <a:off x="10732254" y="3355117"/>
            <a:ext cx="0" cy="2758864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olid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heck" title="Icon of a checkmark">
            <a:extLst>
              <a:ext uri="{FF2B5EF4-FFF2-40B4-BE49-F238E27FC236}">
                <a16:creationId xmlns:a16="http://schemas.microsoft.com/office/drawing/2014/main" id="{54C2FCD0-CFB5-4E69-ADF0-6AB0584D8981}"/>
              </a:ext>
            </a:extLst>
          </p:cNvPr>
          <p:cNvSpPr>
            <a:spLocks noChangeAspect="1"/>
          </p:cNvSpPr>
          <p:nvPr/>
        </p:nvSpPr>
        <p:spPr bwMode="auto">
          <a:xfrm>
            <a:off x="9904019" y="3649195"/>
            <a:ext cx="222683" cy="157240"/>
          </a:xfrm>
          <a:custGeom>
            <a:avLst/>
            <a:gdLst>
              <a:gd name="T0" fmla="*/ 245 w 245"/>
              <a:gd name="T1" fmla="*/ 0 h 173"/>
              <a:gd name="T2" fmla="*/ 73 w 245"/>
              <a:gd name="T3" fmla="*/ 173 h 173"/>
              <a:gd name="T4" fmla="*/ 0 w 245"/>
              <a:gd name="T5" fmla="*/ 10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73">
                <a:moveTo>
                  <a:pt x="245" y="0"/>
                </a:moveTo>
                <a:lnTo>
                  <a:pt x="73" y="173"/>
                </a:lnTo>
                <a:lnTo>
                  <a:pt x="0" y="101"/>
                </a:lnTo>
              </a:path>
            </a:pathLst>
          </a:custGeom>
          <a:noFill/>
          <a:ln w="38100" cap="sq">
            <a:solidFill>
              <a:schemeClr val="accent1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>
              <a:defRPr/>
            </a:pPr>
            <a:endParaRPr lang="en-US" sz="90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960428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/>
              <a:t>Migration Tools Comparison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8C9D519-8807-4741-9D94-5EC3E673FD0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82627" y="1446377"/>
          <a:ext cx="7408984" cy="39775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52246">
                  <a:extLst>
                    <a:ext uri="{9D8B030D-6E8A-4147-A177-3AD203B41FA5}">
                      <a16:colId xmlns:a16="http://schemas.microsoft.com/office/drawing/2014/main" val="3111395318"/>
                    </a:ext>
                  </a:extLst>
                </a:gridCol>
                <a:gridCol w="1852246">
                  <a:extLst>
                    <a:ext uri="{9D8B030D-6E8A-4147-A177-3AD203B41FA5}">
                      <a16:colId xmlns:a16="http://schemas.microsoft.com/office/drawing/2014/main" val="1644514372"/>
                    </a:ext>
                  </a:extLst>
                </a:gridCol>
                <a:gridCol w="1852246">
                  <a:extLst>
                    <a:ext uri="{9D8B030D-6E8A-4147-A177-3AD203B41FA5}">
                      <a16:colId xmlns:a16="http://schemas.microsoft.com/office/drawing/2014/main" val="4115429603"/>
                    </a:ext>
                  </a:extLst>
                </a:gridCol>
                <a:gridCol w="1852246">
                  <a:extLst>
                    <a:ext uri="{9D8B030D-6E8A-4147-A177-3AD203B41FA5}">
                      <a16:colId xmlns:a16="http://schemas.microsoft.com/office/drawing/2014/main" val="3214024896"/>
                    </a:ext>
                  </a:extLst>
                </a:gridCol>
              </a:tblGrid>
              <a:tr h="388165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Criteria 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1100503"/>
                  </a:ext>
                </a:extLst>
              </a:tr>
              <a:tr h="413239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Free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4694633"/>
                  </a:ext>
                </a:extLst>
              </a:tr>
              <a:tr h="479515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Agentless migration solution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50" b="1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1A1A1A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5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A1A1A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Coming soon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88759172"/>
                  </a:ext>
                </a:extLst>
              </a:tr>
              <a:tr h="437008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Support for VMware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227157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Support for Hyper-V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kern="1200" dirty="0">
                        <a:solidFill>
                          <a:schemeClr val="tx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325048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Support for Physical servers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50" b="1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1A1A1A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9029289"/>
                  </a:ext>
                </a:extLst>
              </a:tr>
              <a:tr h="422030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OS-agnostic coverage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50" b="1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1A1A1A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5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A1A1A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Coming soon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0903841"/>
                  </a:ext>
                </a:extLst>
              </a:tr>
              <a:tr h="430823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No replication server needed in Azure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8938735"/>
                  </a:ext>
                </a:extLst>
              </a:tr>
              <a:tr h="465992">
                <a:tc>
                  <a:txBody>
                    <a:bodyPr/>
                    <a:lstStyle/>
                    <a:p>
                      <a:r>
                        <a:rPr lang="en-US" sz="1200" i="1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Support for new Azure SKUs as they roll out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3124704"/>
                  </a:ext>
                </a:extLst>
              </a:tr>
            </a:tbl>
          </a:graphicData>
        </a:graphic>
      </p:graphicFrame>
      <p:pic>
        <p:nvPicPr>
          <p:cNvPr id="11" name="Graphic 10">
            <a:extLst>
              <a:ext uri="{FF2B5EF4-FFF2-40B4-BE49-F238E27FC236}">
                <a16:creationId xmlns:a16="http://schemas.microsoft.com/office/drawing/2014/main" id="{F441279F-C60E-4A7E-B311-3357A243FB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70" y="2368460"/>
            <a:ext cx="198929" cy="19892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43D9196-06E9-4765-95D7-110D055EE2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3" y="2377252"/>
            <a:ext cx="198929" cy="198929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487DB42-2AAD-4C4C-8D00-F764DAF169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59" y="2823819"/>
            <a:ext cx="198929" cy="198929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AC6B1F06-7E30-4A19-AA42-D90EE0B2C5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69" y="2823821"/>
            <a:ext cx="198929" cy="198929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08615FFB-FD40-4DE4-BEC6-94C3616854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2" y="2841405"/>
            <a:ext cx="198929" cy="198929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2E954CDC-3A4D-4B91-81EB-3FE3DB75A1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60" y="1939884"/>
            <a:ext cx="198929" cy="198929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FCA74D03-80AB-4D6B-BFB9-BC099362F7B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62870" y="1948678"/>
            <a:ext cx="198929" cy="198929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8784FC01-566C-4824-95E5-68A5525B36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14333" y="1948678"/>
            <a:ext cx="198929" cy="198929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6A2A81DE-2B72-4DB0-A596-420CA252AE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69" y="3271315"/>
            <a:ext cx="198929" cy="198929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1206E2E9-9CFE-42C3-8DBF-F6258B7EB1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2" y="3280107"/>
            <a:ext cx="198929" cy="198929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46107504-B564-425F-8227-6721B7E526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2" y="3739897"/>
            <a:ext cx="198929" cy="198929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ECE14077-97FD-4DDD-AFF8-84B1F9A89E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56" y="5126948"/>
            <a:ext cx="198929" cy="198929"/>
          </a:xfrm>
          <a:prstGeom prst="rect">
            <a:avLst/>
          </a:prstGeom>
        </p:spPr>
      </p:pic>
      <p:pic>
        <p:nvPicPr>
          <p:cNvPr id="60" name="Graphic 59">
            <a:extLst>
              <a:ext uri="{FF2B5EF4-FFF2-40B4-BE49-F238E27FC236}">
                <a16:creationId xmlns:a16="http://schemas.microsoft.com/office/drawing/2014/main" id="{B57D02D0-905B-4338-9246-398C6A21BE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2869" y="4195261"/>
            <a:ext cx="198929" cy="198929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C7A067A4-5A64-4C42-BAAF-8A9CA6906B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4332" y="4212845"/>
            <a:ext cx="198929" cy="198929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id="{0B5443C0-B946-4978-AD72-F71478CE4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60" y="4660774"/>
            <a:ext cx="198929" cy="198929"/>
          </a:xfrm>
          <a:prstGeom prst="rect">
            <a:avLst/>
          </a:prstGeom>
        </p:spPr>
      </p:pic>
      <p:pic>
        <p:nvPicPr>
          <p:cNvPr id="76" name="Graphic 75">
            <a:extLst>
              <a:ext uri="{FF2B5EF4-FFF2-40B4-BE49-F238E27FC236}">
                <a16:creationId xmlns:a16="http://schemas.microsoft.com/office/drawing/2014/main" id="{AE2C1B13-0C65-4EAE-9D1B-4549EE72BB6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038838" y="5115866"/>
            <a:ext cx="206477" cy="182880"/>
          </a:xfrm>
          <a:prstGeom prst="rect">
            <a:avLst/>
          </a:prstGeom>
        </p:spPr>
      </p:pic>
      <p:pic>
        <p:nvPicPr>
          <p:cNvPr id="77" name="Graphic 76">
            <a:extLst>
              <a:ext uri="{FF2B5EF4-FFF2-40B4-BE49-F238E27FC236}">
                <a16:creationId xmlns:a16="http://schemas.microsoft.com/office/drawing/2014/main" id="{FC38BBDF-96B4-4E4A-9CC2-E18BBE6C0DB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35368" y="5115866"/>
            <a:ext cx="206477" cy="182880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15336FC8-D99F-493D-95D6-003BD01E683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42309" y="2307979"/>
            <a:ext cx="206477" cy="182880"/>
          </a:xfrm>
          <a:prstGeom prst="rect">
            <a:avLst/>
          </a:prstGeom>
        </p:spPr>
      </p:pic>
      <p:pic>
        <p:nvPicPr>
          <p:cNvPr id="57" name="Picture 2">
            <a:extLst>
              <a:ext uri="{FF2B5EF4-FFF2-40B4-BE49-F238E27FC236}">
                <a16:creationId xmlns:a16="http://schemas.microsoft.com/office/drawing/2014/main" id="{2D8E14FB-4561-42F5-A06A-4EBBD1AD3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tretch>
            <a:fillRect/>
          </a:stretch>
        </p:blipFill>
        <p:spPr bwMode="auto">
          <a:xfrm>
            <a:off x="2803042" y="1273422"/>
            <a:ext cx="920187" cy="48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2" descr="Image result for zerto transparent logo">
            <a:extLst>
              <a:ext uri="{FF2B5EF4-FFF2-40B4-BE49-F238E27FC236}">
                <a16:creationId xmlns:a16="http://schemas.microsoft.com/office/drawing/2014/main" id="{E8C72C6B-7CE0-4783-9B30-43440C5A4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725" y="1452243"/>
            <a:ext cx="757215" cy="22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4" descr="Image result for cloudendure transparent logo">
            <a:extLst>
              <a:ext uri="{FF2B5EF4-FFF2-40B4-BE49-F238E27FC236}">
                <a16:creationId xmlns:a16="http://schemas.microsoft.com/office/drawing/2014/main" id="{B70C6D5D-A5D5-486C-93CC-BCDD2BE54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284" y="1181759"/>
            <a:ext cx="987024" cy="74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Graphic 84">
            <a:extLst>
              <a:ext uri="{FF2B5EF4-FFF2-40B4-BE49-F238E27FC236}">
                <a16:creationId xmlns:a16="http://schemas.microsoft.com/office/drawing/2014/main" id="{626BAA8A-FFD7-4DB7-AB83-BCB174D25C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857" y="3288211"/>
            <a:ext cx="198929" cy="198929"/>
          </a:xfrm>
          <a:prstGeom prst="rect">
            <a:avLst/>
          </a:prstGeom>
        </p:spPr>
      </p:pic>
      <p:pic>
        <p:nvPicPr>
          <p:cNvPr id="87" name="Graphic 86">
            <a:extLst>
              <a:ext uri="{FF2B5EF4-FFF2-40B4-BE49-F238E27FC236}">
                <a16:creationId xmlns:a16="http://schemas.microsoft.com/office/drawing/2014/main" id="{8FDCEF43-58D6-4E76-9DB2-9185B5974F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082" y="3753726"/>
            <a:ext cx="198929" cy="198929"/>
          </a:xfrm>
          <a:prstGeom prst="rect">
            <a:avLst/>
          </a:prstGeom>
        </p:spPr>
      </p:pic>
      <p:pic>
        <p:nvPicPr>
          <p:cNvPr id="88" name="Graphic 87">
            <a:extLst>
              <a:ext uri="{FF2B5EF4-FFF2-40B4-BE49-F238E27FC236}">
                <a16:creationId xmlns:a16="http://schemas.microsoft.com/office/drawing/2014/main" id="{3BDBD962-F739-4915-B157-D26DA624D13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62869" y="3749076"/>
            <a:ext cx="198929" cy="198929"/>
          </a:xfrm>
          <a:prstGeom prst="rect">
            <a:avLst/>
          </a:prstGeom>
        </p:spPr>
      </p:pic>
      <p:pic>
        <p:nvPicPr>
          <p:cNvPr id="91" name="Graphic 90">
            <a:extLst>
              <a:ext uri="{FF2B5EF4-FFF2-40B4-BE49-F238E27FC236}">
                <a16:creationId xmlns:a16="http://schemas.microsoft.com/office/drawing/2014/main" id="{AD6CE5B7-C5B9-40C6-8C1D-C176B2DBD31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38534" y="4141781"/>
            <a:ext cx="206477" cy="182880"/>
          </a:xfrm>
          <a:prstGeom prst="rect">
            <a:avLst/>
          </a:prstGeom>
        </p:spPr>
      </p:pic>
      <p:pic>
        <p:nvPicPr>
          <p:cNvPr id="92" name="Graphic 91">
            <a:extLst>
              <a:ext uri="{FF2B5EF4-FFF2-40B4-BE49-F238E27FC236}">
                <a16:creationId xmlns:a16="http://schemas.microsoft.com/office/drawing/2014/main" id="{5F5C64CA-DF0F-4C84-B9A0-A8DA7B5A0A5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62869" y="4635977"/>
            <a:ext cx="198929" cy="198929"/>
          </a:xfrm>
          <a:prstGeom prst="rect">
            <a:avLst/>
          </a:prstGeom>
        </p:spPr>
      </p:pic>
      <p:pic>
        <p:nvPicPr>
          <p:cNvPr id="93" name="Graphic 92">
            <a:extLst>
              <a:ext uri="{FF2B5EF4-FFF2-40B4-BE49-F238E27FC236}">
                <a16:creationId xmlns:a16="http://schemas.microsoft.com/office/drawing/2014/main" id="{BA9F1957-9BA7-42B3-A1D2-5FE09AEE46F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14332" y="4635977"/>
            <a:ext cx="198929" cy="19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svg="http://schemas.microsoft.com/office/drawing/2016/SVG/main" xmlns:a14="http://schemas.microsoft.com/office/drawing/2010/main" xmlns:a16="http://schemas.microsoft.com/office/drawing/2014/main"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3F891-C81E-4FCA-97DF-B2F13D199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ASR deployment Planner for </a:t>
            </a:r>
            <a:r>
              <a:rPr lang="en-US" dirty="0" err="1"/>
              <a:t>Hyper-v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979538-6707-4425-916D-5B407C396BB7}"/>
              </a:ext>
            </a:extLst>
          </p:cNvPr>
          <p:cNvSpPr/>
          <p:nvPr/>
        </p:nvSpPr>
        <p:spPr>
          <a:xfrm>
            <a:off x="935115" y="1615443"/>
            <a:ext cx="1026850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VM eligibility assessment, based on the number of disks, disk size, IOPS, churn, and a few VM characteristics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Network bandwidth need versus RPO assessment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Azure infrastructure requirements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On-premises infrastructure requirements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Initial replication batching guidance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Estimated total disaster recovery cost to Azure</a:t>
            </a:r>
            <a:endParaRPr lang="en-US" sz="32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21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F3AB1-5CAF-461F-BF90-067F7F76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ASR Deployment Planner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C8693-5C48-426D-8C7D-2964AA907580}"/>
              </a:ext>
            </a:extLst>
          </p:cNvPr>
          <p:cNvSpPr txBox="1"/>
          <p:nvPr/>
        </p:nvSpPr>
        <p:spPr>
          <a:xfrm>
            <a:off x="843379" y="3502294"/>
            <a:ext cx="758153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Get the Virtual machine list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Profile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Generate a Report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Get throughput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E51EB5-C809-48C7-892F-70B6239B2CCF}"/>
              </a:ext>
            </a:extLst>
          </p:cNvPr>
          <p:cNvSpPr txBox="1"/>
          <p:nvPr/>
        </p:nvSpPr>
        <p:spPr>
          <a:xfrm>
            <a:off x="719091" y="1518082"/>
            <a:ext cx="11239130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  <a:hlinkClick r:id="rId2"/>
              </a:rPr>
              <a:t>Site Recovery Deployment </a:t>
            </a:r>
            <a:r>
              <a:rPr lang="en-US" sz="3200" dirty="0">
                <a:solidFill>
                  <a:srgbClr val="000000"/>
                </a:solidFill>
                <a:latin typeface="Segoe UI" panose="020B0502040204020203" pitchFamily="34" charset="0"/>
              </a:rPr>
              <a:t>Planner is a command-line tool for both Hyper-V to Azure and VMware to Azure disaster recovery scenarios.</a:t>
            </a:r>
          </a:p>
        </p:txBody>
      </p:sp>
    </p:spTree>
    <p:extLst>
      <p:ext uri="{BB962C8B-B14F-4D97-AF65-F5344CB8AC3E}">
        <p14:creationId xmlns:p14="http://schemas.microsoft.com/office/powerpoint/2010/main" val="291497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43A80959-F68A-443B-B810-53467A532B27}"/>
              </a:ext>
            </a:extLst>
          </p:cNvPr>
          <p:cNvGrpSpPr/>
          <p:nvPr/>
        </p:nvGrpSpPr>
        <p:grpSpPr>
          <a:xfrm>
            <a:off x="1035662" y="1621589"/>
            <a:ext cx="2472471" cy="4065514"/>
            <a:chOff x="1035662" y="1621589"/>
            <a:chExt cx="2472471" cy="4065514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C7A67BE-E3A7-407B-8998-C1794666C14D}"/>
                </a:ext>
              </a:extLst>
            </p:cNvPr>
            <p:cNvSpPr/>
            <p:nvPr/>
          </p:nvSpPr>
          <p:spPr bwMode="auto">
            <a:xfrm>
              <a:off x="1035662" y="3076507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rPr>
                <a:t>Azure Site Recovery for Windows and Linux migration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3E04DFC-A7C4-4899-80D7-A80A5A52D79B}"/>
                </a:ext>
              </a:extLst>
            </p:cNvPr>
            <p:cNvSpPr/>
            <p:nvPr/>
          </p:nvSpPr>
          <p:spPr bwMode="auto">
            <a:xfrm>
              <a:off x="1035662" y="1621589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rPr>
                <a:t>Azure Migrate to assess Windows and Linux VMs on VMware </a:t>
              </a:r>
            </a:p>
          </p:txBody>
        </p:sp>
        <p:sp>
          <p:nvSpPr>
            <p:cNvPr id="14" name="magnify" title="Icon of a magnifying glass">
              <a:extLst>
                <a:ext uri="{FF2B5EF4-FFF2-40B4-BE49-F238E27FC236}">
                  <a16:creationId xmlns:a16="http://schemas.microsoft.com/office/drawing/2014/main" id="{479A13B8-559D-4FFD-A1D4-40AC7BA852F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flipH="1">
              <a:off x="1123679" y="1901578"/>
              <a:ext cx="685308" cy="659170"/>
            </a:xfrm>
            <a:custGeom>
              <a:avLst/>
              <a:gdLst>
                <a:gd name="T0" fmla="*/ 112 w 343"/>
                <a:gd name="T1" fmla="*/ 223 h 338"/>
                <a:gd name="T2" fmla="*/ 0 w 343"/>
                <a:gd name="T3" fmla="*/ 111 h 338"/>
                <a:gd name="T4" fmla="*/ 112 w 343"/>
                <a:gd name="T5" fmla="*/ 0 h 338"/>
                <a:gd name="T6" fmla="*/ 223 w 343"/>
                <a:gd name="T7" fmla="*/ 111 h 338"/>
                <a:gd name="T8" fmla="*/ 112 w 343"/>
                <a:gd name="T9" fmla="*/ 223 h 338"/>
                <a:gd name="T10" fmla="*/ 343 w 343"/>
                <a:gd name="T11" fmla="*/ 338 h 338"/>
                <a:gd name="T12" fmla="*/ 191 w 343"/>
                <a:gd name="T13" fmla="*/ 189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3" h="338">
                  <a:moveTo>
                    <a:pt x="112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2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2" y="223"/>
                  </a:cubicBezTo>
                  <a:close/>
                  <a:moveTo>
                    <a:pt x="343" y="338"/>
                  </a:moveTo>
                  <a:cubicBezTo>
                    <a:pt x="191" y="189"/>
                    <a:pt x="191" y="189"/>
                    <a:pt x="191" y="189"/>
                  </a:cubicBezTo>
                </a:path>
              </a:pathLst>
            </a:custGeom>
            <a:noFill/>
            <a:ln w="2857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sz="1632" kern="0">
                <a:gradFill>
                  <a:gsLst>
                    <a:gs pos="2917">
                      <a:srgbClr val="353535"/>
                    </a:gs>
                    <a:gs pos="30000">
                      <a:srgbClr val="002050"/>
                    </a:gs>
                  </a:gsLst>
                  <a:lin ang="5400000" scaled="0"/>
                </a:gradFill>
                <a:latin typeface="Segoe UI Semilight"/>
              </a:endParaRPr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FE160E96-A6BB-47DF-9511-BD3117B3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89856" y="3348805"/>
              <a:ext cx="686243" cy="574528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3A3C42D-26AF-4371-B3E7-245F7EE90B41}"/>
                </a:ext>
              </a:extLst>
            </p:cNvPr>
            <p:cNvSpPr/>
            <p:nvPr/>
          </p:nvSpPr>
          <p:spPr bwMode="auto">
            <a:xfrm>
              <a:off x="1035662" y="4567979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32293" fontAlgn="base">
                <a:lnSpc>
                  <a:spcPct val="90000"/>
                </a:lnSpc>
                <a:spcBef>
                  <a:spcPts val="612"/>
                </a:spcBef>
                <a:spcAft>
                  <a:spcPct val="0"/>
                </a:spcAft>
                <a:defRPr/>
              </a:pP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Azure Database Migration Service for SQL Server and My/ Postgre/No-SQL migration</a:t>
              </a:r>
            </a:p>
          </p:txBody>
        </p:sp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C3F87C02-BE67-4E1C-A476-7611E4F7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3679" y="4902197"/>
              <a:ext cx="777756" cy="538806"/>
            </a:xfrm>
            <a:prstGeom prst="rect">
              <a:avLst/>
            </a:prstGeom>
          </p:spPr>
        </p:pic>
      </p:grpSp>
      <p:sp>
        <p:nvSpPr>
          <p:cNvPr id="26" name="Title 25">
            <a:extLst>
              <a:ext uri="{FF2B5EF4-FFF2-40B4-BE49-F238E27FC236}">
                <a16:creationId xmlns:a16="http://schemas.microsoft.com/office/drawing/2014/main" id="{72EFA3B4-3BD1-4DC5-891B-C76CF2B28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Continues to Innovate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4B77785-612F-4767-9D40-1ECDE949771C}"/>
              </a:ext>
            </a:extLst>
          </p:cNvPr>
          <p:cNvGrpSpPr/>
          <p:nvPr/>
        </p:nvGrpSpPr>
        <p:grpSpPr>
          <a:xfrm>
            <a:off x="8803349" y="1625580"/>
            <a:ext cx="2540057" cy="4175849"/>
            <a:chOff x="8803349" y="1625580"/>
            <a:chExt cx="2540057" cy="4175849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6BB476C-145F-4092-8CB2-D1D3CDE4DF60}"/>
                </a:ext>
              </a:extLst>
            </p:cNvPr>
            <p:cNvSpPr/>
            <p:nvPr/>
          </p:nvSpPr>
          <p:spPr bwMode="auto">
            <a:xfrm>
              <a:off x="8854175" y="4558290"/>
              <a:ext cx="2471399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32293" fontAlgn="base">
                <a:lnSpc>
                  <a:spcPct val="90000"/>
                </a:lnSpc>
                <a:spcBef>
                  <a:spcPts val="612"/>
                </a:spcBef>
                <a:spcAft>
                  <a:spcPct val="0"/>
                </a:spcAft>
                <a:defRPr/>
              </a:pP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Cassandra and Mongo DB support in Azure Cosmos DB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25334B5-A583-4065-B959-43BC68C62558}"/>
                </a:ext>
              </a:extLst>
            </p:cNvPr>
            <p:cNvSpPr/>
            <p:nvPr/>
          </p:nvSpPr>
          <p:spPr bwMode="auto">
            <a:xfrm>
              <a:off x="8870935" y="1625580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32293" fontAlgn="base">
                <a:lnSpc>
                  <a:spcPct val="90000"/>
                </a:lnSpc>
                <a:spcBef>
                  <a:spcPts val="612"/>
                </a:spcBef>
                <a:spcAft>
                  <a:spcPct val="0"/>
                </a:spcAft>
                <a:defRPr/>
              </a:pP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Azure Database </a:t>
              </a:r>
              <a:r>
                <a:rPr lang="nb-NO" sz="1224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for PostgreSQL</a:t>
              </a: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, </a:t>
              </a: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 Semilight"/>
                </a:rPr>
                <a:t>MySQL,</a:t>
              </a: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 and MariaDB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DDCFC6B-C2DE-4449-842D-4389ABDECD8E}"/>
                </a:ext>
              </a:extLst>
            </p:cNvPr>
            <p:cNvSpPr/>
            <p:nvPr/>
          </p:nvSpPr>
          <p:spPr bwMode="auto">
            <a:xfrm>
              <a:off x="8854176" y="3105128"/>
              <a:ext cx="2471399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32293" fontAlgn="base">
                <a:lnSpc>
                  <a:spcPct val="90000"/>
                </a:lnSpc>
                <a:spcBef>
                  <a:spcPts val="612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Azure SQL Database Managed Instance</a:t>
              </a:r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58162A4C-9964-42D4-AEA6-1E54BAB9C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180499" y="3318571"/>
              <a:ext cx="514164" cy="686471"/>
            </a:xfrm>
            <a:prstGeom prst="rect">
              <a:avLst/>
            </a:prstGeom>
          </p:spPr>
        </p:pic>
        <p:pic>
          <p:nvPicPr>
            <p:cNvPr id="1026" name="Picture 2" descr="Image result for mongodb icon transparent">
              <a:extLst>
                <a:ext uri="{FF2B5EF4-FFF2-40B4-BE49-F238E27FC236}">
                  <a16:creationId xmlns:a16="http://schemas.microsoft.com/office/drawing/2014/main" id="{F4FFB901-121E-4F69-B540-F0A0C73F7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03349" y="4908636"/>
              <a:ext cx="1190390" cy="8927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Image result for cassandra icon png">
              <a:extLst>
                <a:ext uri="{FF2B5EF4-FFF2-40B4-BE49-F238E27FC236}">
                  <a16:creationId xmlns:a16="http://schemas.microsoft.com/office/drawing/2014/main" id="{BD822451-8CCB-450F-BC8A-D074D90019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18067" y="4666269"/>
              <a:ext cx="753669" cy="5053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Database_EFC7" title="Icon of a cylinder">
              <a:extLst>
                <a:ext uri="{FF2B5EF4-FFF2-40B4-BE49-F238E27FC236}">
                  <a16:creationId xmlns:a16="http://schemas.microsoft.com/office/drawing/2014/main" id="{A451167A-F5D5-45A8-8144-3F769F2DB18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180499" y="1812944"/>
              <a:ext cx="514164" cy="668331"/>
            </a:xfrm>
            <a:custGeom>
              <a:avLst/>
              <a:gdLst>
                <a:gd name="T0" fmla="*/ 2470 w 2511"/>
                <a:gd name="T1" fmla="*/ 627 h 3264"/>
                <a:gd name="T2" fmla="*/ 2511 w 2511"/>
                <a:gd name="T3" fmla="*/ 627 h 3264"/>
                <a:gd name="T4" fmla="*/ 2511 w 2511"/>
                <a:gd name="T5" fmla="*/ 2762 h 3264"/>
                <a:gd name="T6" fmla="*/ 1255 w 2511"/>
                <a:gd name="T7" fmla="*/ 3264 h 3264"/>
                <a:gd name="T8" fmla="*/ 0 w 2511"/>
                <a:gd name="T9" fmla="*/ 2762 h 3264"/>
                <a:gd name="T10" fmla="*/ 0 w 2511"/>
                <a:gd name="T11" fmla="*/ 627 h 3264"/>
                <a:gd name="T12" fmla="*/ 41 w 2511"/>
                <a:gd name="T13" fmla="*/ 627 h 3264"/>
                <a:gd name="T14" fmla="*/ 1255 w 2511"/>
                <a:gd name="T15" fmla="*/ 1004 h 3264"/>
                <a:gd name="T16" fmla="*/ 2470 w 2511"/>
                <a:gd name="T17" fmla="*/ 627 h 3264"/>
                <a:gd name="T18" fmla="*/ 1255 w 2511"/>
                <a:gd name="T19" fmla="*/ 0 h 3264"/>
                <a:gd name="T20" fmla="*/ 0 w 2511"/>
                <a:gd name="T21" fmla="*/ 502 h 3264"/>
                <a:gd name="T22" fmla="*/ 1255 w 2511"/>
                <a:gd name="T23" fmla="*/ 1004 h 3264"/>
                <a:gd name="T24" fmla="*/ 2511 w 2511"/>
                <a:gd name="T25" fmla="*/ 502 h 3264"/>
                <a:gd name="T26" fmla="*/ 1255 w 2511"/>
                <a:gd name="T27" fmla="*/ 0 h 3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11" h="3264">
                  <a:moveTo>
                    <a:pt x="2470" y="627"/>
                  </a:moveTo>
                  <a:cubicBezTo>
                    <a:pt x="2511" y="627"/>
                    <a:pt x="2511" y="627"/>
                    <a:pt x="2511" y="627"/>
                  </a:cubicBezTo>
                  <a:cubicBezTo>
                    <a:pt x="2511" y="2762"/>
                    <a:pt x="2511" y="2762"/>
                    <a:pt x="2511" y="2762"/>
                  </a:cubicBezTo>
                  <a:cubicBezTo>
                    <a:pt x="2511" y="3040"/>
                    <a:pt x="1949" y="3264"/>
                    <a:pt x="1255" y="3264"/>
                  </a:cubicBezTo>
                  <a:cubicBezTo>
                    <a:pt x="562" y="3264"/>
                    <a:pt x="0" y="3040"/>
                    <a:pt x="0" y="2762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41" y="627"/>
                    <a:pt x="41" y="627"/>
                    <a:pt x="41" y="627"/>
                  </a:cubicBezTo>
                  <a:cubicBezTo>
                    <a:pt x="180" y="844"/>
                    <a:pt x="671" y="1004"/>
                    <a:pt x="1255" y="1004"/>
                  </a:cubicBezTo>
                  <a:cubicBezTo>
                    <a:pt x="1840" y="1004"/>
                    <a:pt x="2330" y="844"/>
                    <a:pt x="2470" y="627"/>
                  </a:cubicBezTo>
                  <a:close/>
                  <a:moveTo>
                    <a:pt x="1255" y="0"/>
                  </a:moveTo>
                  <a:cubicBezTo>
                    <a:pt x="562" y="0"/>
                    <a:pt x="0" y="224"/>
                    <a:pt x="0" y="502"/>
                  </a:cubicBezTo>
                  <a:cubicBezTo>
                    <a:pt x="0" y="779"/>
                    <a:pt x="562" y="1004"/>
                    <a:pt x="1255" y="1004"/>
                  </a:cubicBezTo>
                  <a:cubicBezTo>
                    <a:pt x="1949" y="1004"/>
                    <a:pt x="2511" y="779"/>
                    <a:pt x="2511" y="502"/>
                  </a:cubicBezTo>
                  <a:cubicBezTo>
                    <a:pt x="2511" y="224"/>
                    <a:pt x="1949" y="0"/>
                    <a:pt x="1255" y="0"/>
                  </a:cubicBezTo>
                  <a:close/>
                </a:path>
              </a:pathLst>
            </a:custGeom>
            <a:noFill/>
            <a:ln w="28575" cap="sq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6153B5B-98E8-48F5-A7D1-4E9338F8845D}"/>
              </a:ext>
            </a:extLst>
          </p:cNvPr>
          <p:cNvGrpSpPr/>
          <p:nvPr/>
        </p:nvGrpSpPr>
        <p:grpSpPr>
          <a:xfrm>
            <a:off x="4953298" y="1634354"/>
            <a:ext cx="2483345" cy="4089183"/>
            <a:chOff x="4953298" y="1634354"/>
            <a:chExt cx="2483345" cy="408918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0468DE5-14C5-4DEF-83E4-D2CCF4631667}"/>
                </a:ext>
              </a:extLst>
            </p:cNvPr>
            <p:cNvSpPr/>
            <p:nvPr/>
          </p:nvSpPr>
          <p:spPr bwMode="auto">
            <a:xfrm>
              <a:off x="4964172" y="3105128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rPr>
                <a:t>Windows / Linux containers on Azure App Service, Kubernetes on Azure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755D19-19D1-4D8E-9394-AE511079C113}"/>
                </a:ext>
              </a:extLst>
            </p:cNvPr>
            <p:cNvSpPr/>
            <p:nvPr/>
          </p:nvSpPr>
          <p:spPr bwMode="auto">
            <a:xfrm>
              <a:off x="4961945" y="4558290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ea typeface="Segoe UI" pitchFamily="34" charset="0"/>
                  <a:cs typeface="Segoe UI" pitchFamily="34" charset="0"/>
                </a:rPr>
                <a:t>Red Hat Enterprise Linux &amp; Red Hat OpenShift</a:t>
              </a:r>
            </a:p>
          </p:txBody>
        </p:sp>
        <p:pic>
          <p:nvPicPr>
            <p:cNvPr id="1036" name="Picture 12" descr="Image result for kubernetes icon png">
              <a:extLst>
                <a:ext uri="{FF2B5EF4-FFF2-40B4-BE49-F238E27FC236}">
                  <a16:creationId xmlns:a16="http://schemas.microsoft.com/office/drawing/2014/main" id="{ABB6A0D0-0D37-41FE-880E-FA4DEE1DBE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70790" y="3274802"/>
              <a:ext cx="935728" cy="8115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Image result for Red Hat OpenShift container platform transparent icon">
              <a:extLst>
                <a:ext uri="{FF2B5EF4-FFF2-40B4-BE49-F238E27FC236}">
                  <a16:creationId xmlns:a16="http://schemas.microsoft.com/office/drawing/2014/main" id="{EF892822-36E0-436C-9230-E895739433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2002" y="4609539"/>
              <a:ext cx="1113998" cy="1113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10721BF-78FF-471E-A079-E69432C39414}"/>
                </a:ext>
              </a:extLst>
            </p:cNvPr>
            <p:cNvSpPr/>
            <p:nvPr/>
          </p:nvSpPr>
          <p:spPr bwMode="auto">
            <a:xfrm>
              <a:off x="4953298" y="1634354"/>
              <a:ext cx="2472471" cy="1119124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6083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nb-NO" sz="1224" dirty="0">
                  <a:gradFill>
                    <a:gsLst>
                      <a:gs pos="2917">
                        <a:srgbClr val="353535"/>
                      </a:gs>
                      <a:gs pos="3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Deep Java and  Tomcat support in Azure App Service </a:t>
              </a:r>
              <a:endParaRPr lang="en-US" sz="1224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  <a:cs typeface="Segoe UI" pitchFamily="34" charset="0"/>
              </a:endParaRPr>
            </a:p>
          </p:txBody>
        </p:sp>
        <p:pic>
          <p:nvPicPr>
            <p:cNvPr id="35" name="Picture 8" descr="Image result for java icon transparent background">
              <a:extLst>
                <a:ext uri="{FF2B5EF4-FFF2-40B4-BE49-F238E27FC236}">
                  <a16:creationId xmlns:a16="http://schemas.microsoft.com/office/drawing/2014/main" id="{AF1BE0DD-3AEB-4A20-88D6-94D7B7C0E7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3610" y="1706548"/>
              <a:ext cx="1010087" cy="10100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E9F9E0-BEAB-41C5-94F1-0619F2B18CA6}"/>
                </a:ext>
              </a:extLst>
            </p:cNvPr>
            <p:cNvSpPr/>
            <p:nvPr/>
          </p:nvSpPr>
          <p:spPr>
            <a:xfrm>
              <a:off x="5975614" y="3247027"/>
              <a:ext cx="240772" cy="36394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Times New Roman" panose="02020603050405020304" pitchFamily="18" charset="0"/>
                </a:rPr>
                <a:t> 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0265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:asvg="http://schemas.microsoft.com/office/drawing/2016/SVG/main" xmlns:a14="http://schemas.microsoft.com/office/drawing/2010/main" xmlns:a16="http://schemas.microsoft.com/office/drawing/2014/main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asr deployment planner hyper-v">
            <a:extLst>
              <a:ext uri="{FF2B5EF4-FFF2-40B4-BE49-F238E27FC236}">
                <a16:creationId xmlns:a16="http://schemas.microsoft.com/office/drawing/2014/main" id="{2EE47079-3215-4589-9AAA-88B73C8B7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548" y="1082501"/>
            <a:ext cx="7112031" cy="5589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29D2E10E-3E88-4655-8B2C-445AC108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/>
              <a:t>ASR Deployment Planner</a:t>
            </a:r>
          </a:p>
        </p:txBody>
      </p:sp>
    </p:spTree>
    <p:extLst>
      <p:ext uri="{BB962C8B-B14F-4D97-AF65-F5344CB8AC3E}">
        <p14:creationId xmlns:p14="http://schemas.microsoft.com/office/powerpoint/2010/main" val="346307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asr deployment planner hyper-v">
            <a:extLst>
              <a:ext uri="{FF2B5EF4-FFF2-40B4-BE49-F238E27FC236}">
                <a16:creationId xmlns:a16="http://schemas.microsoft.com/office/drawing/2014/main" id="{4B34A01D-E899-4110-8ED0-29ABEF278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682" y="1570844"/>
            <a:ext cx="11348621" cy="388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4AEED5E-89AE-40EA-A83A-66AF1E050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/>
              <a:t>ASR Deployment Planner</a:t>
            </a:r>
          </a:p>
        </p:txBody>
      </p:sp>
    </p:spTree>
    <p:extLst>
      <p:ext uri="{BB962C8B-B14F-4D97-AF65-F5344CB8AC3E}">
        <p14:creationId xmlns:p14="http://schemas.microsoft.com/office/powerpoint/2010/main" val="713151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asr deployment planner hyper-v">
            <a:extLst>
              <a:ext uri="{FF2B5EF4-FFF2-40B4-BE49-F238E27FC236}">
                <a16:creationId xmlns:a16="http://schemas.microsoft.com/office/drawing/2014/main" id="{44D30A5D-55F2-4EFE-8C05-85928046C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177" y="1495517"/>
            <a:ext cx="802005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8E1DA5C-52BE-48E4-9193-B9BE29237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/>
              <a:t>ASR Deployment Planner</a:t>
            </a:r>
          </a:p>
        </p:txBody>
      </p:sp>
    </p:spTree>
    <p:extLst>
      <p:ext uri="{BB962C8B-B14F-4D97-AF65-F5344CB8AC3E}">
        <p14:creationId xmlns:p14="http://schemas.microsoft.com/office/powerpoint/2010/main" val="233706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53A00-6153-4E81-907A-C8C3019E3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740" y="1753340"/>
            <a:ext cx="11018520" cy="1415772"/>
          </a:xfrm>
        </p:spPr>
        <p:txBody>
          <a:bodyPr/>
          <a:lstStyle/>
          <a:p>
            <a:r>
              <a:rPr lang="en-US" dirty="0"/>
              <a:t>Microsoft Assessment and planning tool kit</a:t>
            </a:r>
            <a:br>
              <a:rPr lang="en-US" dirty="0"/>
            </a:br>
            <a:r>
              <a:rPr lang="en-US" sz="2000" dirty="0">
                <a:hlinkClick r:id="rId2"/>
              </a:rPr>
              <a:t>https://www.microsoft.com/en-us/download/details.aspx?id=7826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E17944D-440D-4A25-B1DA-EDF76A0D1F9C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MAP Toolkit</a:t>
            </a:r>
          </a:p>
        </p:txBody>
      </p:sp>
    </p:spTree>
    <p:extLst>
      <p:ext uri="{BB962C8B-B14F-4D97-AF65-F5344CB8AC3E}">
        <p14:creationId xmlns:p14="http://schemas.microsoft.com/office/powerpoint/2010/main" val="364463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1CA02-92FB-4BAD-9A02-00CE1859D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Migration Journey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81C320-AD21-4175-9AE7-E7E42166978D}"/>
              </a:ext>
            </a:extLst>
          </p:cNvPr>
          <p:cNvSpPr txBox="1"/>
          <p:nvPr/>
        </p:nvSpPr>
        <p:spPr>
          <a:xfrm>
            <a:off x="1103011" y="3746492"/>
            <a:ext cx="1828541" cy="683222"/>
          </a:xfrm>
          <a:prstGeom prst="rect">
            <a:avLst/>
          </a:prstGeom>
          <a:noFill/>
        </p:spPr>
        <p:txBody>
          <a:bodyPr wrap="square" lIns="93260" tIns="146283" rIns="182854" bIns="146283" rtlCol="0">
            <a:spAutoFit/>
          </a:bodyPr>
          <a:lstStyle/>
          <a:p>
            <a:pPr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8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Assess</a:t>
            </a:r>
            <a:endParaRPr lang="en-US" sz="2448" kern="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AF026B-89BD-4F4B-9E45-C553C458615C}"/>
              </a:ext>
            </a:extLst>
          </p:cNvPr>
          <p:cNvSpPr/>
          <p:nvPr/>
        </p:nvSpPr>
        <p:spPr>
          <a:xfrm>
            <a:off x="4645218" y="1952288"/>
            <a:ext cx="2535229" cy="900619"/>
          </a:xfrm>
          <a:prstGeom prst="rect">
            <a:avLst/>
          </a:prstGeom>
          <a:solidFill>
            <a:srgbClr val="FFB900"/>
          </a:solidFill>
          <a:ln w="25400">
            <a:solidFill>
              <a:srgbClr val="0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46083" tIns="18652" rtlCol="0" anchor="ctr"/>
          <a:lstStyle/>
          <a:p>
            <a:pPr defTabSz="932597">
              <a:defRPr/>
            </a:pPr>
            <a:r>
              <a:rPr lang="en-US" sz="204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Rehost </a:t>
            </a:r>
          </a:p>
          <a:p>
            <a:pPr defTabSz="932597">
              <a:defRPr/>
            </a:pPr>
            <a:r>
              <a:rPr lang="en-US" sz="2040" i="1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lift-and-shift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806C4-4BC1-4DC7-A9A3-7671F1CF20DC}"/>
              </a:ext>
            </a:extLst>
          </p:cNvPr>
          <p:cNvSpPr/>
          <p:nvPr/>
        </p:nvSpPr>
        <p:spPr>
          <a:xfrm>
            <a:off x="4645218" y="3059697"/>
            <a:ext cx="2535229" cy="900619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46083" tIns="18652" rtlCol="0" anchor="ctr"/>
          <a:lstStyle/>
          <a:p>
            <a:pPr defTabSz="932597">
              <a:defRPr/>
            </a:pPr>
            <a:r>
              <a:rPr lang="en-US" sz="204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Refactor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00195C-1594-4CA4-BE58-7B50ACEEAA02}"/>
              </a:ext>
            </a:extLst>
          </p:cNvPr>
          <p:cNvSpPr/>
          <p:nvPr/>
        </p:nvSpPr>
        <p:spPr>
          <a:xfrm>
            <a:off x="4645218" y="4167106"/>
            <a:ext cx="2535229" cy="900619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46083" tIns="18652" rtlCol="0" anchor="ctr"/>
          <a:lstStyle/>
          <a:p>
            <a:pPr defTabSz="932597">
              <a:defRPr/>
            </a:pPr>
            <a:r>
              <a:rPr lang="en-US" sz="204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Rearchitect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7381E6-C0B1-49AD-AF8B-A8F0EBF9EFE7}"/>
              </a:ext>
            </a:extLst>
          </p:cNvPr>
          <p:cNvSpPr/>
          <p:nvPr/>
        </p:nvSpPr>
        <p:spPr>
          <a:xfrm>
            <a:off x="4645218" y="5274516"/>
            <a:ext cx="2535229" cy="900619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46083" tIns="18652" rtlCol="0" anchor="ctr"/>
          <a:lstStyle/>
          <a:p>
            <a:pPr defTabSz="932597">
              <a:defRPr/>
            </a:pPr>
            <a:r>
              <a:rPr lang="en-US" sz="204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Rebuild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4C8614-1A3D-49D1-B0D6-70B0EE48A710}"/>
              </a:ext>
            </a:extLst>
          </p:cNvPr>
          <p:cNvSpPr txBox="1"/>
          <p:nvPr/>
        </p:nvSpPr>
        <p:spPr>
          <a:xfrm>
            <a:off x="5389979" y="1045436"/>
            <a:ext cx="1828541" cy="683222"/>
          </a:xfrm>
          <a:prstGeom prst="rect">
            <a:avLst/>
          </a:prstGeom>
          <a:noFill/>
        </p:spPr>
        <p:txBody>
          <a:bodyPr wrap="square" lIns="93260" tIns="146283" rIns="182854" bIns="146283" rtlCol="0">
            <a:spAutoFit/>
          </a:bodyPr>
          <a:lstStyle/>
          <a:p>
            <a:pPr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8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Migrate</a:t>
            </a:r>
            <a:r>
              <a:rPr lang="en-US" sz="2448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*</a:t>
            </a:r>
          </a:p>
        </p:txBody>
      </p:sp>
      <p:sp>
        <p:nvSpPr>
          <p:cNvPr id="9" name="Send" title="Icon of a paper airplane">
            <a:extLst>
              <a:ext uri="{FF2B5EF4-FFF2-40B4-BE49-F238E27FC236}">
                <a16:creationId xmlns:a16="http://schemas.microsoft.com/office/drawing/2014/main" id="{152C3685-2BEC-4079-BC96-A59D55BCD5B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026718" y="1262483"/>
            <a:ext cx="363261" cy="243046"/>
          </a:xfrm>
          <a:custGeom>
            <a:avLst/>
            <a:gdLst>
              <a:gd name="T0" fmla="*/ 44 w 556"/>
              <a:gd name="T1" fmla="*/ 14 h 372"/>
              <a:gd name="T2" fmla="*/ 556 w 556"/>
              <a:gd name="T3" fmla="*/ 187 h 372"/>
              <a:gd name="T4" fmla="*/ 0 w 556"/>
              <a:gd name="T5" fmla="*/ 372 h 372"/>
              <a:gd name="T6" fmla="*/ 64 w 556"/>
              <a:gd name="T7" fmla="*/ 187 h 372"/>
              <a:gd name="T8" fmla="*/ 14 w 556"/>
              <a:gd name="T9" fmla="*/ 43 h 372"/>
              <a:gd name="T10" fmla="*/ 14 w 556"/>
              <a:gd name="T11" fmla="*/ 43 h 372"/>
              <a:gd name="T12" fmla="*/ 0 w 556"/>
              <a:gd name="T13" fmla="*/ 0 h 372"/>
              <a:gd name="T14" fmla="*/ 44 w 556"/>
              <a:gd name="T15" fmla="*/ 14 h 372"/>
              <a:gd name="T16" fmla="*/ 64 w 556"/>
              <a:gd name="T17" fmla="*/ 187 h 372"/>
              <a:gd name="T18" fmla="*/ 556 w 556"/>
              <a:gd name="T19" fmla="*/ 18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6" h="372">
                <a:moveTo>
                  <a:pt x="44" y="14"/>
                </a:moveTo>
                <a:lnTo>
                  <a:pt x="556" y="187"/>
                </a:lnTo>
                <a:lnTo>
                  <a:pt x="0" y="372"/>
                </a:lnTo>
                <a:lnTo>
                  <a:pt x="64" y="187"/>
                </a:lnTo>
                <a:lnTo>
                  <a:pt x="14" y="43"/>
                </a:lnTo>
                <a:moveTo>
                  <a:pt x="14" y="43"/>
                </a:moveTo>
                <a:lnTo>
                  <a:pt x="0" y="0"/>
                </a:lnTo>
                <a:lnTo>
                  <a:pt x="44" y="14"/>
                </a:lnTo>
                <a:moveTo>
                  <a:pt x="64" y="187"/>
                </a:moveTo>
                <a:lnTo>
                  <a:pt x="556" y="187"/>
                </a:lnTo>
              </a:path>
            </a:pathLst>
          </a:custGeom>
          <a:noFill/>
          <a:ln w="15875" cap="sq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gradFill>
                <a:gsLst>
                  <a:gs pos="2917">
                    <a:srgbClr val="353535"/>
                  </a:gs>
                  <a:gs pos="30000">
                    <a:srgbClr val="002050"/>
                  </a:gs>
                </a:gsLst>
                <a:lin ang="5400000" scaled="0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D2801E-95B9-45D0-B2F3-DBB37B70CCF1}"/>
              </a:ext>
            </a:extLst>
          </p:cNvPr>
          <p:cNvSpPr txBox="1"/>
          <p:nvPr/>
        </p:nvSpPr>
        <p:spPr>
          <a:xfrm>
            <a:off x="10217402" y="3746492"/>
            <a:ext cx="1828541" cy="683222"/>
          </a:xfrm>
          <a:prstGeom prst="rect">
            <a:avLst/>
          </a:prstGeom>
          <a:noFill/>
        </p:spPr>
        <p:txBody>
          <a:bodyPr wrap="square" lIns="93260" tIns="146283" rIns="182854" bIns="146283" rtlCol="0">
            <a:spAutoFit/>
          </a:bodyPr>
          <a:lstStyle/>
          <a:p>
            <a:pPr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800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Optimize</a:t>
            </a:r>
            <a:endParaRPr lang="en-US" sz="2448" kern="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1" name="speedometer_2" title="Icon of a spedometer showing fast speed">
            <a:extLst>
              <a:ext uri="{FF2B5EF4-FFF2-40B4-BE49-F238E27FC236}">
                <a16:creationId xmlns:a16="http://schemas.microsoft.com/office/drawing/2014/main" id="{374DE039-ECC5-4C03-B8B7-61EA4EF2F4D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792172" y="3873301"/>
            <a:ext cx="380821" cy="380821"/>
          </a:xfrm>
          <a:custGeom>
            <a:avLst/>
            <a:gdLst>
              <a:gd name="T0" fmla="*/ 155 w 281"/>
              <a:gd name="T1" fmla="*/ 155 h 281"/>
              <a:gd name="T2" fmla="*/ 126 w 281"/>
              <a:gd name="T3" fmla="*/ 155 h 281"/>
              <a:gd name="T4" fmla="*/ 126 w 281"/>
              <a:gd name="T5" fmla="*/ 126 h 281"/>
              <a:gd name="T6" fmla="*/ 155 w 281"/>
              <a:gd name="T7" fmla="*/ 126 h 281"/>
              <a:gd name="T8" fmla="*/ 155 w 281"/>
              <a:gd name="T9" fmla="*/ 155 h 281"/>
              <a:gd name="T10" fmla="*/ 140 w 281"/>
              <a:gd name="T11" fmla="*/ 0 h 281"/>
              <a:gd name="T12" fmla="*/ 0 w 281"/>
              <a:gd name="T13" fmla="*/ 141 h 281"/>
              <a:gd name="T14" fmla="*/ 140 w 281"/>
              <a:gd name="T15" fmla="*/ 281 h 281"/>
              <a:gd name="T16" fmla="*/ 281 w 281"/>
              <a:gd name="T17" fmla="*/ 141 h 281"/>
              <a:gd name="T18" fmla="*/ 140 w 281"/>
              <a:gd name="T19" fmla="*/ 0 h 281"/>
              <a:gd name="T20" fmla="*/ 214 w 281"/>
              <a:gd name="T21" fmla="*/ 210 h 281"/>
              <a:gd name="T22" fmla="*/ 241 w 281"/>
              <a:gd name="T23" fmla="*/ 141 h 281"/>
              <a:gd name="T24" fmla="*/ 235 w 281"/>
              <a:gd name="T25" fmla="*/ 105 h 281"/>
              <a:gd name="T26" fmla="*/ 174 w 281"/>
              <a:gd name="T27" fmla="*/ 45 h 281"/>
              <a:gd name="T28" fmla="*/ 140 w 281"/>
              <a:gd name="T29" fmla="*/ 40 h 281"/>
              <a:gd name="T30" fmla="*/ 40 w 281"/>
              <a:gd name="T31" fmla="*/ 141 h 281"/>
              <a:gd name="T32" fmla="*/ 67 w 281"/>
              <a:gd name="T33" fmla="*/ 210 h 281"/>
              <a:gd name="T34" fmla="*/ 212 w 281"/>
              <a:gd name="T35" fmla="*/ 69 h 281"/>
              <a:gd name="T36" fmla="*/ 157 w 281"/>
              <a:gd name="T37" fmla="*/ 124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1" h="281">
                <a:moveTo>
                  <a:pt x="155" y="155"/>
                </a:moveTo>
                <a:cubicBezTo>
                  <a:pt x="147" y="164"/>
                  <a:pt x="134" y="164"/>
                  <a:pt x="126" y="155"/>
                </a:cubicBezTo>
                <a:cubicBezTo>
                  <a:pt x="117" y="147"/>
                  <a:pt x="117" y="134"/>
                  <a:pt x="126" y="126"/>
                </a:cubicBezTo>
                <a:cubicBezTo>
                  <a:pt x="134" y="118"/>
                  <a:pt x="147" y="117"/>
                  <a:pt x="155" y="126"/>
                </a:cubicBezTo>
                <a:cubicBezTo>
                  <a:pt x="164" y="134"/>
                  <a:pt x="164" y="147"/>
                  <a:pt x="155" y="155"/>
                </a:cubicBezTo>
                <a:close/>
                <a:moveTo>
                  <a:pt x="140" y="0"/>
                </a:moveTo>
                <a:cubicBezTo>
                  <a:pt x="63" y="0"/>
                  <a:pt x="0" y="63"/>
                  <a:pt x="0" y="141"/>
                </a:cubicBezTo>
                <a:cubicBezTo>
                  <a:pt x="0" y="218"/>
                  <a:pt x="63" y="281"/>
                  <a:pt x="140" y="281"/>
                </a:cubicBezTo>
                <a:cubicBezTo>
                  <a:pt x="218" y="281"/>
                  <a:pt x="281" y="218"/>
                  <a:pt x="281" y="141"/>
                </a:cubicBezTo>
                <a:cubicBezTo>
                  <a:pt x="281" y="63"/>
                  <a:pt x="218" y="0"/>
                  <a:pt x="140" y="0"/>
                </a:cubicBezTo>
                <a:close/>
                <a:moveTo>
                  <a:pt x="214" y="210"/>
                </a:moveTo>
                <a:cubicBezTo>
                  <a:pt x="231" y="192"/>
                  <a:pt x="241" y="168"/>
                  <a:pt x="241" y="141"/>
                </a:cubicBezTo>
                <a:cubicBezTo>
                  <a:pt x="241" y="128"/>
                  <a:pt x="239" y="116"/>
                  <a:pt x="235" y="105"/>
                </a:cubicBezTo>
                <a:moveTo>
                  <a:pt x="174" y="45"/>
                </a:moveTo>
                <a:cubicBezTo>
                  <a:pt x="163" y="42"/>
                  <a:pt x="152" y="40"/>
                  <a:pt x="140" y="40"/>
                </a:cubicBezTo>
                <a:cubicBezTo>
                  <a:pt x="85" y="40"/>
                  <a:pt x="40" y="85"/>
                  <a:pt x="40" y="141"/>
                </a:cubicBezTo>
                <a:cubicBezTo>
                  <a:pt x="40" y="168"/>
                  <a:pt x="50" y="192"/>
                  <a:pt x="67" y="210"/>
                </a:cubicBezTo>
                <a:moveTo>
                  <a:pt x="212" y="69"/>
                </a:moveTo>
                <a:cubicBezTo>
                  <a:pt x="157" y="124"/>
                  <a:pt x="157" y="124"/>
                  <a:pt x="157" y="124"/>
                </a:cubicBezTo>
              </a:path>
            </a:pathLst>
          </a:custGeom>
          <a:noFill/>
          <a:ln w="15875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 sz="900" kern="0">
              <a:gradFill>
                <a:gsLst>
                  <a:gs pos="2917">
                    <a:srgbClr val="353535"/>
                  </a:gs>
                  <a:gs pos="30000">
                    <a:srgbClr val="002050"/>
                  </a:gs>
                </a:gsLst>
                <a:lin ang="5400000" scaled="0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4B6970E-BF97-4AC7-AFE9-CFA8DBC905EC}"/>
              </a:ext>
            </a:extLst>
          </p:cNvPr>
          <p:cNvCxnSpPr>
            <a:cxnSpLocks/>
          </p:cNvCxnSpPr>
          <p:nvPr/>
        </p:nvCxnSpPr>
        <p:spPr>
          <a:xfrm>
            <a:off x="2940006" y="2400694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86F0C8-F9A4-4ACD-8E18-3ACAF4984582}"/>
              </a:ext>
            </a:extLst>
          </p:cNvPr>
          <p:cNvCxnSpPr>
            <a:cxnSpLocks/>
          </p:cNvCxnSpPr>
          <p:nvPr/>
        </p:nvCxnSpPr>
        <p:spPr>
          <a:xfrm>
            <a:off x="2940006" y="3510007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E5E038-98B7-4555-8AD4-3EA70553D9C9}"/>
              </a:ext>
            </a:extLst>
          </p:cNvPr>
          <p:cNvCxnSpPr>
            <a:cxnSpLocks/>
          </p:cNvCxnSpPr>
          <p:nvPr/>
        </p:nvCxnSpPr>
        <p:spPr>
          <a:xfrm>
            <a:off x="2940006" y="4617416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D72411F-FE78-4D63-8C7C-EF3A32D0E562}"/>
              </a:ext>
            </a:extLst>
          </p:cNvPr>
          <p:cNvCxnSpPr>
            <a:cxnSpLocks/>
          </p:cNvCxnSpPr>
          <p:nvPr/>
        </p:nvCxnSpPr>
        <p:spPr>
          <a:xfrm>
            <a:off x="2940006" y="5724825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D61F6C8-348D-4C93-B11F-148869143159}"/>
              </a:ext>
            </a:extLst>
          </p:cNvPr>
          <p:cNvCxnSpPr>
            <a:cxnSpLocks/>
          </p:cNvCxnSpPr>
          <p:nvPr/>
        </p:nvCxnSpPr>
        <p:spPr>
          <a:xfrm>
            <a:off x="7192920" y="2402597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F0972F-D462-4807-9A3A-38B096217AE0}"/>
              </a:ext>
            </a:extLst>
          </p:cNvPr>
          <p:cNvCxnSpPr>
            <a:cxnSpLocks/>
          </p:cNvCxnSpPr>
          <p:nvPr/>
        </p:nvCxnSpPr>
        <p:spPr>
          <a:xfrm>
            <a:off x="7192920" y="3510007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426C482-BD7C-4D6D-8DF8-847A29AB2997}"/>
              </a:ext>
            </a:extLst>
          </p:cNvPr>
          <p:cNvCxnSpPr>
            <a:cxnSpLocks/>
          </p:cNvCxnSpPr>
          <p:nvPr/>
        </p:nvCxnSpPr>
        <p:spPr>
          <a:xfrm>
            <a:off x="7192920" y="4617416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87BD2A8-2556-4894-83F8-1EA889549564}"/>
              </a:ext>
            </a:extLst>
          </p:cNvPr>
          <p:cNvCxnSpPr>
            <a:cxnSpLocks/>
          </p:cNvCxnSpPr>
          <p:nvPr/>
        </p:nvCxnSpPr>
        <p:spPr>
          <a:xfrm>
            <a:off x="7192920" y="5724825"/>
            <a:ext cx="167868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headEnd type="none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0A03613-1473-4648-BBFC-6E35E8BA1D0D}"/>
              </a:ext>
            </a:extLst>
          </p:cNvPr>
          <p:cNvGrpSpPr/>
          <p:nvPr/>
        </p:nvGrpSpPr>
        <p:grpSpPr>
          <a:xfrm>
            <a:off x="2464639" y="2400694"/>
            <a:ext cx="475367" cy="3324131"/>
            <a:chOff x="2415668" y="2820790"/>
            <a:chExt cx="466088" cy="3259248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66F08AC-0EDB-452C-B294-7B6B726E974C}"/>
                </a:ext>
              </a:extLst>
            </p:cNvPr>
            <p:cNvCxnSpPr>
              <a:cxnSpLocks/>
            </p:cNvCxnSpPr>
            <p:nvPr/>
          </p:nvCxnSpPr>
          <p:spPr>
            <a:xfrm>
              <a:off x="2881756" y="2820790"/>
              <a:ext cx="0" cy="3259248"/>
            </a:xfrm>
            <a:prstGeom prst="line">
              <a:avLst/>
            </a:prstGeom>
            <a:ln w="25400">
              <a:solidFill>
                <a:schemeClr val="bg2">
                  <a:lumMod val="50000"/>
                </a:schemeClr>
              </a:solidFill>
              <a:headEnd type="none"/>
              <a:tailEnd type="none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PageRight_E761">
              <a:extLst>
                <a:ext uri="{FF2B5EF4-FFF2-40B4-BE49-F238E27FC236}">
                  <a16:creationId xmlns:a16="http://schemas.microsoft.com/office/drawing/2014/main" id="{6D16F083-C5D4-4A03-BB30-2142BFFC7A6D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415668" y="4268467"/>
              <a:ext cx="365492" cy="365760"/>
            </a:xfrm>
            <a:custGeom>
              <a:avLst/>
              <a:gdLst>
                <a:gd name="T0" fmla="*/ 1613 w 3225"/>
                <a:gd name="T1" fmla="*/ 0 h 3225"/>
                <a:gd name="T2" fmla="*/ 3225 w 3225"/>
                <a:gd name="T3" fmla="*/ 1612 h 3225"/>
                <a:gd name="T4" fmla="*/ 1613 w 3225"/>
                <a:gd name="T5" fmla="*/ 3225 h 3225"/>
                <a:gd name="T6" fmla="*/ 0 w 3225"/>
                <a:gd name="T7" fmla="*/ 1612 h 3225"/>
                <a:gd name="T8" fmla="*/ 1613 w 3225"/>
                <a:gd name="T9" fmla="*/ 0 h 3225"/>
                <a:gd name="T10" fmla="*/ 1354 w 3225"/>
                <a:gd name="T11" fmla="*/ 2433 h 3225"/>
                <a:gd name="T12" fmla="*/ 2164 w 3225"/>
                <a:gd name="T13" fmla="*/ 1622 h 3225"/>
                <a:gd name="T14" fmla="*/ 1354 w 3225"/>
                <a:gd name="T15" fmla="*/ 811 h 3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25" h="3225">
                  <a:moveTo>
                    <a:pt x="1613" y="0"/>
                  </a:moveTo>
                  <a:cubicBezTo>
                    <a:pt x="2503" y="0"/>
                    <a:pt x="3225" y="722"/>
                    <a:pt x="3225" y="1612"/>
                  </a:cubicBezTo>
                  <a:cubicBezTo>
                    <a:pt x="3225" y="2503"/>
                    <a:pt x="2503" y="3225"/>
                    <a:pt x="1613" y="3225"/>
                  </a:cubicBezTo>
                  <a:cubicBezTo>
                    <a:pt x="722" y="3225"/>
                    <a:pt x="0" y="2503"/>
                    <a:pt x="0" y="1612"/>
                  </a:cubicBezTo>
                  <a:cubicBezTo>
                    <a:pt x="0" y="722"/>
                    <a:pt x="722" y="0"/>
                    <a:pt x="1613" y="0"/>
                  </a:cubicBezTo>
                  <a:close/>
                  <a:moveTo>
                    <a:pt x="1354" y="2433"/>
                  </a:moveTo>
                  <a:cubicBezTo>
                    <a:pt x="2164" y="1622"/>
                    <a:pt x="2164" y="1622"/>
                    <a:pt x="2164" y="1622"/>
                  </a:cubicBezTo>
                  <a:cubicBezTo>
                    <a:pt x="1354" y="811"/>
                    <a:pt x="1354" y="811"/>
                    <a:pt x="1354" y="811"/>
                  </a:cubicBezTo>
                </a:path>
              </a:pathLst>
            </a:custGeom>
            <a:noFill/>
            <a:ln w="25400" cap="sq">
              <a:solidFill>
                <a:schemeClr val="bg2">
                  <a:lumMod val="5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3EC9D6F-0745-4B9E-867C-673EFA3EC8E5}"/>
              </a:ext>
            </a:extLst>
          </p:cNvPr>
          <p:cNvGrpSpPr/>
          <p:nvPr/>
        </p:nvGrpSpPr>
        <p:grpSpPr>
          <a:xfrm>
            <a:off x="8889470" y="2402597"/>
            <a:ext cx="488788" cy="3322228"/>
            <a:chOff x="8715093" y="2822656"/>
            <a:chExt cx="479247" cy="3257382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343740-E271-4561-8935-6193F3F3AEC6}"/>
                </a:ext>
              </a:extLst>
            </p:cNvPr>
            <p:cNvCxnSpPr>
              <a:cxnSpLocks/>
            </p:cNvCxnSpPr>
            <p:nvPr/>
          </p:nvCxnSpPr>
          <p:spPr>
            <a:xfrm>
              <a:off x="8715093" y="2822656"/>
              <a:ext cx="0" cy="3257382"/>
            </a:xfrm>
            <a:prstGeom prst="line">
              <a:avLst/>
            </a:prstGeom>
            <a:ln w="25400">
              <a:solidFill>
                <a:schemeClr val="bg2">
                  <a:lumMod val="50000"/>
                </a:schemeClr>
              </a:solidFill>
              <a:headEnd type="none"/>
              <a:tailEnd type="none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PageRight_E761">
              <a:extLst>
                <a:ext uri="{FF2B5EF4-FFF2-40B4-BE49-F238E27FC236}">
                  <a16:creationId xmlns:a16="http://schemas.microsoft.com/office/drawing/2014/main" id="{910AEEB4-184A-4BDC-AA40-E6BFF22AA6C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828848" y="4268467"/>
              <a:ext cx="365492" cy="365760"/>
            </a:xfrm>
            <a:custGeom>
              <a:avLst/>
              <a:gdLst>
                <a:gd name="T0" fmla="*/ 1613 w 3225"/>
                <a:gd name="T1" fmla="*/ 0 h 3225"/>
                <a:gd name="T2" fmla="*/ 3225 w 3225"/>
                <a:gd name="T3" fmla="*/ 1612 h 3225"/>
                <a:gd name="T4" fmla="*/ 1613 w 3225"/>
                <a:gd name="T5" fmla="*/ 3225 h 3225"/>
                <a:gd name="T6" fmla="*/ 0 w 3225"/>
                <a:gd name="T7" fmla="*/ 1612 h 3225"/>
                <a:gd name="T8" fmla="*/ 1613 w 3225"/>
                <a:gd name="T9" fmla="*/ 0 h 3225"/>
                <a:gd name="T10" fmla="*/ 1354 w 3225"/>
                <a:gd name="T11" fmla="*/ 2433 h 3225"/>
                <a:gd name="T12" fmla="*/ 2164 w 3225"/>
                <a:gd name="T13" fmla="*/ 1622 h 3225"/>
                <a:gd name="T14" fmla="*/ 1354 w 3225"/>
                <a:gd name="T15" fmla="*/ 811 h 3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25" h="3225">
                  <a:moveTo>
                    <a:pt x="1613" y="0"/>
                  </a:moveTo>
                  <a:cubicBezTo>
                    <a:pt x="2503" y="0"/>
                    <a:pt x="3225" y="722"/>
                    <a:pt x="3225" y="1612"/>
                  </a:cubicBezTo>
                  <a:cubicBezTo>
                    <a:pt x="3225" y="2503"/>
                    <a:pt x="2503" y="3225"/>
                    <a:pt x="1613" y="3225"/>
                  </a:cubicBezTo>
                  <a:cubicBezTo>
                    <a:pt x="722" y="3225"/>
                    <a:pt x="0" y="2503"/>
                    <a:pt x="0" y="1612"/>
                  </a:cubicBezTo>
                  <a:cubicBezTo>
                    <a:pt x="0" y="722"/>
                    <a:pt x="722" y="0"/>
                    <a:pt x="1613" y="0"/>
                  </a:cubicBezTo>
                  <a:close/>
                  <a:moveTo>
                    <a:pt x="1354" y="2433"/>
                  </a:moveTo>
                  <a:cubicBezTo>
                    <a:pt x="2164" y="1622"/>
                    <a:pt x="2164" y="1622"/>
                    <a:pt x="2164" y="1622"/>
                  </a:cubicBezTo>
                  <a:cubicBezTo>
                    <a:pt x="1354" y="811"/>
                    <a:pt x="1354" y="811"/>
                    <a:pt x="1354" y="811"/>
                  </a:cubicBezTo>
                </a:path>
              </a:pathLst>
            </a:custGeom>
            <a:noFill/>
            <a:ln w="25400" cap="sq">
              <a:solidFill>
                <a:schemeClr val="bg2">
                  <a:lumMod val="5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918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43EFD0-7828-4F28-886F-D242507134AC}"/>
              </a:ext>
            </a:extLst>
          </p:cNvPr>
          <p:cNvGrpSpPr/>
          <p:nvPr/>
        </p:nvGrpSpPr>
        <p:grpSpPr>
          <a:xfrm>
            <a:off x="4819080" y="2211414"/>
            <a:ext cx="415274" cy="3704595"/>
            <a:chOff x="4724153" y="2635204"/>
            <a:chExt cx="407168" cy="3632286"/>
          </a:xfrm>
        </p:grpSpPr>
        <p:sp>
          <p:nvSpPr>
            <p:cNvPr id="27" name="tool">
              <a:extLst>
                <a:ext uri="{FF2B5EF4-FFF2-40B4-BE49-F238E27FC236}">
                  <a16:creationId xmlns:a16="http://schemas.microsoft.com/office/drawing/2014/main" id="{6DA411CC-E584-4390-B77C-2C457D7F1A1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94660" y="5892586"/>
              <a:ext cx="266154" cy="374904"/>
            </a:xfrm>
            <a:custGeom>
              <a:avLst/>
              <a:gdLst>
                <a:gd name="T0" fmla="*/ 196 w 256"/>
                <a:gd name="T1" fmla="*/ 0 h 360"/>
                <a:gd name="T2" fmla="*/ 256 w 256"/>
                <a:gd name="T3" fmla="*/ 60 h 360"/>
                <a:gd name="T4" fmla="*/ 230 w 256"/>
                <a:gd name="T5" fmla="*/ 110 h 360"/>
                <a:gd name="T6" fmla="*/ 222 w 256"/>
                <a:gd name="T7" fmla="*/ 114 h 360"/>
                <a:gd name="T8" fmla="*/ 222 w 256"/>
                <a:gd name="T9" fmla="*/ 334 h 360"/>
                <a:gd name="T10" fmla="*/ 196 w 256"/>
                <a:gd name="T11" fmla="*/ 360 h 360"/>
                <a:gd name="T12" fmla="*/ 170 w 256"/>
                <a:gd name="T13" fmla="*/ 334 h 360"/>
                <a:gd name="T14" fmla="*/ 170 w 256"/>
                <a:gd name="T15" fmla="*/ 114 h 360"/>
                <a:gd name="T16" fmla="*/ 162 w 256"/>
                <a:gd name="T17" fmla="*/ 110 h 360"/>
                <a:gd name="T18" fmla="*/ 136 w 256"/>
                <a:gd name="T19" fmla="*/ 60 h 360"/>
                <a:gd name="T20" fmla="*/ 196 w 256"/>
                <a:gd name="T21" fmla="*/ 0 h 360"/>
                <a:gd name="T22" fmla="*/ 0 w 256"/>
                <a:gd name="T23" fmla="*/ 193 h 360"/>
                <a:gd name="T24" fmla="*/ 0 w 256"/>
                <a:gd name="T25" fmla="*/ 219 h 360"/>
                <a:gd name="T26" fmla="*/ 0 w 256"/>
                <a:gd name="T27" fmla="*/ 287 h 360"/>
                <a:gd name="T28" fmla="*/ 0 w 256"/>
                <a:gd name="T29" fmla="*/ 334 h 360"/>
                <a:gd name="T30" fmla="*/ 26 w 256"/>
                <a:gd name="T31" fmla="*/ 360 h 360"/>
                <a:gd name="T32" fmla="*/ 53 w 256"/>
                <a:gd name="T33" fmla="*/ 334 h 360"/>
                <a:gd name="T34" fmla="*/ 53 w 256"/>
                <a:gd name="T35" fmla="*/ 287 h 360"/>
                <a:gd name="T36" fmla="*/ 53 w 256"/>
                <a:gd name="T37" fmla="*/ 219 h 360"/>
                <a:gd name="T38" fmla="*/ 53 w 256"/>
                <a:gd name="T39" fmla="*/ 193 h 360"/>
                <a:gd name="T40" fmla="*/ 26 w 256"/>
                <a:gd name="T41" fmla="*/ 193 h 360"/>
                <a:gd name="T42" fmla="*/ 0 w 256"/>
                <a:gd name="T43" fmla="*/ 193 h 360"/>
                <a:gd name="T44" fmla="*/ 53 w 256"/>
                <a:gd name="T45" fmla="*/ 0 h 360"/>
                <a:gd name="T46" fmla="*/ 0 w 256"/>
                <a:gd name="T47" fmla="*/ 0 h 360"/>
                <a:gd name="T48" fmla="*/ 0 w 256"/>
                <a:gd name="T49" fmla="*/ 42 h 360"/>
                <a:gd name="T50" fmla="*/ 26 w 256"/>
                <a:gd name="T51" fmla="*/ 68 h 360"/>
                <a:gd name="T52" fmla="*/ 53 w 256"/>
                <a:gd name="T53" fmla="*/ 42 h 360"/>
                <a:gd name="T54" fmla="*/ 53 w 256"/>
                <a:gd name="T55" fmla="*/ 0 h 360"/>
                <a:gd name="T56" fmla="*/ 26 w 256"/>
                <a:gd name="T57" fmla="*/ 68 h 360"/>
                <a:gd name="T58" fmla="*/ 26 w 256"/>
                <a:gd name="T59" fmla="*/ 193 h 360"/>
                <a:gd name="T60" fmla="*/ 193 w 256"/>
                <a:gd name="T61" fmla="*/ 0 h 360"/>
                <a:gd name="T62" fmla="*/ 193 w 256"/>
                <a:gd name="T63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6" h="360">
                  <a:moveTo>
                    <a:pt x="196" y="0"/>
                  </a:moveTo>
                  <a:cubicBezTo>
                    <a:pt x="229" y="0"/>
                    <a:pt x="256" y="27"/>
                    <a:pt x="256" y="60"/>
                  </a:cubicBezTo>
                  <a:cubicBezTo>
                    <a:pt x="256" y="81"/>
                    <a:pt x="246" y="99"/>
                    <a:pt x="230" y="110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2" y="334"/>
                    <a:pt x="222" y="334"/>
                    <a:pt x="222" y="334"/>
                  </a:cubicBezTo>
                  <a:cubicBezTo>
                    <a:pt x="222" y="348"/>
                    <a:pt x="210" y="360"/>
                    <a:pt x="196" y="360"/>
                  </a:cubicBezTo>
                  <a:cubicBezTo>
                    <a:pt x="182" y="360"/>
                    <a:pt x="170" y="348"/>
                    <a:pt x="170" y="334"/>
                  </a:cubicBezTo>
                  <a:cubicBezTo>
                    <a:pt x="170" y="114"/>
                    <a:pt x="170" y="114"/>
                    <a:pt x="170" y="114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47" y="99"/>
                    <a:pt x="136" y="81"/>
                    <a:pt x="136" y="60"/>
                  </a:cubicBezTo>
                  <a:cubicBezTo>
                    <a:pt x="136" y="27"/>
                    <a:pt x="163" y="0"/>
                    <a:pt x="196" y="0"/>
                  </a:cubicBezTo>
                  <a:close/>
                  <a:moveTo>
                    <a:pt x="0" y="193"/>
                  </a:moveTo>
                  <a:cubicBezTo>
                    <a:pt x="0" y="219"/>
                    <a:pt x="0" y="219"/>
                    <a:pt x="0" y="219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0" y="334"/>
                    <a:pt x="0" y="334"/>
                    <a:pt x="0" y="334"/>
                  </a:cubicBezTo>
                  <a:cubicBezTo>
                    <a:pt x="0" y="348"/>
                    <a:pt x="12" y="360"/>
                    <a:pt x="26" y="360"/>
                  </a:cubicBezTo>
                  <a:cubicBezTo>
                    <a:pt x="41" y="360"/>
                    <a:pt x="53" y="348"/>
                    <a:pt x="53" y="334"/>
                  </a:cubicBezTo>
                  <a:cubicBezTo>
                    <a:pt x="53" y="287"/>
                    <a:pt x="53" y="287"/>
                    <a:pt x="53" y="287"/>
                  </a:cubicBezTo>
                  <a:cubicBezTo>
                    <a:pt x="53" y="219"/>
                    <a:pt x="53" y="219"/>
                    <a:pt x="53" y="219"/>
                  </a:cubicBezTo>
                  <a:cubicBezTo>
                    <a:pt x="53" y="193"/>
                    <a:pt x="53" y="193"/>
                    <a:pt x="53" y="193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0" y="193"/>
                    <a:pt x="0" y="193"/>
                    <a:pt x="0" y="193"/>
                  </a:cubicBezTo>
                  <a:close/>
                  <a:moveTo>
                    <a:pt x="5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26" y="68"/>
                  </a:moveTo>
                  <a:cubicBezTo>
                    <a:pt x="26" y="193"/>
                    <a:pt x="26" y="193"/>
                    <a:pt x="26" y="193"/>
                  </a:cubicBezTo>
                  <a:moveTo>
                    <a:pt x="193" y="0"/>
                  </a:moveTo>
                  <a:cubicBezTo>
                    <a:pt x="193" y="57"/>
                    <a:pt x="193" y="57"/>
                    <a:pt x="193" y="57"/>
                  </a:cubicBezTo>
                </a:path>
              </a:pathLst>
            </a:custGeom>
            <a:noFill/>
            <a:ln w="15875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28" name="Freeform 96">
              <a:extLst>
                <a:ext uri="{FF2B5EF4-FFF2-40B4-BE49-F238E27FC236}">
                  <a16:creationId xmlns:a16="http://schemas.microsoft.com/office/drawing/2014/main" id="{190BD49A-25E5-4623-A13D-3F198E7011E8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24153" y="4806792"/>
              <a:ext cx="407168" cy="374904"/>
            </a:xfrm>
            <a:custGeom>
              <a:avLst/>
              <a:gdLst>
                <a:gd name="T0" fmla="*/ 224 w 356"/>
                <a:gd name="T1" fmla="*/ 273 h 328"/>
                <a:gd name="T2" fmla="*/ 181 w 356"/>
                <a:gd name="T3" fmla="*/ 295 h 328"/>
                <a:gd name="T4" fmla="*/ 181 w 356"/>
                <a:gd name="T5" fmla="*/ 328 h 328"/>
                <a:gd name="T6" fmla="*/ 121 w 356"/>
                <a:gd name="T7" fmla="*/ 328 h 328"/>
                <a:gd name="T8" fmla="*/ 121 w 356"/>
                <a:gd name="T9" fmla="*/ 291 h 328"/>
                <a:gd name="T10" fmla="*/ 57 w 356"/>
                <a:gd name="T11" fmla="*/ 254 h 328"/>
                <a:gd name="T12" fmla="*/ 28 w 356"/>
                <a:gd name="T13" fmla="*/ 269 h 328"/>
                <a:gd name="T14" fmla="*/ 0 w 356"/>
                <a:gd name="T15" fmla="*/ 214 h 328"/>
                <a:gd name="T16" fmla="*/ 28 w 356"/>
                <a:gd name="T17" fmla="*/ 199 h 328"/>
                <a:gd name="T18" fmla="*/ 21 w 356"/>
                <a:gd name="T19" fmla="*/ 162 h 328"/>
                <a:gd name="T20" fmla="*/ 28 w 356"/>
                <a:gd name="T21" fmla="*/ 125 h 328"/>
                <a:gd name="T22" fmla="*/ 0 w 356"/>
                <a:gd name="T23" fmla="*/ 111 h 328"/>
                <a:gd name="T24" fmla="*/ 28 w 356"/>
                <a:gd name="T25" fmla="*/ 55 h 328"/>
                <a:gd name="T26" fmla="*/ 57 w 356"/>
                <a:gd name="T27" fmla="*/ 70 h 328"/>
                <a:gd name="T28" fmla="*/ 121 w 356"/>
                <a:gd name="T29" fmla="*/ 33 h 328"/>
                <a:gd name="T30" fmla="*/ 121 w 356"/>
                <a:gd name="T31" fmla="*/ 0 h 328"/>
                <a:gd name="T32" fmla="*/ 181 w 356"/>
                <a:gd name="T33" fmla="*/ 0 h 328"/>
                <a:gd name="T34" fmla="*/ 181 w 356"/>
                <a:gd name="T35" fmla="*/ 30 h 328"/>
                <a:gd name="T36" fmla="*/ 249 w 356"/>
                <a:gd name="T37" fmla="*/ 70 h 328"/>
                <a:gd name="T38" fmla="*/ 274 w 356"/>
                <a:gd name="T39" fmla="*/ 55 h 328"/>
                <a:gd name="T40" fmla="*/ 306 w 356"/>
                <a:gd name="T41" fmla="*/ 111 h 328"/>
                <a:gd name="T42" fmla="*/ 277 w 356"/>
                <a:gd name="T43" fmla="*/ 125 h 328"/>
                <a:gd name="T44" fmla="*/ 282 w 356"/>
                <a:gd name="T45" fmla="*/ 162 h 328"/>
                <a:gd name="T46" fmla="*/ 279 w 356"/>
                <a:gd name="T47" fmla="*/ 188 h 328"/>
                <a:gd name="T48" fmla="*/ 186 w 356"/>
                <a:gd name="T49" fmla="*/ 100 h 328"/>
                <a:gd name="T50" fmla="*/ 150 w 356"/>
                <a:gd name="T51" fmla="*/ 89 h 328"/>
                <a:gd name="T52" fmla="*/ 75 w 356"/>
                <a:gd name="T53" fmla="*/ 166 h 328"/>
                <a:gd name="T54" fmla="*/ 107 w 356"/>
                <a:gd name="T55" fmla="*/ 231 h 328"/>
                <a:gd name="T56" fmla="*/ 209 w 356"/>
                <a:gd name="T57" fmla="*/ 238 h 328"/>
                <a:gd name="T58" fmla="*/ 310 w 356"/>
                <a:gd name="T59" fmla="*/ 302 h 328"/>
                <a:gd name="T60" fmla="*/ 348 w 356"/>
                <a:gd name="T61" fmla="*/ 294 h 328"/>
                <a:gd name="T62" fmla="*/ 340 w 356"/>
                <a:gd name="T63" fmla="*/ 256 h 328"/>
                <a:gd name="T64" fmla="*/ 237 w 356"/>
                <a:gd name="T65" fmla="*/ 195 h 328"/>
                <a:gd name="T66" fmla="*/ 235 w 356"/>
                <a:gd name="T67" fmla="*/ 194 h 328"/>
                <a:gd name="T68" fmla="*/ 234 w 356"/>
                <a:gd name="T69" fmla="*/ 179 h 328"/>
                <a:gd name="T70" fmla="*/ 172 w 356"/>
                <a:gd name="T71" fmla="*/ 139 h 328"/>
                <a:gd name="T72" fmla="*/ 145 w 356"/>
                <a:gd name="T73" fmla="*/ 153 h 328"/>
                <a:gd name="T74" fmla="*/ 194 w 356"/>
                <a:gd name="T75" fmla="*/ 183 h 328"/>
                <a:gd name="T76" fmla="*/ 182 w 356"/>
                <a:gd name="T77" fmla="*/ 199 h 328"/>
                <a:gd name="T78" fmla="*/ 135 w 356"/>
                <a:gd name="T79" fmla="*/ 169 h 328"/>
                <a:gd name="T80" fmla="*/ 132 w 356"/>
                <a:gd name="T81" fmla="*/ 201 h 328"/>
                <a:gd name="T82" fmla="*/ 194 w 356"/>
                <a:gd name="T83" fmla="*/ 241 h 328"/>
                <a:gd name="T84" fmla="*/ 207 w 356"/>
                <a:gd name="T85" fmla="*/ 237 h 328"/>
                <a:gd name="T86" fmla="*/ 209 w 356"/>
                <a:gd name="T87" fmla="*/ 23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6" h="328">
                  <a:moveTo>
                    <a:pt x="224" y="273"/>
                  </a:moveTo>
                  <a:cubicBezTo>
                    <a:pt x="213" y="284"/>
                    <a:pt x="195" y="291"/>
                    <a:pt x="181" y="295"/>
                  </a:cubicBezTo>
                  <a:cubicBezTo>
                    <a:pt x="181" y="295"/>
                    <a:pt x="181" y="295"/>
                    <a:pt x="181" y="328"/>
                  </a:cubicBezTo>
                  <a:cubicBezTo>
                    <a:pt x="181" y="328"/>
                    <a:pt x="181" y="328"/>
                    <a:pt x="121" y="328"/>
                  </a:cubicBezTo>
                  <a:cubicBezTo>
                    <a:pt x="121" y="328"/>
                    <a:pt x="121" y="328"/>
                    <a:pt x="121" y="291"/>
                  </a:cubicBezTo>
                  <a:cubicBezTo>
                    <a:pt x="96" y="287"/>
                    <a:pt x="75" y="273"/>
                    <a:pt x="57" y="254"/>
                  </a:cubicBezTo>
                  <a:cubicBezTo>
                    <a:pt x="57" y="254"/>
                    <a:pt x="57" y="254"/>
                    <a:pt x="28" y="269"/>
                  </a:cubicBezTo>
                  <a:cubicBezTo>
                    <a:pt x="28" y="269"/>
                    <a:pt x="28" y="269"/>
                    <a:pt x="0" y="214"/>
                  </a:cubicBezTo>
                  <a:cubicBezTo>
                    <a:pt x="0" y="214"/>
                    <a:pt x="0" y="214"/>
                    <a:pt x="28" y="199"/>
                  </a:cubicBezTo>
                  <a:cubicBezTo>
                    <a:pt x="25" y="188"/>
                    <a:pt x="21" y="177"/>
                    <a:pt x="21" y="162"/>
                  </a:cubicBezTo>
                  <a:cubicBezTo>
                    <a:pt x="21" y="151"/>
                    <a:pt x="25" y="136"/>
                    <a:pt x="28" y="125"/>
                  </a:cubicBezTo>
                  <a:cubicBezTo>
                    <a:pt x="28" y="125"/>
                    <a:pt x="28" y="125"/>
                    <a:pt x="0" y="111"/>
                  </a:cubicBezTo>
                  <a:cubicBezTo>
                    <a:pt x="0" y="111"/>
                    <a:pt x="0" y="111"/>
                    <a:pt x="28" y="55"/>
                  </a:cubicBezTo>
                  <a:cubicBezTo>
                    <a:pt x="28" y="55"/>
                    <a:pt x="28" y="55"/>
                    <a:pt x="57" y="70"/>
                  </a:cubicBezTo>
                  <a:cubicBezTo>
                    <a:pt x="75" y="52"/>
                    <a:pt x="96" y="37"/>
                    <a:pt x="121" y="33"/>
                  </a:cubicBezTo>
                  <a:cubicBezTo>
                    <a:pt x="121" y="33"/>
                    <a:pt x="121" y="33"/>
                    <a:pt x="121" y="0"/>
                  </a:cubicBezTo>
                  <a:cubicBezTo>
                    <a:pt x="121" y="0"/>
                    <a:pt x="121" y="0"/>
                    <a:pt x="181" y="0"/>
                  </a:cubicBezTo>
                  <a:cubicBezTo>
                    <a:pt x="181" y="0"/>
                    <a:pt x="181" y="0"/>
                    <a:pt x="181" y="30"/>
                  </a:cubicBezTo>
                  <a:cubicBezTo>
                    <a:pt x="206" y="37"/>
                    <a:pt x="231" y="52"/>
                    <a:pt x="249" y="70"/>
                  </a:cubicBezTo>
                  <a:cubicBezTo>
                    <a:pt x="249" y="70"/>
                    <a:pt x="249" y="70"/>
                    <a:pt x="274" y="55"/>
                  </a:cubicBezTo>
                  <a:cubicBezTo>
                    <a:pt x="274" y="55"/>
                    <a:pt x="274" y="55"/>
                    <a:pt x="306" y="111"/>
                  </a:cubicBezTo>
                  <a:cubicBezTo>
                    <a:pt x="306" y="111"/>
                    <a:pt x="306" y="111"/>
                    <a:pt x="277" y="125"/>
                  </a:cubicBezTo>
                  <a:cubicBezTo>
                    <a:pt x="281" y="136"/>
                    <a:pt x="282" y="150"/>
                    <a:pt x="282" y="162"/>
                  </a:cubicBezTo>
                  <a:cubicBezTo>
                    <a:pt x="282" y="169"/>
                    <a:pt x="282" y="178"/>
                    <a:pt x="279" y="188"/>
                  </a:cubicBezTo>
                  <a:moveTo>
                    <a:pt x="186" y="100"/>
                  </a:moveTo>
                  <a:cubicBezTo>
                    <a:pt x="176" y="93"/>
                    <a:pt x="165" y="89"/>
                    <a:pt x="150" y="89"/>
                  </a:cubicBezTo>
                  <a:cubicBezTo>
                    <a:pt x="107" y="89"/>
                    <a:pt x="75" y="126"/>
                    <a:pt x="75" y="166"/>
                  </a:cubicBezTo>
                  <a:cubicBezTo>
                    <a:pt x="75" y="195"/>
                    <a:pt x="85" y="217"/>
                    <a:pt x="107" y="231"/>
                  </a:cubicBezTo>
                  <a:moveTo>
                    <a:pt x="209" y="238"/>
                  </a:moveTo>
                  <a:cubicBezTo>
                    <a:pt x="310" y="302"/>
                    <a:pt x="310" y="302"/>
                    <a:pt x="310" y="302"/>
                  </a:cubicBezTo>
                  <a:cubicBezTo>
                    <a:pt x="323" y="310"/>
                    <a:pt x="340" y="307"/>
                    <a:pt x="348" y="294"/>
                  </a:cubicBezTo>
                  <a:cubicBezTo>
                    <a:pt x="356" y="282"/>
                    <a:pt x="353" y="265"/>
                    <a:pt x="340" y="256"/>
                  </a:cubicBezTo>
                  <a:cubicBezTo>
                    <a:pt x="237" y="195"/>
                    <a:pt x="237" y="195"/>
                    <a:pt x="237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6" y="189"/>
                    <a:pt x="235" y="184"/>
                    <a:pt x="234" y="179"/>
                  </a:cubicBezTo>
                  <a:cubicBezTo>
                    <a:pt x="228" y="151"/>
                    <a:pt x="200" y="132"/>
                    <a:pt x="172" y="139"/>
                  </a:cubicBezTo>
                  <a:cubicBezTo>
                    <a:pt x="162" y="141"/>
                    <a:pt x="152" y="146"/>
                    <a:pt x="145" y="153"/>
                  </a:cubicBezTo>
                  <a:cubicBezTo>
                    <a:pt x="194" y="183"/>
                    <a:pt x="194" y="183"/>
                    <a:pt x="194" y="183"/>
                  </a:cubicBezTo>
                  <a:cubicBezTo>
                    <a:pt x="182" y="199"/>
                    <a:pt x="182" y="199"/>
                    <a:pt x="182" y="199"/>
                  </a:cubicBezTo>
                  <a:cubicBezTo>
                    <a:pt x="135" y="169"/>
                    <a:pt x="135" y="169"/>
                    <a:pt x="135" y="169"/>
                  </a:cubicBezTo>
                  <a:cubicBezTo>
                    <a:pt x="131" y="179"/>
                    <a:pt x="129" y="190"/>
                    <a:pt x="132" y="201"/>
                  </a:cubicBezTo>
                  <a:cubicBezTo>
                    <a:pt x="138" y="229"/>
                    <a:pt x="165" y="247"/>
                    <a:pt x="194" y="241"/>
                  </a:cubicBezTo>
                  <a:cubicBezTo>
                    <a:pt x="198" y="240"/>
                    <a:pt x="203" y="239"/>
                    <a:pt x="207" y="237"/>
                  </a:cubicBezTo>
                  <a:lnTo>
                    <a:pt x="209" y="238"/>
                  </a:lnTo>
                  <a:close/>
                </a:path>
              </a:pathLst>
            </a:custGeom>
            <a:noFill/>
            <a:ln w="15875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29" name="network_3">
              <a:extLst>
                <a:ext uri="{FF2B5EF4-FFF2-40B4-BE49-F238E27FC236}">
                  <a16:creationId xmlns:a16="http://schemas.microsoft.com/office/drawing/2014/main" id="{8C1BFF35-8ADD-4FD4-B26C-CA9CE07DD50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47101" y="2635204"/>
              <a:ext cx="361273" cy="374904"/>
            </a:xfrm>
            <a:custGeom>
              <a:avLst/>
              <a:gdLst>
                <a:gd name="T0" fmla="*/ 136 w 270"/>
                <a:gd name="T1" fmla="*/ 281 h 281"/>
                <a:gd name="T2" fmla="*/ 71 w 270"/>
                <a:gd name="T3" fmla="*/ 281 h 281"/>
                <a:gd name="T4" fmla="*/ 71 w 270"/>
                <a:gd name="T5" fmla="*/ 240 h 281"/>
                <a:gd name="T6" fmla="*/ 115 w 270"/>
                <a:gd name="T7" fmla="*/ 240 h 281"/>
                <a:gd name="T8" fmla="*/ 115 w 270"/>
                <a:gd name="T9" fmla="*/ 218 h 281"/>
                <a:gd name="T10" fmla="*/ 157 w 270"/>
                <a:gd name="T11" fmla="*/ 218 h 281"/>
                <a:gd name="T12" fmla="*/ 157 w 270"/>
                <a:gd name="T13" fmla="*/ 240 h 281"/>
                <a:gd name="T14" fmla="*/ 198 w 270"/>
                <a:gd name="T15" fmla="*/ 240 h 281"/>
                <a:gd name="T16" fmla="*/ 198 w 270"/>
                <a:gd name="T17" fmla="*/ 281 h 281"/>
                <a:gd name="T18" fmla="*/ 136 w 270"/>
                <a:gd name="T19" fmla="*/ 281 h 281"/>
                <a:gd name="T20" fmla="*/ 71 w 270"/>
                <a:gd name="T21" fmla="*/ 260 h 281"/>
                <a:gd name="T22" fmla="*/ 0 w 270"/>
                <a:gd name="T23" fmla="*/ 260 h 281"/>
                <a:gd name="T24" fmla="*/ 198 w 270"/>
                <a:gd name="T25" fmla="*/ 260 h 281"/>
                <a:gd name="T26" fmla="*/ 270 w 270"/>
                <a:gd name="T27" fmla="*/ 260 h 281"/>
                <a:gd name="T28" fmla="*/ 135 w 270"/>
                <a:gd name="T29" fmla="*/ 218 h 281"/>
                <a:gd name="T30" fmla="*/ 135 w 270"/>
                <a:gd name="T31" fmla="*/ 190 h 281"/>
                <a:gd name="T32" fmla="*/ 191 w 270"/>
                <a:gd name="T33" fmla="*/ 189 h 281"/>
                <a:gd name="T34" fmla="*/ 191 w 270"/>
                <a:gd name="T35" fmla="*/ 14 h 281"/>
                <a:gd name="T36" fmla="*/ 177 w 270"/>
                <a:gd name="T37" fmla="*/ 0 h 281"/>
                <a:gd name="T38" fmla="*/ 93 w 270"/>
                <a:gd name="T39" fmla="*/ 0 h 281"/>
                <a:gd name="T40" fmla="*/ 79 w 270"/>
                <a:gd name="T41" fmla="*/ 14 h 281"/>
                <a:gd name="T42" fmla="*/ 79 w 270"/>
                <a:gd name="T43" fmla="*/ 189 h 281"/>
                <a:gd name="T44" fmla="*/ 191 w 270"/>
                <a:gd name="T45" fmla="*/ 189 h 281"/>
                <a:gd name="T46" fmla="*/ 110 w 270"/>
                <a:gd name="T47" fmla="*/ 37 h 281"/>
                <a:gd name="T48" fmla="*/ 160 w 270"/>
                <a:gd name="T49" fmla="*/ 37 h 281"/>
                <a:gd name="T50" fmla="*/ 110 w 270"/>
                <a:gd name="T51" fmla="*/ 113 h 281"/>
                <a:gd name="T52" fmla="*/ 160 w 270"/>
                <a:gd name="T53" fmla="*/ 113 h 281"/>
                <a:gd name="T54" fmla="*/ 110 w 270"/>
                <a:gd name="T55" fmla="*/ 150 h 281"/>
                <a:gd name="T56" fmla="*/ 160 w 270"/>
                <a:gd name="T57" fmla="*/ 15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0" h="281">
                  <a:moveTo>
                    <a:pt x="136" y="281"/>
                  </a:moveTo>
                  <a:cubicBezTo>
                    <a:pt x="71" y="281"/>
                    <a:pt x="71" y="281"/>
                    <a:pt x="71" y="281"/>
                  </a:cubicBezTo>
                  <a:cubicBezTo>
                    <a:pt x="71" y="240"/>
                    <a:pt x="71" y="240"/>
                    <a:pt x="71" y="240"/>
                  </a:cubicBezTo>
                  <a:cubicBezTo>
                    <a:pt x="115" y="240"/>
                    <a:pt x="115" y="240"/>
                    <a:pt x="115" y="240"/>
                  </a:cubicBezTo>
                  <a:cubicBezTo>
                    <a:pt x="115" y="218"/>
                    <a:pt x="115" y="218"/>
                    <a:pt x="115" y="218"/>
                  </a:cubicBezTo>
                  <a:cubicBezTo>
                    <a:pt x="157" y="218"/>
                    <a:pt x="157" y="218"/>
                    <a:pt x="157" y="218"/>
                  </a:cubicBezTo>
                  <a:cubicBezTo>
                    <a:pt x="157" y="240"/>
                    <a:pt x="157" y="240"/>
                    <a:pt x="157" y="240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8" y="281"/>
                    <a:pt x="198" y="281"/>
                    <a:pt x="198" y="281"/>
                  </a:cubicBezTo>
                  <a:lnTo>
                    <a:pt x="136" y="281"/>
                  </a:lnTo>
                  <a:close/>
                  <a:moveTo>
                    <a:pt x="71" y="260"/>
                  </a:moveTo>
                  <a:cubicBezTo>
                    <a:pt x="0" y="260"/>
                    <a:pt x="0" y="260"/>
                    <a:pt x="0" y="260"/>
                  </a:cubicBezTo>
                  <a:moveTo>
                    <a:pt x="198" y="260"/>
                  </a:moveTo>
                  <a:cubicBezTo>
                    <a:pt x="270" y="260"/>
                    <a:pt x="270" y="260"/>
                    <a:pt x="270" y="260"/>
                  </a:cubicBezTo>
                  <a:moveTo>
                    <a:pt x="135" y="218"/>
                  </a:moveTo>
                  <a:cubicBezTo>
                    <a:pt x="135" y="190"/>
                    <a:pt x="135" y="190"/>
                    <a:pt x="135" y="190"/>
                  </a:cubicBezTo>
                  <a:moveTo>
                    <a:pt x="191" y="189"/>
                  </a:moveTo>
                  <a:cubicBezTo>
                    <a:pt x="191" y="14"/>
                    <a:pt x="191" y="14"/>
                    <a:pt x="191" y="14"/>
                  </a:cubicBezTo>
                  <a:cubicBezTo>
                    <a:pt x="191" y="6"/>
                    <a:pt x="185" y="0"/>
                    <a:pt x="177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5" y="0"/>
                    <a:pt x="79" y="6"/>
                    <a:pt x="79" y="14"/>
                  </a:cubicBezTo>
                  <a:cubicBezTo>
                    <a:pt x="79" y="189"/>
                    <a:pt x="79" y="189"/>
                    <a:pt x="79" y="189"/>
                  </a:cubicBezTo>
                  <a:lnTo>
                    <a:pt x="191" y="189"/>
                  </a:lnTo>
                  <a:close/>
                  <a:moveTo>
                    <a:pt x="110" y="37"/>
                  </a:moveTo>
                  <a:cubicBezTo>
                    <a:pt x="160" y="37"/>
                    <a:pt x="160" y="37"/>
                    <a:pt x="160" y="37"/>
                  </a:cubicBezTo>
                  <a:moveTo>
                    <a:pt x="110" y="113"/>
                  </a:moveTo>
                  <a:cubicBezTo>
                    <a:pt x="160" y="113"/>
                    <a:pt x="160" y="113"/>
                    <a:pt x="160" y="113"/>
                  </a:cubicBezTo>
                  <a:moveTo>
                    <a:pt x="110" y="150"/>
                  </a:moveTo>
                  <a:cubicBezTo>
                    <a:pt x="160" y="150"/>
                    <a:pt x="160" y="150"/>
                    <a:pt x="160" y="150"/>
                  </a:cubicBezTo>
                </a:path>
              </a:pathLst>
            </a:custGeom>
            <a:noFill/>
            <a:ln w="15875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>
                <a:solidFill>
                  <a:srgbClr val="35353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30" name="PageEdit_EFB8">
              <a:extLst>
                <a:ext uri="{FF2B5EF4-FFF2-40B4-BE49-F238E27FC236}">
                  <a16:creationId xmlns:a16="http://schemas.microsoft.com/office/drawing/2014/main" id="{788BB0E3-7C80-47B4-82E5-FAD4CACAC32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51927" y="3720998"/>
              <a:ext cx="351620" cy="374904"/>
            </a:xfrm>
            <a:custGeom>
              <a:avLst/>
              <a:gdLst>
                <a:gd name="T0" fmla="*/ 3009 w 3537"/>
                <a:gd name="T1" fmla="*/ 1005 h 3770"/>
                <a:gd name="T2" fmla="*/ 2006 w 3537"/>
                <a:gd name="T3" fmla="*/ 1005 h 3770"/>
                <a:gd name="T4" fmla="*/ 2006 w 3537"/>
                <a:gd name="T5" fmla="*/ 0 h 3770"/>
                <a:gd name="T6" fmla="*/ 3009 w 3537"/>
                <a:gd name="T7" fmla="*/ 1360 h 3770"/>
                <a:gd name="T8" fmla="*/ 3009 w 3537"/>
                <a:gd name="T9" fmla="*/ 1005 h 3770"/>
                <a:gd name="T10" fmla="*/ 2006 w 3537"/>
                <a:gd name="T11" fmla="*/ 0 h 3770"/>
                <a:gd name="T12" fmla="*/ 0 w 3537"/>
                <a:gd name="T13" fmla="*/ 0 h 3770"/>
                <a:gd name="T14" fmla="*/ 0 w 3537"/>
                <a:gd name="T15" fmla="*/ 3770 h 3770"/>
                <a:gd name="T16" fmla="*/ 1078 w 3537"/>
                <a:gd name="T17" fmla="*/ 3770 h 3770"/>
                <a:gd name="T18" fmla="*/ 1551 w 3537"/>
                <a:gd name="T19" fmla="*/ 3723 h 3770"/>
                <a:gd name="T20" fmla="*/ 2053 w 3537"/>
                <a:gd name="T21" fmla="*/ 3597 h 3770"/>
                <a:gd name="T22" fmla="*/ 3433 w 3537"/>
                <a:gd name="T23" fmla="*/ 2211 h 3770"/>
                <a:gd name="T24" fmla="*/ 3433 w 3537"/>
                <a:gd name="T25" fmla="*/ 1834 h 3770"/>
                <a:gd name="T26" fmla="*/ 3245 w 3537"/>
                <a:gd name="T27" fmla="*/ 1759 h 3770"/>
                <a:gd name="T28" fmla="*/ 3057 w 3537"/>
                <a:gd name="T29" fmla="*/ 1834 h 3770"/>
                <a:gd name="T30" fmla="*/ 1677 w 3537"/>
                <a:gd name="T31" fmla="*/ 3220 h 3770"/>
                <a:gd name="T32" fmla="*/ 1551 w 3537"/>
                <a:gd name="T33" fmla="*/ 3723 h 3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37" h="3770">
                  <a:moveTo>
                    <a:pt x="3009" y="1005"/>
                  </a:moveTo>
                  <a:cubicBezTo>
                    <a:pt x="2006" y="1005"/>
                    <a:pt x="2006" y="1005"/>
                    <a:pt x="2006" y="1005"/>
                  </a:cubicBezTo>
                  <a:cubicBezTo>
                    <a:pt x="2006" y="0"/>
                    <a:pt x="2006" y="0"/>
                    <a:pt x="2006" y="0"/>
                  </a:cubicBezTo>
                  <a:moveTo>
                    <a:pt x="3009" y="1360"/>
                  </a:moveTo>
                  <a:cubicBezTo>
                    <a:pt x="3009" y="1005"/>
                    <a:pt x="3009" y="1005"/>
                    <a:pt x="3009" y="1005"/>
                  </a:cubicBezTo>
                  <a:cubicBezTo>
                    <a:pt x="2006" y="0"/>
                    <a:pt x="2006" y="0"/>
                    <a:pt x="20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770"/>
                    <a:pt x="0" y="3770"/>
                    <a:pt x="0" y="3770"/>
                  </a:cubicBezTo>
                  <a:cubicBezTo>
                    <a:pt x="1078" y="3770"/>
                    <a:pt x="1078" y="3770"/>
                    <a:pt x="1078" y="3770"/>
                  </a:cubicBezTo>
                  <a:moveTo>
                    <a:pt x="1551" y="3723"/>
                  </a:moveTo>
                  <a:cubicBezTo>
                    <a:pt x="2053" y="3597"/>
                    <a:pt x="2053" y="3597"/>
                    <a:pt x="2053" y="3597"/>
                  </a:cubicBezTo>
                  <a:cubicBezTo>
                    <a:pt x="3433" y="2211"/>
                    <a:pt x="3433" y="2211"/>
                    <a:pt x="3433" y="2211"/>
                  </a:cubicBezTo>
                  <a:cubicBezTo>
                    <a:pt x="3537" y="2107"/>
                    <a:pt x="3537" y="1938"/>
                    <a:pt x="3433" y="1834"/>
                  </a:cubicBezTo>
                  <a:cubicBezTo>
                    <a:pt x="3386" y="1786"/>
                    <a:pt x="3317" y="1759"/>
                    <a:pt x="3245" y="1759"/>
                  </a:cubicBezTo>
                  <a:cubicBezTo>
                    <a:pt x="3172" y="1759"/>
                    <a:pt x="3104" y="1786"/>
                    <a:pt x="3057" y="1834"/>
                  </a:cubicBezTo>
                  <a:cubicBezTo>
                    <a:pt x="1677" y="3220"/>
                    <a:pt x="1677" y="3220"/>
                    <a:pt x="1677" y="3220"/>
                  </a:cubicBezTo>
                  <a:lnTo>
                    <a:pt x="1551" y="3723"/>
                  </a:lnTo>
                  <a:close/>
                </a:path>
              </a:pathLst>
            </a:custGeom>
            <a:noFill/>
            <a:ln w="15875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>
                <a:solidFill>
                  <a:srgbClr val="35353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FBBD71A-6A47-4406-9AA7-F2CF1A7539A7}"/>
              </a:ext>
            </a:extLst>
          </p:cNvPr>
          <p:cNvGrpSpPr/>
          <p:nvPr/>
        </p:nvGrpSpPr>
        <p:grpSpPr>
          <a:xfrm>
            <a:off x="642369" y="3882031"/>
            <a:ext cx="460642" cy="429018"/>
            <a:chOff x="749832" y="4317776"/>
            <a:chExt cx="277735" cy="267142"/>
          </a:xfrm>
        </p:grpSpPr>
        <p:sp>
          <p:nvSpPr>
            <p:cNvPr id="32" name="magnify" title="Icon of a magnifying glass">
              <a:extLst>
                <a:ext uri="{FF2B5EF4-FFF2-40B4-BE49-F238E27FC236}">
                  <a16:creationId xmlns:a16="http://schemas.microsoft.com/office/drawing/2014/main" id="{FE8FD493-95FE-4EF8-BA63-065A24B8338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flipH="1">
              <a:off x="749832" y="4317776"/>
              <a:ext cx="277735" cy="267142"/>
            </a:xfrm>
            <a:custGeom>
              <a:avLst/>
              <a:gdLst>
                <a:gd name="T0" fmla="*/ 112 w 343"/>
                <a:gd name="T1" fmla="*/ 223 h 338"/>
                <a:gd name="T2" fmla="*/ 0 w 343"/>
                <a:gd name="T3" fmla="*/ 111 h 338"/>
                <a:gd name="T4" fmla="*/ 112 w 343"/>
                <a:gd name="T5" fmla="*/ 0 h 338"/>
                <a:gd name="T6" fmla="*/ 223 w 343"/>
                <a:gd name="T7" fmla="*/ 111 h 338"/>
                <a:gd name="T8" fmla="*/ 112 w 343"/>
                <a:gd name="T9" fmla="*/ 223 h 338"/>
                <a:gd name="T10" fmla="*/ 343 w 343"/>
                <a:gd name="T11" fmla="*/ 338 h 338"/>
                <a:gd name="T12" fmla="*/ 191 w 343"/>
                <a:gd name="T13" fmla="*/ 189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3" h="338">
                  <a:moveTo>
                    <a:pt x="112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2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2" y="223"/>
                  </a:cubicBezTo>
                  <a:close/>
                  <a:moveTo>
                    <a:pt x="343" y="338"/>
                  </a:moveTo>
                  <a:cubicBezTo>
                    <a:pt x="191" y="189"/>
                    <a:pt x="191" y="189"/>
                    <a:pt x="191" y="189"/>
                  </a:cubicBezTo>
                </a:path>
              </a:pathLst>
            </a:custGeom>
            <a:noFill/>
            <a:ln w="1587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kern="0">
                <a:gradFill>
                  <a:gsLst>
                    <a:gs pos="2917">
                      <a:srgbClr val="353535"/>
                    </a:gs>
                    <a:gs pos="30000">
                      <a:srgbClr val="002050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0F1165E-E447-4280-A57C-FAB87BBD299C}"/>
                </a:ext>
              </a:extLst>
            </p:cNvPr>
            <p:cNvSpPr/>
            <p:nvPr/>
          </p:nvSpPr>
          <p:spPr bwMode="auto">
            <a:xfrm>
              <a:off x="904218" y="4366496"/>
              <a:ext cx="69147" cy="83918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48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43F96E36-8F65-4367-80FC-45FB2803FA36}"/>
              </a:ext>
            </a:extLst>
          </p:cNvPr>
          <p:cNvSpPr txBox="1"/>
          <p:nvPr/>
        </p:nvSpPr>
        <p:spPr>
          <a:xfrm>
            <a:off x="283861" y="6198208"/>
            <a:ext cx="11471633" cy="453698"/>
          </a:xfrm>
          <a:prstGeom prst="rect">
            <a:avLst/>
          </a:prstGeom>
          <a:noFill/>
        </p:spPr>
        <p:txBody>
          <a:bodyPr wrap="square" lIns="186521" tIns="149217" rIns="186521" bIns="149217" rtlCol="0" anchor="t">
            <a:spAutoFit/>
          </a:bodyPr>
          <a:lstStyle/>
          <a:p>
            <a:pPr algn="just" defTabSz="932597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100" i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*These migration strategies are adopted from Gartner research. Gartner also calls out a 5</a:t>
            </a:r>
            <a:r>
              <a:rPr lang="en-US" sz="1100" i="1" baseline="30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th</a:t>
            </a:r>
            <a:r>
              <a:rPr lang="en-US" sz="1100" i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 strategy called “Replace” with SaaS</a:t>
            </a:r>
          </a:p>
        </p:txBody>
      </p:sp>
    </p:spTree>
    <p:extLst>
      <p:ext uri="{BB962C8B-B14F-4D97-AF65-F5344CB8AC3E}">
        <p14:creationId xmlns:p14="http://schemas.microsoft.com/office/powerpoint/2010/main" val="355641839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1CA02-92FB-4BAD-9A02-00CE1859D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Every Stage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1E8DE8-35AF-433D-ABD8-9D3A08448424}"/>
              </a:ext>
            </a:extLst>
          </p:cNvPr>
          <p:cNvSpPr/>
          <p:nvPr/>
        </p:nvSpPr>
        <p:spPr bwMode="auto">
          <a:xfrm>
            <a:off x="2646" y="1054729"/>
            <a:ext cx="12432947" cy="62769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00" err="1">
              <a:solidFill>
                <a:schemeClr val="tx1"/>
              </a:solidFill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81AB14-FB25-42AC-9FF8-6C0FFCB485D3}"/>
              </a:ext>
            </a:extLst>
          </p:cNvPr>
          <p:cNvSpPr txBox="1"/>
          <p:nvPr/>
        </p:nvSpPr>
        <p:spPr>
          <a:xfrm>
            <a:off x="8650592" y="2784035"/>
            <a:ext cx="3168952" cy="862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384">
              <a:defRPr/>
            </a:pPr>
            <a:r>
              <a:rPr lang="en-US" sz="1632" dirty="0">
                <a:latin typeface="Segoe UI Semilight" panose="020B0402040204020203" pitchFamily="34" charset="0"/>
                <a:ea typeface="Segoe UI" panose="020B0502040204020203" pitchFamily="34" charset="0"/>
                <a:cs typeface="Segoe UI Semilight" panose="020B0402040204020203" pitchFamily="34" charset="0"/>
              </a:rPr>
              <a:t>Azure security and management (security, backup, monitoring, cost management)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9C6F00-87DF-44DC-8DC1-FACC41590A17}"/>
              </a:ext>
            </a:extLst>
          </p:cNvPr>
          <p:cNvCxnSpPr>
            <a:cxnSpLocks/>
          </p:cNvCxnSpPr>
          <p:nvPr/>
        </p:nvCxnSpPr>
        <p:spPr>
          <a:xfrm flipV="1">
            <a:off x="4516295" y="1901105"/>
            <a:ext cx="0" cy="2247815"/>
          </a:xfrm>
          <a:prstGeom prst="line">
            <a:avLst/>
          </a:prstGeom>
          <a:noFill/>
          <a:ln w="12700" cap="flat" cmpd="sng" algn="ctr">
            <a:solidFill>
              <a:srgbClr val="50505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A5E753-3FAF-4E36-8F9A-1F1532FC4E37}"/>
              </a:ext>
            </a:extLst>
          </p:cNvPr>
          <p:cNvCxnSpPr>
            <a:cxnSpLocks/>
          </p:cNvCxnSpPr>
          <p:nvPr/>
        </p:nvCxnSpPr>
        <p:spPr>
          <a:xfrm flipV="1">
            <a:off x="8337492" y="1901105"/>
            <a:ext cx="0" cy="2247314"/>
          </a:xfrm>
          <a:prstGeom prst="line">
            <a:avLst/>
          </a:prstGeom>
          <a:noFill/>
          <a:ln w="12700" cap="flat" cmpd="sng" algn="ctr">
            <a:solidFill>
              <a:srgbClr val="505050"/>
            </a:solidFill>
            <a:prstDash val="solid"/>
            <a:headEnd type="none"/>
            <a:tailEnd type="none"/>
          </a:ln>
          <a:effectLst/>
        </p:spPr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CFD84569-7795-4302-9635-AD9BE82F3D88}"/>
              </a:ext>
            </a:extLst>
          </p:cNvPr>
          <p:cNvGrpSpPr/>
          <p:nvPr/>
        </p:nvGrpSpPr>
        <p:grpSpPr>
          <a:xfrm>
            <a:off x="4420482" y="2445366"/>
            <a:ext cx="4230110" cy="1556146"/>
            <a:chOff x="4333335" y="2495782"/>
            <a:chExt cx="4147543" cy="1525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75E53B2-3DA1-4360-8946-07F6595FB935}"/>
                </a:ext>
              </a:extLst>
            </p:cNvPr>
            <p:cNvSpPr txBox="1"/>
            <p:nvPr/>
          </p:nvSpPr>
          <p:spPr>
            <a:xfrm>
              <a:off x="4333335" y="3063781"/>
              <a:ext cx="4147543" cy="3434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384">
                <a:defRPr/>
              </a:pPr>
              <a:r>
                <a:rPr lang="en-US" sz="1632" dirty="0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Azure Database Migration Service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DDC0210-BBB6-4D79-B484-881361298985}"/>
                </a:ext>
              </a:extLst>
            </p:cNvPr>
            <p:cNvSpPr/>
            <p:nvPr/>
          </p:nvSpPr>
          <p:spPr>
            <a:xfrm>
              <a:off x="5100084" y="2495782"/>
              <a:ext cx="2577182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r>
                <a:rPr lang="en-US" sz="1632" dirty="0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Azure Site Recovery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08A3700-F992-4522-B881-691CCFE423AA}"/>
                </a:ext>
              </a:extLst>
            </p:cNvPr>
            <p:cNvSpPr txBox="1"/>
            <p:nvPr/>
          </p:nvSpPr>
          <p:spPr>
            <a:xfrm>
              <a:off x="4462385" y="3678062"/>
              <a:ext cx="3823894" cy="3434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384">
                <a:defRPr/>
              </a:pPr>
              <a:r>
                <a:rPr lang="en-US" sz="1632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Azure Data Box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829D991-F9EC-463B-849F-0D58797DDC8F}"/>
              </a:ext>
            </a:extLst>
          </p:cNvPr>
          <p:cNvSpPr txBox="1"/>
          <p:nvPr/>
        </p:nvSpPr>
        <p:spPr>
          <a:xfrm>
            <a:off x="2061330" y="1565003"/>
            <a:ext cx="1828541" cy="627822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algn="ctr"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400" b="1" dirty="0"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Assess</a:t>
            </a:r>
            <a:endParaRPr lang="en-US" sz="2800" b="1" dirty="0"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138FAD-A532-4DF4-A186-A30F663EAF9F}"/>
              </a:ext>
            </a:extLst>
          </p:cNvPr>
          <p:cNvSpPr txBox="1"/>
          <p:nvPr/>
        </p:nvSpPr>
        <p:spPr>
          <a:xfrm>
            <a:off x="5882527" y="1643460"/>
            <a:ext cx="1828541" cy="627822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algn="ctr"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400" b="1" dirty="0"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Migrate</a:t>
            </a:r>
            <a:endParaRPr lang="en-US" sz="2800" b="1" dirty="0"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CD8C22-0AF9-4FA9-AD44-9EEDFDCA8A1E}"/>
              </a:ext>
            </a:extLst>
          </p:cNvPr>
          <p:cNvSpPr txBox="1"/>
          <p:nvPr/>
        </p:nvSpPr>
        <p:spPr>
          <a:xfrm>
            <a:off x="9172552" y="1651467"/>
            <a:ext cx="1828541" cy="627822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algn="ctr" defTabSz="9325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400" b="1" dirty="0"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Optimize</a:t>
            </a:r>
            <a:endParaRPr lang="en-US" sz="2800" b="1" dirty="0"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33D81E2-12A7-45D9-B40D-01CB1FEAA9C0}"/>
              </a:ext>
            </a:extLst>
          </p:cNvPr>
          <p:cNvCxnSpPr/>
          <p:nvPr/>
        </p:nvCxnSpPr>
        <p:spPr>
          <a:xfrm>
            <a:off x="1618548" y="2279241"/>
            <a:ext cx="2361864" cy="0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538AE0F-A9CC-4D03-84CB-766BA19EF0AD}"/>
              </a:ext>
            </a:extLst>
          </p:cNvPr>
          <p:cNvCxnSpPr/>
          <p:nvPr/>
        </p:nvCxnSpPr>
        <p:spPr>
          <a:xfrm>
            <a:off x="5321179" y="2293902"/>
            <a:ext cx="2361864" cy="0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684F808-F169-4531-8461-EFA9757BAB2D}"/>
              </a:ext>
            </a:extLst>
          </p:cNvPr>
          <p:cNvCxnSpPr/>
          <p:nvPr/>
        </p:nvCxnSpPr>
        <p:spPr>
          <a:xfrm>
            <a:off x="8783972" y="2269372"/>
            <a:ext cx="2361864" cy="0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headEnd type="none"/>
            <a:tailEnd type="none"/>
          </a:ln>
          <a:effectLst/>
        </p:spPr>
      </p:cxnSp>
      <p:sp>
        <p:nvSpPr>
          <p:cNvPr id="17" name="Send" title="Icon of a paper airplane">
            <a:extLst>
              <a:ext uri="{FF2B5EF4-FFF2-40B4-BE49-F238E27FC236}">
                <a16:creationId xmlns:a16="http://schemas.microsoft.com/office/drawing/2014/main" id="{95930AD5-0767-4C96-91CB-EE0F2344315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752364" y="1811341"/>
            <a:ext cx="363261" cy="243046"/>
          </a:xfrm>
          <a:custGeom>
            <a:avLst/>
            <a:gdLst>
              <a:gd name="T0" fmla="*/ 44 w 556"/>
              <a:gd name="T1" fmla="*/ 14 h 372"/>
              <a:gd name="T2" fmla="*/ 556 w 556"/>
              <a:gd name="T3" fmla="*/ 187 h 372"/>
              <a:gd name="T4" fmla="*/ 0 w 556"/>
              <a:gd name="T5" fmla="*/ 372 h 372"/>
              <a:gd name="T6" fmla="*/ 64 w 556"/>
              <a:gd name="T7" fmla="*/ 187 h 372"/>
              <a:gd name="T8" fmla="*/ 14 w 556"/>
              <a:gd name="T9" fmla="*/ 43 h 372"/>
              <a:gd name="T10" fmla="*/ 14 w 556"/>
              <a:gd name="T11" fmla="*/ 43 h 372"/>
              <a:gd name="T12" fmla="*/ 0 w 556"/>
              <a:gd name="T13" fmla="*/ 0 h 372"/>
              <a:gd name="T14" fmla="*/ 44 w 556"/>
              <a:gd name="T15" fmla="*/ 14 h 372"/>
              <a:gd name="T16" fmla="*/ 64 w 556"/>
              <a:gd name="T17" fmla="*/ 187 h 372"/>
              <a:gd name="T18" fmla="*/ 556 w 556"/>
              <a:gd name="T19" fmla="*/ 18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6" h="372">
                <a:moveTo>
                  <a:pt x="44" y="14"/>
                </a:moveTo>
                <a:lnTo>
                  <a:pt x="556" y="187"/>
                </a:lnTo>
                <a:lnTo>
                  <a:pt x="0" y="372"/>
                </a:lnTo>
                <a:lnTo>
                  <a:pt x="64" y="187"/>
                </a:lnTo>
                <a:lnTo>
                  <a:pt x="14" y="43"/>
                </a:lnTo>
                <a:moveTo>
                  <a:pt x="14" y="43"/>
                </a:moveTo>
                <a:lnTo>
                  <a:pt x="0" y="0"/>
                </a:lnTo>
                <a:lnTo>
                  <a:pt x="44" y="14"/>
                </a:lnTo>
                <a:moveTo>
                  <a:pt x="64" y="187"/>
                </a:moveTo>
                <a:lnTo>
                  <a:pt x="556" y="187"/>
                </a:lnTo>
              </a:path>
            </a:pathLst>
          </a:custGeom>
          <a:noFill/>
          <a:ln w="15875" cap="sq">
            <a:solidFill>
              <a:srgbClr val="00205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8" name="magnify" title="Icon of a magnifying glass">
            <a:extLst>
              <a:ext uri="{FF2B5EF4-FFF2-40B4-BE49-F238E27FC236}">
                <a16:creationId xmlns:a16="http://schemas.microsoft.com/office/drawing/2014/main" id="{02643510-2CE8-44CA-AED2-12B87349709D}"/>
              </a:ext>
            </a:extLst>
          </p:cNvPr>
          <p:cNvSpPr>
            <a:spLocks noChangeAspect="1" noEditPoints="1"/>
          </p:cNvSpPr>
          <p:nvPr/>
        </p:nvSpPr>
        <p:spPr bwMode="auto">
          <a:xfrm flipH="1">
            <a:off x="2051031" y="1739332"/>
            <a:ext cx="368354" cy="354305"/>
          </a:xfrm>
          <a:custGeom>
            <a:avLst/>
            <a:gdLst>
              <a:gd name="T0" fmla="*/ 112 w 343"/>
              <a:gd name="T1" fmla="*/ 223 h 338"/>
              <a:gd name="T2" fmla="*/ 0 w 343"/>
              <a:gd name="T3" fmla="*/ 111 h 338"/>
              <a:gd name="T4" fmla="*/ 112 w 343"/>
              <a:gd name="T5" fmla="*/ 0 h 338"/>
              <a:gd name="T6" fmla="*/ 223 w 343"/>
              <a:gd name="T7" fmla="*/ 111 h 338"/>
              <a:gd name="T8" fmla="*/ 112 w 343"/>
              <a:gd name="T9" fmla="*/ 223 h 338"/>
              <a:gd name="T10" fmla="*/ 343 w 343"/>
              <a:gd name="T11" fmla="*/ 338 h 338"/>
              <a:gd name="T12" fmla="*/ 191 w 343"/>
              <a:gd name="T13" fmla="*/ 189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3" h="338">
                <a:moveTo>
                  <a:pt x="112" y="223"/>
                </a:moveTo>
                <a:cubicBezTo>
                  <a:pt x="50" y="223"/>
                  <a:pt x="0" y="173"/>
                  <a:pt x="0" y="111"/>
                </a:cubicBezTo>
                <a:cubicBezTo>
                  <a:pt x="0" y="50"/>
                  <a:pt x="50" y="0"/>
                  <a:pt x="112" y="0"/>
                </a:cubicBezTo>
                <a:cubicBezTo>
                  <a:pt x="173" y="0"/>
                  <a:pt x="223" y="50"/>
                  <a:pt x="223" y="111"/>
                </a:cubicBezTo>
                <a:cubicBezTo>
                  <a:pt x="223" y="173"/>
                  <a:pt x="173" y="223"/>
                  <a:pt x="112" y="223"/>
                </a:cubicBezTo>
                <a:close/>
                <a:moveTo>
                  <a:pt x="343" y="338"/>
                </a:moveTo>
                <a:cubicBezTo>
                  <a:pt x="191" y="189"/>
                  <a:pt x="191" y="189"/>
                  <a:pt x="191" y="189"/>
                </a:cubicBezTo>
              </a:path>
            </a:pathLst>
          </a:custGeom>
          <a:noFill/>
          <a:ln w="15875" cap="sq">
            <a:solidFill>
              <a:srgbClr val="00205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9" name="speedometer_2" title="Icon of a spedometer showing fast speed">
            <a:extLst>
              <a:ext uri="{FF2B5EF4-FFF2-40B4-BE49-F238E27FC236}">
                <a16:creationId xmlns:a16="http://schemas.microsoft.com/office/drawing/2014/main" id="{CAB30CE4-1D1B-4BDF-8476-1411454B252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935962" y="1712820"/>
            <a:ext cx="380821" cy="380821"/>
          </a:xfrm>
          <a:custGeom>
            <a:avLst/>
            <a:gdLst>
              <a:gd name="T0" fmla="*/ 155 w 281"/>
              <a:gd name="T1" fmla="*/ 155 h 281"/>
              <a:gd name="T2" fmla="*/ 126 w 281"/>
              <a:gd name="T3" fmla="*/ 155 h 281"/>
              <a:gd name="T4" fmla="*/ 126 w 281"/>
              <a:gd name="T5" fmla="*/ 126 h 281"/>
              <a:gd name="T6" fmla="*/ 155 w 281"/>
              <a:gd name="T7" fmla="*/ 126 h 281"/>
              <a:gd name="T8" fmla="*/ 155 w 281"/>
              <a:gd name="T9" fmla="*/ 155 h 281"/>
              <a:gd name="T10" fmla="*/ 140 w 281"/>
              <a:gd name="T11" fmla="*/ 0 h 281"/>
              <a:gd name="T12" fmla="*/ 0 w 281"/>
              <a:gd name="T13" fmla="*/ 141 h 281"/>
              <a:gd name="T14" fmla="*/ 140 w 281"/>
              <a:gd name="T15" fmla="*/ 281 h 281"/>
              <a:gd name="T16" fmla="*/ 281 w 281"/>
              <a:gd name="T17" fmla="*/ 141 h 281"/>
              <a:gd name="T18" fmla="*/ 140 w 281"/>
              <a:gd name="T19" fmla="*/ 0 h 281"/>
              <a:gd name="T20" fmla="*/ 214 w 281"/>
              <a:gd name="T21" fmla="*/ 210 h 281"/>
              <a:gd name="T22" fmla="*/ 241 w 281"/>
              <a:gd name="T23" fmla="*/ 141 h 281"/>
              <a:gd name="T24" fmla="*/ 235 w 281"/>
              <a:gd name="T25" fmla="*/ 105 h 281"/>
              <a:gd name="T26" fmla="*/ 174 w 281"/>
              <a:gd name="T27" fmla="*/ 45 h 281"/>
              <a:gd name="T28" fmla="*/ 140 w 281"/>
              <a:gd name="T29" fmla="*/ 40 h 281"/>
              <a:gd name="T30" fmla="*/ 40 w 281"/>
              <a:gd name="T31" fmla="*/ 141 h 281"/>
              <a:gd name="T32" fmla="*/ 67 w 281"/>
              <a:gd name="T33" fmla="*/ 210 h 281"/>
              <a:gd name="T34" fmla="*/ 212 w 281"/>
              <a:gd name="T35" fmla="*/ 69 h 281"/>
              <a:gd name="T36" fmla="*/ 157 w 281"/>
              <a:gd name="T37" fmla="*/ 124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1" h="281">
                <a:moveTo>
                  <a:pt x="155" y="155"/>
                </a:moveTo>
                <a:cubicBezTo>
                  <a:pt x="147" y="164"/>
                  <a:pt x="134" y="164"/>
                  <a:pt x="126" y="155"/>
                </a:cubicBezTo>
                <a:cubicBezTo>
                  <a:pt x="117" y="147"/>
                  <a:pt x="117" y="134"/>
                  <a:pt x="126" y="126"/>
                </a:cubicBezTo>
                <a:cubicBezTo>
                  <a:pt x="134" y="118"/>
                  <a:pt x="147" y="117"/>
                  <a:pt x="155" y="126"/>
                </a:cubicBezTo>
                <a:cubicBezTo>
                  <a:pt x="164" y="134"/>
                  <a:pt x="164" y="147"/>
                  <a:pt x="155" y="155"/>
                </a:cubicBezTo>
                <a:close/>
                <a:moveTo>
                  <a:pt x="140" y="0"/>
                </a:moveTo>
                <a:cubicBezTo>
                  <a:pt x="63" y="0"/>
                  <a:pt x="0" y="63"/>
                  <a:pt x="0" y="141"/>
                </a:cubicBezTo>
                <a:cubicBezTo>
                  <a:pt x="0" y="218"/>
                  <a:pt x="63" y="281"/>
                  <a:pt x="140" y="281"/>
                </a:cubicBezTo>
                <a:cubicBezTo>
                  <a:pt x="218" y="281"/>
                  <a:pt x="281" y="218"/>
                  <a:pt x="281" y="141"/>
                </a:cubicBezTo>
                <a:cubicBezTo>
                  <a:pt x="281" y="63"/>
                  <a:pt x="218" y="0"/>
                  <a:pt x="140" y="0"/>
                </a:cubicBezTo>
                <a:close/>
                <a:moveTo>
                  <a:pt x="214" y="210"/>
                </a:moveTo>
                <a:cubicBezTo>
                  <a:pt x="231" y="192"/>
                  <a:pt x="241" y="168"/>
                  <a:pt x="241" y="141"/>
                </a:cubicBezTo>
                <a:cubicBezTo>
                  <a:pt x="241" y="128"/>
                  <a:pt x="239" y="116"/>
                  <a:pt x="235" y="105"/>
                </a:cubicBezTo>
                <a:moveTo>
                  <a:pt x="174" y="45"/>
                </a:moveTo>
                <a:cubicBezTo>
                  <a:pt x="163" y="42"/>
                  <a:pt x="152" y="40"/>
                  <a:pt x="140" y="40"/>
                </a:cubicBezTo>
                <a:cubicBezTo>
                  <a:pt x="85" y="40"/>
                  <a:pt x="40" y="85"/>
                  <a:pt x="40" y="141"/>
                </a:cubicBezTo>
                <a:cubicBezTo>
                  <a:pt x="40" y="168"/>
                  <a:pt x="50" y="192"/>
                  <a:pt x="67" y="210"/>
                </a:cubicBezTo>
                <a:moveTo>
                  <a:pt x="212" y="69"/>
                </a:moveTo>
                <a:cubicBezTo>
                  <a:pt x="157" y="124"/>
                  <a:pt x="157" y="124"/>
                  <a:pt x="157" y="124"/>
                </a:cubicBezTo>
              </a:path>
            </a:pathLst>
          </a:custGeom>
          <a:noFill/>
          <a:ln w="15875" cap="flat">
            <a:solidFill>
              <a:srgbClr val="00205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 sz="900" kern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0CF732A-12B7-4068-8E06-0ABF934AAC76}"/>
              </a:ext>
            </a:extLst>
          </p:cNvPr>
          <p:cNvGrpSpPr/>
          <p:nvPr/>
        </p:nvGrpSpPr>
        <p:grpSpPr>
          <a:xfrm>
            <a:off x="955723" y="2404819"/>
            <a:ext cx="3517359" cy="1698422"/>
            <a:chOff x="1080887" y="2478477"/>
            <a:chExt cx="3448704" cy="166527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4555316-7E51-497D-A436-BC0238233D98}"/>
                </a:ext>
              </a:extLst>
            </p:cNvPr>
            <p:cNvSpPr/>
            <p:nvPr/>
          </p:nvSpPr>
          <p:spPr>
            <a:xfrm>
              <a:off x="1353733" y="3109414"/>
              <a:ext cx="2970792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r>
                <a:rPr lang="en-US" sz="1632" dirty="0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Data Migration Assistant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DF1F39C-18D6-422F-8F20-E2160AAA71F9}"/>
                </a:ext>
              </a:extLst>
            </p:cNvPr>
            <p:cNvSpPr/>
            <p:nvPr/>
          </p:nvSpPr>
          <p:spPr>
            <a:xfrm>
              <a:off x="1527204" y="2478477"/>
              <a:ext cx="2577182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r>
                <a:rPr lang="en-US" sz="1632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Azure Migrate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B7A9D09-AE87-4B77-96F6-088348799CFE}"/>
                </a:ext>
              </a:extLst>
            </p:cNvPr>
            <p:cNvSpPr/>
            <p:nvPr/>
          </p:nvSpPr>
          <p:spPr>
            <a:xfrm>
              <a:off x="1309810" y="3707748"/>
              <a:ext cx="2970792" cy="3367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r>
                <a:rPr lang="en-US" sz="1632">
                  <a:latin typeface="Segoe UI Semilight" panose="020B0402040204020203" pitchFamily="34" charset="0"/>
                  <a:ea typeface="Segoe UI" panose="020B0502040204020203" pitchFamily="34" charset="0"/>
                  <a:cs typeface="Segoe UI Semilight" panose="020B0402040204020203" pitchFamily="34" charset="0"/>
                </a:rPr>
                <a:t>SQL Server Migration Assistant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F5BCE31-6B24-4DEA-9C1F-156CD8FD6CBF}"/>
                </a:ext>
              </a:extLst>
            </p:cNvPr>
            <p:cNvSpPr/>
            <p:nvPr/>
          </p:nvSpPr>
          <p:spPr>
            <a:xfrm>
              <a:off x="1080887" y="3800255"/>
              <a:ext cx="3448704" cy="343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384">
                <a:defRPr/>
              </a:pPr>
              <a:endParaRPr lang="en-US" sz="1632">
                <a:latin typeface="Segoe UI Semilight" panose="020B0402040204020203" pitchFamily="34" charset="0"/>
                <a:ea typeface="Segoe UI" panose="020B0502040204020203" pitchFamily="34" charset="0"/>
                <a:cs typeface="Segoe UI Semilight" panose="020B0402040204020203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DE549C5-2064-4D45-A39D-1235F8759249}"/>
              </a:ext>
            </a:extLst>
          </p:cNvPr>
          <p:cNvGrpSpPr/>
          <p:nvPr/>
        </p:nvGrpSpPr>
        <p:grpSpPr>
          <a:xfrm>
            <a:off x="753017" y="4924444"/>
            <a:ext cx="11049553" cy="1936451"/>
            <a:chOff x="665705" y="4044604"/>
            <a:chExt cx="10833879" cy="1898653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B9F0573-B54B-418B-B7B6-6ADC597F9302}"/>
                </a:ext>
              </a:extLst>
            </p:cNvPr>
            <p:cNvGrpSpPr/>
            <p:nvPr/>
          </p:nvGrpSpPr>
          <p:grpSpPr>
            <a:xfrm>
              <a:off x="665705" y="5244563"/>
              <a:ext cx="10833879" cy="698694"/>
              <a:chOff x="665705" y="5435541"/>
              <a:chExt cx="10833879" cy="698694"/>
            </a:xfrm>
          </p:grpSpPr>
          <p:pic>
            <p:nvPicPr>
              <p:cNvPr id="39" name="Picture 38" descr="Image result for Attunity png">
                <a:extLst>
                  <a:ext uri="{FF2B5EF4-FFF2-40B4-BE49-F238E27FC236}">
                    <a16:creationId xmlns:a16="http://schemas.microsoft.com/office/drawing/2014/main" id="{CC790696-829B-4E45-A132-7354A2EE5B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249" r="16819"/>
              <a:stretch/>
            </p:blipFill>
            <p:spPr bwMode="auto">
              <a:xfrm>
                <a:off x="2012473" y="5458619"/>
                <a:ext cx="1676401" cy="6756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7F6CBE03-4053-4291-8814-10B9CC0D3BA2}"/>
                  </a:ext>
                </a:extLst>
              </p:cNvPr>
              <p:cNvGrpSpPr/>
              <p:nvPr/>
            </p:nvGrpSpPr>
            <p:grpSpPr>
              <a:xfrm>
                <a:off x="4245175" y="5664629"/>
                <a:ext cx="1599108" cy="263596"/>
                <a:chOff x="3027363" y="-845813"/>
                <a:chExt cx="8147439" cy="1343025"/>
              </a:xfrm>
            </p:grpSpPr>
            <p:pic>
              <p:nvPicPr>
                <p:cNvPr id="45" name="Graphic 49">
                  <a:extLst>
                    <a:ext uri="{FF2B5EF4-FFF2-40B4-BE49-F238E27FC236}">
                      <a16:creationId xmlns:a16="http://schemas.microsoft.com/office/drawing/2014/main" id="{73E4F2A7-3FB5-4CD3-9767-E5E4179246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rcRect r="79958"/>
                <a:stretch/>
              </p:blipFill>
              <p:spPr>
                <a:xfrm>
                  <a:off x="3027363" y="-845813"/>
                  <a:ext cx="1647507" cy="1343025"/>
                </a:xfrm>
                <a:prstGeom prst="rect">
                  <a:avLst/>
                </a:prstGeom>
              </p:spPr>
            </p:pic>
            <p:pic>
              <p:nvPicPr>
                <p:cNvPr id="46" name="Graphic 51">
                  <a:extLst>
                    <a:ext uri="{FF2B5EF4-FFF2-40B4-BE49-F238E27FC236}">
                      <a16:creationId xmlns:a16="http://schemas.microsoft.com/office/drawing/2014/main" id="{64CB506A-FAB2-48FF-80A5-252FAA8D18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lum bright="-100000"/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rcRect l="18860"/>
                <a:stretch/>
              </p:blipFill>
              <p:spPr>
                <a:xfrm>
                  <a:off x="4505083" y="-845813"/>
                  <a:ext cx="6669719" cy="1343025"/>
                </a:xfrm>
                <a:prstGeom prst="rect">
                  <a:avLst/>
                </a:prstGeom>
              </p:spPr>
            </p:pic>
          </p:grpSp>
          <p:pic>
            <p:nvPicPr>
              <p:cNvPr id="41" name="Picture 40" descr="Image result for Morphis png logo">
                <a:extLst>
                  <a:ext uri="{FF2B5EF4-FFF2-40B4-BE49-F238E27FC236}">
                    <a16:creationId xmlns:a16="http://schemas.microsoft.com/office/drawing/2014/main" id="{99FE0FE3-6712-4A33-8788-51CA98C1903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00584" y="5485285"/>
                <a:ext cx="925900" cy="5285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2" name="Picture 41" descr="Image result for Informatica logo png">
                <a:extLst>
                  <a:ext uri="{FF2B5EF4-FFF2-40B4-BE49-F238E27FC236}">
                    <a16:creationId xmlns:a16="http://schemas.microsoft.com/office/drawing/2014/main" id="{591D214C-0B48-42BF-8287-887B70A018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82785" y="5482471"/>
                <a:ext cx="1725037" cy="6279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6F4D219E-1677-42CF-A595-592E5CB5B7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665705" y="5435541"/>
                <a:ext cx="889686" cy="564730"/>
              </a:xfrm>
              <a:prstGeom prst="rect">
                <a:avLst/>
              </a:prstGeom>
            </p:spPr>
          </p:pic>
          <p:pic>
            <p:nvPicPr>
              <p:cNvPr id="44" name="Picture 12" descr="Image result for QuerySurge logos">
                <a:extLst>
                  <a:ext uri="{FF2B5EF4-FFF2-40B4-BE49-F238E27FC236}">
                    <a16:creationId xmlns:a16="http://schemas.microsoft.com/office/drawing/2014/main" id="{49CCD4C5-51D0-4D1A-9695-E002CBB8364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268" t="11909" r="10046" b="12759"/>
              <a:stretch/>
            </p:blipFill>
            <p:spPr bwMode="auto">
              <a:xfrm>
                <a:off x="10038194" y="5598988"/>
                <a:ext cx="1461390" cy="3948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510400D-F585-4ABD-B2F9-95A51346C136}"/>
                </a:ext>
              </a:extLst>
            </p:cNvPr>
            <p:cNvGrpSpPr/>
            <p:nvPr/>
          </p:nvGrpSpPr>
          <p:grpSpPr>
            <a:xfrm>
              <a:off x="3100348" y="4125911"/>
              <a:ext cx="8360389" cy="1014890"/>
              <a:chOff x="3100348" y="4234894"/>
              <a:chExt cx="8360389" cy="1014890"/>
            </a:xfrm>
          </p:grpSpPr>
          <p:pic>
            <p:nvPicPr>
              <p:cNvPr id="33" name="Picture 32" descr="A picture containing thing, object&#10;&#10;Description generated with high confidence">
                <a:extLst>
                  <a:ext uri="{FF2B5EF4-FFF2-40B4-BE49-F238E27FC236}">
                    <a16:creationId xmlns:a16="http://schemas.microsoft.com/office/drawing/2014/main" id="{1749B7CA-E456-4BCA-8F5A-CBE5616143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18536" y="4916142"/>
                <a:ext cx="1764006" cy="216904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B51EF028-D080-450C-A90E-67E80E6701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87712" y="4794739"/>
                <a:ext cx="1051312" cy="388176"/>
              </a:xfrm>
              <a:prstGeom prst="rect">
                <a:avLst/>
              </a:prstGeom>
            </p:spPr>
          </p:pic>
          <p:pic>
            <p:nvPicPr>
              <p:cNvPr id="35" name="Picture 2" descr="Image result for cloudamize logo">
                <a:extLst>
                  <a:ext uri="{FF2B5EF4-FFF2-40B4-BE49-F238E27FC236}">
                    <a16:creationId xmlns:a16="http://schemas.microsoft.com/office/drawing/2014/main" id="{BBEE9428-A143-4474-9E8E-65448C1FF46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83505" y="4234894"/>
                <a:ext cx="1951360" cy="2426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6" name="Picture 4" descr="Image result for turbonomic logo">
                <a:extLst>
                  <a:ext uri="{FF2B5EF4-FFF2-40B4-BE49-F238E27FC236}">
                    <a16:creationId xmlns:a16="http://schemas.microsoft.com/office/drawing/2014/main" id="{361D0600-3E7C-41D8-9A28-3E4087BE5A8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00348" y="4810332"/>
                <a:ext cx="1400463" cy="4349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7" name="Picture 10" descr="Image result for Ispirer logos">
                <a:extLst>
                  <a:ext uri="{FF2B5EF4-FFF2-40B4-BE49-F238E27FC236}">
                    <a16:creationId xmlns:a16="http://schemas.microsoft.com/office/drawing/2014/main" id="{A1CB98AF-F50A-4B6F-92FB-7D5F14876DF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3369" b="12055"/>
              <a:stretch/>
            </p:blipFill>
            <p:spPr bwMode="auto">
              <a:xfrm>
                <a:off x="7100267" y="4828978"/>
                <a:ext cx="1316612" cy="4208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8" name="Picture 14" descr="Image result for Intigua logos">
                <a:extLst>
                  <a:ext uri="{FF2B5EF4-FFF2-40B4-BE49-F238E27FC236}">
                    <a16:creationId xmlns:a16="http://schemas.microsoft.com/office/drawing/2014/main" id="{769D5491-E590-4A36-849C-BAF7B29A181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29" t="22900" r="6597" b="26895"/>
              <a:stretch/>
            </p:blipFill>
            <p:spPr bwMode="auto">
              <a:xfrm>
                <a:off x="10157595" y="4716394"/>
                <a:ext cx="1303142" cy="46338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BF03A1C1-0B1D-4990-8346-55E75AE0EABC}"/>
                </a:ext>
              </a:extLst>
            </p:cNvPr>
            <p:cNvGrpSpPr/>
            <p:nvPr/>
          </p:nvGrpSpPr>
          <p:grpSpPr>
            <a:xfrm>
              <a:off x="665705" y="4044604"/>
              <a:ext cx="10238341" cy="951750"/>
              <a:chOff x="762559" y="4235582"/>
              <a:chExt cx="10238341" cy="951750"/>
            </a:xfrm>
          </p:grpSpPr>
          <p:pic>
            <p:nvPicPr>
              <p:cNvPr id="29" name="Picture 28" descr="A picture containing object&#10;&#10;Description generated with high confidence">
                <a:extLst>
                  <a:ext uri="{FF2B5EF4-FFF2-40B4-BE49-F238E27FC236}">
                    <a16:creationId xmlns:a16="http://schemas.microsoft.com/office/drawing/2014/main" id="{DEA8806B-A8C3-4F75-B2DD-3BA0BC331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8372" y="4274480"/>
                <a:ext cx="1535850" cy="387034"/>
              </a:xfrm>
              <a:prstGeom prst="rect">
                <a:avLst/>
              </a:prstGeom>
            </p:spPr>
          </p:pic>
          <p:pic>
            <p:nvPicPr>
              <p:cNvPr id="30" name="Graphic 29">
                <a:extLst>
                  <a:ext uri="{FF2B5EF4-FFF2-40B4-BE49-F238E27FC236}">
                    <a16:creationId xmlns:a16="http://schemas.microsoft.com/office/drawing/2014/main" id="{CC1237EF-2883-4852-9874-74A1CC58D8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762559" y="4336457"/>
                <a:ext cx="1400463" cy="253417"/>
              </a:xfrm>
              <a:prstGeom prst="rect">
                <a:avLst/>
              </a:prstGeom>
            </p:spPr>
          </p:pic>
          <p:pic>
            <p:nvPicPr>
              <p:cNvPr id="31" name="Picture 2" descr="Image result for stratozono logo">
                <a:extLst>
                  <a:ext uri="{FF2B5EF4-FFF2-40B4-BE49-F238E27FC236}">
                    <a16:creationId xmlns:a16="http://schemas.microsoft.com/office/drawing/2014/main" id="{60EFA5B8-8E7F-4B01-9CD0-FC51E7D8192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9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413" t="61548"/>
              <a:stretch/>
            </p:blipFill>
            <p:spPr bwMode="auto">
              <a:xfrm>
                <a:off x="1138021" y="4970468"/>
                <a:ext cx="1601166" cy="2168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16" descr="Image result for BitTitan logos">
                <a:extLst>
                  <a:ext uri="{FF2B5EF4-FFF2-40B4-BE49-F238E27FC236}">
                    <a16:creationId xmlns:a16="http://schemas.microsoft.com/office/drawing/2014/main" id="{F2A94A0F-3C69-49BF-B2D5-FC0260A2550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269196" y="4235582"/>
                <a:ext cx="1731704" cy="4511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79696C18-6D53-4457-B07F-69502A8A268A}"/>
              </a:ext>
            </a:extLst>
          </p:cNvPr>
          <p:cNvSpPr/>
          <p:nvPr/>
        </p:nvSpPr>
        <p:spPr bwMode="auto">
          <a:xfrm>
            <a:off x="1103286" y="992617"/>
            <a:ext cx="11000503" cy="49463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b="1" dirty="0">
                <a:solidFill>
                  <a:schemeClr val="tx1"/>
                </a:solidFill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Microsoft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EA430FF-BA2B-4D8E-83B6-9461E68F0A54}"/>
              </a:ext>
            </a:extLst>
          </p:cNvPr>
          <p:cNvSpPr/>
          <p:nvPr/>
        </p:nvSpPr>
        <p:spPr bwMode="auto">
          <a:xfrm>
            <a:off x="1058452" y="4364641"/>
            <a:ext cx="11000503" cy="49463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b="1" dirty="0">
                <a:solidFill>
                  <a:schemeClr val="tx1"/>
                </a:solidFill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rPr>
              <a:t>Partners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CD77E52-8039-4536-BB2F-95CF8A2520D8}"/>
              </a:ext>
            </a:extLst>
          </p:cNvPr>
          <p:cNvCxnSpPr>
            <a:cxnSpLocks/>
          </p:cNvCxnSpPr>
          <p:nvPr/>
        </p:nvCxnSpPr>
        <p:spPr>
          <a:xfrm flipV="1">
            <a:off x="-34448" y="4337606"/>
            <a:ext cx="12572460" cy="23804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9567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2" grpId="0"/>
      <p:bldP spid="13" grpId="0"/>
      <p:bldP spid="17" grpId="0" animBg="1"/>
      <p:bldP spid="18" grpId="0" animBg="1"/>
      <p:bldP spid="19" grpId="0" animBg="1"/>
      <p:bldP spid="47" grpId="0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57853AEC-C7E1-4BD1-B47D-5152C5FA738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600613" y="608120"/>
            <a:ext cx="6317029" cy="5863015"/>
            <a:chOff x="3898" y="862"/>
            <a:chExt cx="1934" cy="1795"/>
          </a:xfrm>
        </p:grpSpPr>
        <p:sp>
          <p:nvSpPr>
            <p:cNvPr id="4" name="AutoShape 3">
              <a:extLst>
                <a:ext uri="{FF2B5EF4-FFF2-40B4-BE49-F238E27FC236}">
                  <a16:creationId xmlns:a16="http://schemas.microsoft.com/office/drawing/2014/main" id="{21907127-10E9-4879-8D52-CEDC79CFBCE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898" y="862"/>
              <a:ext cx="1934" cy="17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5703E9DD-752E-4552-BAA3-D3E382068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2" y="1172"/>
              <a:ext cx="1094" cy="704"/>
            </a:xfrm>
            <a:custGeom>
              <a:avLst/>
              <a:gdLst>
                <a:gd name="T0" fmla="*/ 1035 w 1357"/>
                <a:gd name="T1" fmla="*/ 879 h 879"/>
                <a:gd name="T2" fmla="*/ 1357 w 1357"/>
                <a:gd name="T3" fmla="*/ 557 h 879"/>
                <a:gd name="T4" fmla="*/ 1072 w 1357"/>
                <a:gd name="T5" fmla="*/ 237 h 879"/>
                <a:gd name="T6" fmla="*/ 826 w 1357"/>
                <a:gd name="T7" fmla="*/ 0 h 879"/>
                <a:gd name="T8" fmla="*/ 607 w 1357"/>
                <a:gd name="T9" fmla="*/ 131 h 879"/>
                <a:gd name="T10" fmla="*/ 529 w 1357"/>
                <a:gd name="T11" fmla="*/ 116 h 879"/>
                <a:gd name="T12" fmla="*/ 297 w 1357"/>
                <a:gd name="T13" fmla="*/ 351 h 879"/>
                <a:gd name="T14" fmla="*/ 297 w 1357"/>
                <a:gd name="T15" fmla="*/ 353 h 879"/>
                <a:gd name="T16" fmla="*/ 264 w 1357"/>
                <a:gd name="T17" fmla="*/ 351 h 879"/>
                <a:gd name="T18" fmla="*/ 0 w 1357"/>
                <a:gd name="T19" fmla="*/ 615 h 879"/>
                <a:gd name="T20" fmla="*/ 264 w 1357"/>
                <a:gd name="T21" fmla="*/ 879 h 879"/>
                <a:gd name="T22" fmla="*/ 1035 w 1357"/>
                <a:gd name="T23" fmla="*/ 879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57" h="879">
                  <a:moveTo>
                    <a:pt x="1035" y="879"/>
                  </a:moveTo>
                  <a:cubicBezTo>
                    <a:pt x="1212" y="879"/>
                    <a:pt x="1357" y="735"/>
                    <a:pt x="1357" y="557"/>
                  </a:cubicBezTo>
                  <a:cubicBezTo>
                    <a:pt x="1357" y="392"/>
                    <a:pt x="1232" y="256"/>
                    <a:pt x="1072" y="237"/>
                  </a:cubicBezTo>
                  <a:cubicBezTo>
                    <a:pt x="1067" y="106"/>
                    <a:pt x="958" y="0"/>
                    <a:pt x="826" y="0"/>
                  </a:cubicBezTo>
                  <a:cubicBezTo>
                    <a:pt x="730" y="0"/>
                    <a:pt x="649" y="53"/>
                    <a:pt x="607" y="131"/>
                  </a:cubicBezTo>
                  <a:cubicBezTo>
                    <a:pt x="581" y="121"/>
                    <a:pt x="556" y="116"/>
                    <a:pt x="529" y="116"/>
                  </a:cubicBezTo>
                  <a:cubicBezTo>
                    <a:pt x="400" y="116"/>
                    <a:pt x="297" y="222"/>
                    <a:pt x="297" y="351"/>
                  </a:cubicBezTo>
                  <a:cubicBezTo>
                    <a:pt x="297" y="353"/>
                    <a:pt x="297" y="353"/>
                    <a:pt x="297" y="353"/>
                  </a:cubicBezTo>
                  <a:cubicBezTo>
                    <a:pt x="284" y="351"/>
                    <a:pt x="274" y="351"/>
                    <a:pt x="264" y="351"/>
                  </a:cubicBezTo>
                  <a:cubicBezTo>
                    <a:pt x="118" y="351"/>
                    <a:pt x="0" y="469"/>
                    <a:pt x="0" y="615"/>
                  </a:cubicBezTo>
                  <a:cubicBezTo>
                    <a:pt x="0" y="761"/>
                    <a:pt x="118" y="879"/>
                    <a:pt x="264" y="879"/>
                  </a:cubicBezTo>
                  <a:cubicBezTo>
                    <a:pt x="1035" y="879"/>
                    <a:pt x="1035" y="879"/>
                    <a:pt x="1035" y="8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" name="Oval 7">
              <a:extLst>
                <a:ext uri="{FF2B5EF4-FFF2-40B4-BE49-F238E27FC236}">
                  <a16:creationId xmlns:a16="http://schemas.microsoft.com/office/drawing/2014/main" id="{5F6D0159-6618-481A-9396-37F8FA41D6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2" y="1473"/>
              <a:ext cx="132" cy="13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65A3F45D-94CE-4E7E-92F0-AE070AE9F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1" y="1492"/>
              <a:ext cx="113" cy="112"/>
            </a:xfrm>
            <a:custGeom>
              <a:avLst/>
              <a:gdLst>
                <a:gd name="T0" fmla="*/ 58 w 140"/>
                <a:gd name="T1" fmla="*/ 140 h 140"/>
                <a:gd name="T2" fmla="*/ 140 w 140"/>
                <a:gd name="T3" fmla="*/ 59 h 140"/>
                <a:gd name="T4" fmla="*/ 115 w 140"/>
                <a:gd name="T5" fmla="*/ 0 h 140"/>
                <a:gd name="T6" fmla="*/ 115 w 140"/>
                <a:gd name="T7" fmla="*/ 0 h 140"/>
                <a:gd name="T8" fmla="*/ 0 w 140"/>
                <a:gd name="T9" fmla="*/ 116 h 140"/>
                <a:gd name="T10" fmla="*/ 58 w 140"/>
                <a:gd name="T11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" h="140">
                  <a:moveTo>
                    <a:pt x="58" y="140"/>
                  </a:moveTo>
                  <a:cubicBezTo>
                    <a:pt x="103" y="140"/>
                    <a:pt x="140" y="104"/>
                    <a:pt x="140" y="59"/>
                  </a:cubicBezTo>
                  <a:cubicBezTo>
                    <a:pt x="140" y="36"/>
                    <a:pt x="130" y="15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5" y="131"/>
                    <a:pt x="35" y="140"/>
                    <a:pt x="58" y="140"/>
                  </a:cubicBezTo>
                  <a:close/>
                </a:path>
              </a:pathLst>
            </a:custGeom>
            <a:solidFill>
              <a:srgbClr val="008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8" name="Oval 9">
              <a:extLst>
                <a:ext uri="{FF2B5EF4-FFF2-40B4-BE49-F238E27FC236}">
                  <a16:creationId xmlns:a16="http://schemas.microsoft.com/office/drawing/2014/main" id="{69D9B02D-8104-412E-92A8-D330EF684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3" y="1382"/>
              <a:ext cx="13" cy="12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" name="Oval 10">
              <a:extLst>
                <a:ext uri="{FF2B5EF4-FFF2-40B4-BE49-F238E27FC236}">
                  <a16:creationId xmlns:a16="http://schemas.microsoft.com/office/drawing/2014/main" id="{4ABE9F79-AD4D-42CB-8729-C3CA4F847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6" y="1422"/>
              <a:ext cx="53" cy="51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0" name="Oval 11">
              <a:extLst>
                <a:ext uri="{FF2B5EF4-FFF2-40B4-BE49-F238E27FC236}">
                  <a16:creationId xmlns:a16="http://schemas.microsoft.com/office/drawing/2014/main" id="{BDD4D29E-827A-4DAC-A2E9-35F34904E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4" y="1718"/>
              <a:ext cx="13" cy="12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1" name="Oval 12">
              <a:extLst>
                <a:ext uri="{FF2B5EF4-FFF2-40B4-BE49-F238E27FC236}">
                  <a16:creationId xmlns:a16="http://schemas.microsoft.com/office/drawing/2014/main" id="{A668CCDC-6DC5-4C21-A1ED-05F93C884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" y="1309"/>
              <a:ext cx="28" cy="28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2" name="Oval 13">
              <a:extLst>
                <a:ext uri="{FF2B5EF4-FFF2-40B4-BE49-F238E27FC236}">
                  <a16:creationId xmlns:a16="http://schemas.microsoft.com/office/drawing/2014/main" id="{8A4F31F7-DE27-4A40-AEA7-45B95A52CB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1774"/>
              <a:ext cx="19" cy="19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" name="Oval 14">
              <a:extLst>
                <a:ext uri="{FF2B5EF4-FFF2-40B4-BE49-F238E27FC236}">
                  <a16:creationId xmlns:a16="http://schemas.microsoft.com/office/drawing/2014/main" id="{6AAEA8EC-B427-498E-8E89-F3775BFBE9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9" y="1622"/>
              <a:ext cx="10" cy="11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" name="Oval 15">
              <a:extLst>
                <a:ext uri="{FF2B5EF4-FFF2-40B4-BE49-F238E27FC236}">
                  <a16:creationId xmlns:a16="http://schemas.microsoft.com/office/drawing/2014/main" id="{F6DFEFA3-3932-4CA9-A1F6-193FA026BC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59" y="1798"/>
              <a:ext cx="18" cy="18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" name="Oval 16">
              <a:extLst>
                <a:ext uri="{FF2B5EF4-FFF2-40B4-BE49-F238E27FC236}">
                  <a16:creationId xmlns:a16="http://schemas.microsoft.com/office/drawing/2014/main" id="{981B6E6C-89ED-4C11-B6E1-C169E9B330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1" y="1681"/>
              <a:ext cx="18" cy="19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" name="Oval 17">
              <a:extLst>
                <a:ext uri="{FF2B5EF4-FFF2-40B4-BE49-F238E27FC236}">
                  <a16:creationId xmlns:a16="http://schemas.microsoft.com/office/drawing/2014/main" id="{ED40012E-3847-4008-A221-D87F4A5A0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3" y="1590"/>
              <a:ext cx="18" cy="19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" name="Oval 18">
              <a:extLst>
                <a:ext uri="{FF2B5EF4-FFF2-40B4-BE49-F238E27FC236}">
                  <a16:creationId xmlns:a16="http://schemas.microsoft.com/office/drawing/2014/main" id="{1EF8A40A-0D28-4FA5-AA6F-C6B47BEEE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1341"/>
              <a:ext cx="17" cy="18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" name="Oval 19">
              <a:extLst>
                <a:ext uri="{FF2B5EF4-FFF2-40B4-BE49-F238E27FC236}">
                  <a16:creationId xmlns:a16="http://schemas.microsoft.com/office/drawing/2014/main" id="{696CC8E4-F160-49F9-A15E-50A69087C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02" y="1640"/>
              <a:ext cx="11" cy="10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" name="Oval 20">
              <a:extLst>
                <a:ext uri="{FF2B5EF4-FFF2-40B4-BE49-F238E27FC236}">
                  <a16:creationId xmlns:a16="http://schemas.microsoft.com/office/drawing/2014/main" id="{4F760674-67DB-4562-9952-4019E35C85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0" y="1740"/>
              <a:ext cx="42" cy="42"/>
            </a:xfrm>
            <a:prstGeom prst="ellipse">
              <a:avLst/>
            </a:prstGeom>
            <a:solidFill>
              <a:srgbClr val="C7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" name="Line 21">
              <a:extLst>
                <a:ext uri="{FF2B5EF4-FFF2-40B4-BE49-F238E27FC236}">
                  <a16:creationId xmlns:a16="http://schemas.microsoft.com/office/drawing/2014/main" id="{2E77CB7C-2098-4E2D-A321-B14DAF6D5C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70" y="2359"/>
              <a:ext cx="571" cy="0"/>
            </a:xfrm>
            <a:prstGeom prst="line">
              <a:avLst/>
            </a:prstGeom>
            <a:noFill/>
            <a:ln w="65088" cap="rnd">
              <a:solidFill>
                <a:srgbClr val="5C2D9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7CD1A936-8C40-48CA-93CE-5255F0B80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" y="1750"/>
              <a:ext cx="58" cy="57"/>
            </a:xfrm>
            <a:custGeom>
              <a:avLst/>
              <a:gdLst>
                <a:gd name="T0" fmla="*/ 51 w 72"/>
                <a:gd name="T1" fmla="*/ 8 h 71"/>
                <a:gd name="T2" fmla="*/ 63 w 72"/>
                <a:gd name="T3" fmla="*/ 50 h 71"/>
                <a:gd name="T4" fmla="*/ 21 w 72"/>
                <a:gd name="T5" fmla="*/ 63 h 71"/>
                <a:gd name="T6" fmla="*/ 8 w 72"/>
                <a:gd name="T7" fmla="*/ 21 h 71"/>
                <a:gd name="T8" fmla="*/ 51 w 72"/>
                <a:gd name="T9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1">
                  <a:moveTo>
                    <a:pt x="51" y="8"/>
                  </a:moveTo>
                  <a:cubicBezTo>
                    <a:pt x="66" y="16"/>
                    <a:pt x="72" y="35"/>
                    <a:pt x="63" y="50"/>
                  </a:cubicBezTo>
                  <a:cubicBezTo>
                    <a:pt x="55" y="65"/>
                    <a:pt x="36" y="71"/>
                    <a:pt x="21" y="63"/>
                  </a:cubicBezTo>
                  <a:cubicBezTo>
                    <a:pt x="6" y="55"/>
                    <a:pt x="0" y="36"/>
                    <a:pt x="8" y="21"/>
                  </a:cubicBezTo>
                  <a:cubicBezTo>
                    <a:pt x="16" y="5"/>
                    <a:pt x="35" y="0"/>
                    <a:pt x="51" y="8"/>
                  </a:cubicBez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48380DC1-FE14-4A2B-B5CE-92DFA2B7E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" y="1614"/>
              <a:ext cx="79" cy="79"/>
            </a:xfrm>
            <a:custGeom>
              <a:avLst/>
              <a:gdLst>
                <a:gd name="T0" fmla="*/ 86 w 98"/>
                <a:gd name="T1" fmla="*/ 70 h 98"/>
                <a:gd name="T2" fmla="*/ 28 w 98"/>
                <a:gd name="T3" fmla="*/ 86 h 98"/>
                <a:gd name="T4" fmla="*/ 11 w 98"/>
                <a:gd name="T5" fmla="*/ 28 h 98"/>
                <a:gd name="T6" fmla="*/ 70 w 98"/>
                <a:gd name="T7" fmla="*/ 11 h 98"/>
                <a:gd name="T8" fmla="*/ 86 w 98"/>
                <a:gd name="T9" fmla="*/ 7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98">
                  <a:moveTo>
                    <a:pt x="86" y="70"/>
                  </a:moveTo>
                  <a:cubicBezTo>
                    <a:pt x="75" y="90"/>
                    <a:pt x="49" y="98"/>
                    <a:pt x="28" y="86"/>
                  </a:cubicBezTo>
                  <a:cubicBezTo>
                    <a:pt x="7" y="75"/>
                    <a:pt x="0" y="49"/>
                    <a:pt x="11" y="28"/>
                  </a:cubicBezTo>
                  <a:cubicBezTo>
                    <a:pt x="23" y="7"/>
                    <a:pt x="49" y="0"/>
                    <a:pt x="70" y="11"/>
                  </a:cubicBezTo>
                  <a:cubicBezTo>
                    <a:pt x="91" y="23"/>
                    <a:pt x="98" y="49"/>
                    <a:pt x="86" y="70"/>
                  </a:cubicBez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2A4B1314-E3F6-47A3-AE6E-CC331AF006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4" y="1637"/>
              <a:ext cx="122" cy="153"/>
            </a:xfrm>
            <a:custGeom>
              <a:avLst/>
              <a:gdLst>
                <a:gd name="T0" fmla="*/ 61 w 122"/>
                <a:gd name="T1" fmla="*/ 0 h 153"/>
                <a:gd name="T2" fmla="*/ 0 w 122"/>
                <a:gd name="T3" fmla="*/ 130 h 153"/>
                <a:gd name="T4" fmla="*/ 44 w 122"/>
                <a:gd name="T5" fmla="*/ 153 h 153"/>
                <a:gd name="T6" fmla="*/ 122 w 122"/>
                <a:gd name="T7" fmla="*/ 33 h 153"/>
                <a:gd name="T8" fmla="*/ 61 w 122"/>
                <a:gd name="T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153">
                  <a:moveTo>
                    <a:pt x="61" y="0"/>
                  </a:moveTo>
                  <a:lnTo>
                    <a:pt x="0" y="130"/>
                  </a:lnTo>
                  <a:lnTo>
                    <a:pt x="44" y="153"/>
                  </a:lnTo>
                  <a:lnTo>
                    <a:pt x="122" y="3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FEF3BB90-F354-493F-B446-CE26B6FE5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0" y="2061"/>
              <a:ext cx="63" cy="260"/>
            </a:xfrm>
            <a:custGeom>
              <a:avLst/>
              <a:gdLst>
                <a:gd name="T0" fmla="*/ 77 w 78"/>
                <a:gd name="T1" fmla="*/ 34 h 324"/>
                <a:gd name="T2" fmla="*/ 49 w 78"/>
                <a:gd name="T3" fmla="*/ 2 h 324"/>
                <a:gd name="T4" fmla="*/ 16 w 78"/>
                <a:gd name="T5" fmla="*/ 30 h 324"/>
                <a:gd name="T6" fmla="*/ 0 w 78"/>
                <a:gd name="T7" fmla="*/ 312 h 324"/>
                <a:gd name="T8" fmla="*/ 35 w 78"/>
                <a:gd name="T9" fmla="*/ 314 h 324"/>
                <a:gd name="T10" fmla="*/ 77 w 78"/>
                <a:gd name="T11" fmla="*/ 3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324">
                  <a:moveTo>
                    <a:pt x="77" y="34"/>
                  </a:moveTo>
                  <a:cubicBezTo>
                    <a:pt x="78" y="18"/>
                    <a:pt x="66" y="3"/>
                    <a:pt x="49" y="2"/>
                  </a:cubicBezTo>
                  <a:cubicBezTo>
                    <a:pt x="32" y="0"/>
                    <a:pt x="17" y="13"/>
                    <a:pt x="16" y="30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21"/>
                    <a:pt x="34" y="324"/>
                    <a:pt x="35" y="314"/>
                  </a:cubicBezTo>
                  <a:lnTo>
                    <a:pt x="77" y="34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C4491B16-AC0A-4B93-88F1-4139BD4ED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2" y="2061"/>
              <a:ext cx="51" cy="51"/>
            </a:xfrm>
            <a:custGeom>
              <a:avLst/>
              <a:gdLst>
                <a:gd name="T0" fmla="*/ 62 w 63"/>
                <a:gd name="T1" fmla="*/ 34 h 64"/>
                <a:gd name="T2" fmla="*/ 29 w 63"/>
                <a:gd name="T3" fmla="*/ 62 h 64"/>
                <a:gd name="T4" fmla="*/ 1 w 63"/>
                <a:gd name="T5" fmla="*/ 30 h 64"/>
                <a:gd name="T6" fmla="*/ 34 w 63"/>
                <a:gd name="T7" fmla="*/ 2 h 64"/>
                <a:gd name="T8" fmla="*/ 62 w 63"/>
                <a:gd name="T9" fmla="*/ 3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4">
                  <a:moveTo>
                    <a:pt x="62" y="34"/>
                  </a:moveTo>
                  <a:cubicBezTo>
                    <a:pt x="61" y="51"/>
                    <a:pt x="46" y="64"/>
                    <a:pt x="29" y="62"/>
                  </a:cubicBezTo>
                  <a:cubicBezTo>
                    <a:pt x="12" y="61"/>
                    <a:pt x="0" y="46"/>
                    <a:pt x="1" y="30"/>
                  </a:cubicBezTo>
                  <a:cubicBezTo>
                    <a:pt x="2" y="13"/>
                    <a:pt x="17" y="0"/>
                    <a:pt x="34" y="2"/>
                  </a:cubicBezTo>
                  <a:cubicBezTo>
                    <a:pt x="51" y="3"/>
                    <a:pt x="63" y="18"/>
                    <a:pt x="62" y="34"/>
                  </a:cubicBez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51E3DBEC-6435-43AA-ACAA-07FEEE13C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0" y="1868"/>
              <a:ext cx="82" cy="244"/>
            </a:xfrm>
            <a:custGeom>
              <a:avLst/>
              <a:gdLst>
                <a:gd name="T0" fmla="*/ 89 w 102"/>
                <a:gd name="T1" fmla="*/ 272 h 304"/>
                <a:gd name="T2" fmla="*/ 60 w 102"/>
                <a:gd name="T3" fmla="*/ 303 h 304"/>
                <a:gd name="T4" fmla="*/ 28 w 102"/>
                <a:gd name="T5" fmla="*/ 274 h 304"/>
                <a:gd name="T6" fmla="*/ 1 w 102"/>
                <a:gd name="T7" fmla="*/ 53 h 304"/>
                <a:gd name="T8" fmla="*/ 50 w 102"/>
                <a:gd name="T9" fmla="*/ 2 h 304"/>
                <a:gd name="T10" fmla="*/ 102 w 102"/>
                <a:gd name="T11" fmla="*/ 49 h 304"/>
                <a:gd name="T12" fmla="*/ 89 w 102"/>
                <a:gd name="T13" fmla="*/ 27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304">
                  <a:moveTo>
                    <a:pt x="89" y="272"/>
                  </a:moveTo>
                  <a:cubicBezTo>
                    <a:pt x="90" y="289"/>
                    <a:pt x="76" y="303"/>
                    <a:pt x="60" y="303"/>
                  </a:cubicBezTo>
                  <a:cubicBezTo>
                    <a:pt x="43" y="304"/>
                    <a:pt x="29" y="291"/>
                    <a:pt x="28" y="274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25"/>
                    <a:pt x="22" y="2"/>
                    <a:pt x="50" y="2"/>
                  </a:cubicBezTo>
                  <a:cubicBezTo>
                    <a:pt x="77" y="0"/>
                    <a:pt x="101" y="22"/>
                    <a:pt x="102" y="49"/>
                  </a:cubicBezTo>
                  <a:lnTo>
                    <a:pt x="89" y="272"/>
                  </a:lnTo>
                  <a:close/>
                </a:path>
              </a:pathLst>
            </a:custGeom>
            <a:solidFill>
              <a:srgbClr val="613D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A17FF2D1-BD59-43C9-AE83-0FE436B30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7" y="2061"/>
              <a:ext cx="63" cy="260"/>
            </a:xfrm>
            <a:custGeom>
              <a:avLst/>
              <a:gdLst>
                <a:gd name="T0" fmla="*/ 2 w 78"/>
                <a:gd name="T1" fmla="*/ 34 h 324"/>
                <a:gd name="T2" fmla="*/ 30 w 78"/>
                <a:gd name="T3" fmla="*/ 2 h 324"/>
                <a:gd name="T4" fmla="*/ 63 w 78"/>
                <a:gd name="T5" fmla="*/ 30 h 324"/>
                <a:gd name="T6" fmla="*/ 78 w 78"/>
                <a:gd name="T7" fmla="*/ 312 h 324"/>
                <a:gd name="T8" fmla="*/ 44 w 78"/>
                <a:gd name="T9" fmla="*/ 314 h 324"/>
                <a:gd name="T10" fmla="*/ 2 w 78"/>
                <a:gd name="T11" fmla="*/ 3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324">
                  <a:moveTo>
                    <a:pt x="2" y="34"/>
                  </a:moveTo>
                  <a:cubicBezTo>
                    <a:pt x="0" y="18"/>
                    <a:pt x="13" y="3"/>
                    <a:pt x="30" y="2"/>
                  </a:cubicBezTo>
                  <a:cubicBezTo>
                    <a:pt x="46" y="0"/>
                    <a:pt x="61" y="13"/>
                    <a:pt x="63" y="30"/>
                  </a:cubicBezTo>
                  <a:cubicBezTo>
                    <a:pt x="78" y="312"/>
                    <a:pt x="78" y="312"/>
                    <a:pt x="78" y="312"/>
                  </a:cubicBezTo>
                  <a:cubicBezTo>
                    <a:pt x="78" y="321"/>
                    <a:pt x="45" y="324"/>
                    <a:pt x="44" y="314"/>
                  </a:cubicBezTo>
                  <a:lnTo>
                    <a:pt x="2" y="34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29D85F85-8EDB-42FC-906D-47875D1959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7" y="2061"/>
              <a:ext cx="51" cy="51"/>
            </a:xfrm>
            <a:custGeom>
              <a:avLst/>
              <a:gdLst>
                <a:gd name="T0" fmla="*/ 2 w 64"/>
                <a:gd name="T1" fmla="*/ 34 h 64"/>
                <a:gd name="T2" fmla="*/ 35 w 64"/>
                <a:gd name="T3" fmla="*/ 62 h 64"/>
                <a:gd name="T4" fmla="*/ 63 w 64"/>
                <a:gd name="T5" fmla="*/ 30 h 64"/>
                <a:gd name="T6" fmla="*/ 30 w 64"/>
                <a:gd name="T7" fmla="*/ 2 h 64"/>
                <a:gd name="T8" fmla="*/ 2 w 64"/>
                <a:gd name="T9" fmla="*/ 3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2" y="34"/>
                  </a:moveTo>
                  <a:cubicBezTo>
                    <a:pt x="3" y="51"/>
                    <a:pt x="18" y="64"/>
                    <a:pt x="35" y="62"/>
                  </a:cubicBezTo>
                  <a:cubicBezTo>
                    <a:pt x="51" y="61"/>
                    <a:pt x="64" y="46"/>
                    <a:pt x="63" y="30"/>
                  </a:cubicBezTo>
                  <a:cubicBezTo>
                    <a:pt x="61" y="13"/>
                    <a:pt x="46" y="0"/>
                    <a:pt x="30" y="2"/>
                  </a:cubicBezTo>
                  <a:cubicBezTo>
                    <a:pt x="13" y="3"/>
                    <a:pt x="0" y="18"/>
                    <a:pt x="2" y="34"/>
                  </a:cubicBez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698FBA9A-3BB9-4AD4-A532-D04EB2BEF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1" y="1868"/>
              <a:ext cx="82" cy="244"/>
            </a:xfrm>
            <a:custGeom>
              <a:avLst/>
              <a:gdLst>
                <a:gd name="T0" fmla="*/ 9 w 102"/>
                <a:gd name="T1" fmla="*/ 271 h 304"/>
                <a:gd name="T2" fmla="*/ 38 w 102"/>
                <a:gd name="T3" fmla="*/ 303 h 304"/>
                <a:gd name="T4" fmla="*/ 69 w 102"/>
                <a:gd name="T5" fmla="*/ 275 h 304"/>
                <a:gd name="T6" fmla="*/ 101 w 102"/>
                <a:gd name="T7" fmla="*/ 54 h 304"/>
                <a:gd name="T8" fmla="*/ 53 w 102"/>
                <a:gd name="T9" fmla="*/ 2 h 304"/>
                <a:gd name="T10" fmla="*/ 0 w 102"/>
                <a:gd name="T11" fmla="*/ 49 h 304"/>
                <a:gd name="T12" fmla="*/ 9 w 102"/>
                <a:gd name="T13" fmla="*/ 27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304">
                  <a:moveTo>
                    <a:pt x="9" y="271"/>
                  </a:moveTo>
                  <a:cubicBezTo>
                    <a:pt x="8" y="288"/>
                    <a:pt x="21" y="303"/>
                    <a:pt x="38" y="303"/>
                  </a:cubicBezTo>
                  <a:cubicBezTo>
                    <a:pt x="54" y="304"/>
                    <a:pt x="69" y="291"/>
                    <a:pt x="69" y="275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2" y="26"/>
                    <a:pt x="80" y="3"/>
                    <a:pt x="53" y="2"/>
                  </a:cubicBezTo>
                  <a:cubicBezTo>
                    <a:pt x="25" y="0"/>
                    <a:pt x="1" y="21"/>
                    <a:pt x="0" y="49"/>
                  </a:cubicBezTo>
                  <a:lnTo>
                    <a:pt x="9" y="271"/>
                  </a:lnTo>
                  <a:close/>
                </a:path>
              </a:pathLst>
            </a:custGeom>
            <a:solidFill>
              <a:srgbClr val="613D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1D2C140F-CA67-4C8C-9E30-87483CE11B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8" y="1854"/>
              <a:ext cx="108" cy="447"/>
            </a:xfrm>
            <a:custGeom>
              <a:avLst/>
              <a:gdLst>
                <a:gd name="T0" fmla="*/ 90 w 134"/>
                <a:gd name="T1" fmla="*/ 294 h 558"/>
                <a:gd name="T2" fmla="*/ 93 w 134"/>
                <a:gd name="T3" fmla="*/ 558 h 558"/>
                <a:gd name="T4" fmla="*/ 42 w 134"/>
                <a:gd name="T5" fmla="*/ 558 h 558"/>
                <a:gd name="T6" fmla="*/ 1 w 134"/>
                <a:gd name="T7" fmla="*/ 299 h 558"/>
                <a:gd name="T8" fmla="*/ 0 w 134"/>
                <a:gd name="T9" fmla="*/ 28 h 558"/>
                <a:gd name="T10" fmla="*/ 106 w 134"/>
                <a:gd name="T11" fmla="*/ 0 h 558"/>
                <a:gd name="T12" fmla="*/ 90 w 134"/>
                <a:gd name="T13" fmla="*/ 294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558">
                  <a:moveTo>
                    <a:pt x="90" y="294"/>
                  </a:moveTo>
                  <a:cubicBezTo>
                    <a:pt x="93" y="558"/>
                    <a:pt x="93" y="558"/>
                    <a:pt x="93" y="558"/>
                  </a:cubicBezTo>
                  <a:cubicBezTo>
                    <a:pt x="42" y="558"/>
                    <a:pt x="42" y="558"/>
                    <a:pt x="42" y="558"/>
                  </a:cubicBezTo>
                  <a:cubicBezTo>
                    <a:pt x="1" y="299"/>
                    <a:pt x="1" y="299"/>
                    <a:pt x="1" y="299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134" y="81"/>
                    <a:pt x="88" y="201"/>
                    <a:pt x="90" y="294"/>
                  </a:cubicBezTo>
                  <a:close/>
                </a:path>
              </a:pathLst>
            </a:custGeom>
            <a:solidFill>
              <a:srgbClr val="401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04B01186-3432-40F6-97EF-EF01E2AAE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2" y="1856"/>
              <a:ext cx="84" cy="445"/>
            </a:xfrm>
            <a:custGeom>
              <a:avLst/>
              <a:gdLst>
                <a:gd name="T0" fmla="*/ 5 w 84"/>
                <a:gd name="T1" fmla="*/ 445 h 445"/>
                <a:gd name="T2" fmla="*/ 44 w 84"/>
                <a:gd name="T3" fmla="*/ 445 h 445"/>
                <a:gd name="T4" fmla="*/ 84 w 84"/>
                <a:gd name="T5" fmla="*/ 232 h 445"/>
                <a:gd name="T6" fmla="*/ 80 w 84"/>
                <a:gd name="T7" fmla="*/ 0 h 445"/>
                <a:gd name="T8" fmla="*/ 0 w 84"/>
                <a:gd name="T9" fmla="*/ 0 h 445"/>
                <a:gd name="T10" fmla="*/ 11 w 84"/>
                <a:gd name="T11" fmla="*/ 234 h 445"/>
                <a:gd name="T12" fmla="*/ 5 w 84"/>
                <a:gd name="T13" fmla="*/ 445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445">
                  <a:moveTo>
                    <a:pt x="5" y="445"/>
                  </a:moveTo>
                  <a:lnTo>
                    <a:pt x="44" y="445"/>
                  </a:lnTo>
                  <a:lnTo>
                    <a:pt x="84" y="232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5" y="445"/>
                  </a:lnTo>
                  <a:close/>
                </a:path>
              </a:pathLst>
            </a:custGeom>
            <a:solidFill>
              <a:srgbClr val="401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FA82CB7-31EE-470E-A0F7-282D0B532E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8" y="2324"/>
              <a:ext cx="132" cy="33"/>
            </a:xfrm>
            <a:custGeom>
              <a:avLst/>
              <a:gdLst>
                <a:gd name="T0" fmla="*/ 0 w 163"/>
                <a:gd name="T1" fmla="*/ 3 h 42"/>
                <a:gd name="T2" fmla="*/ 0 w 163"/>
                <a:gd name="T3" fmla="*/ 29 h 42"/>
                <a:gd name="T4" fmla="*/ 15 w 163"/>
                <a:gd name="T5" fmla="*/ 38 h 42"/>
                <a:gd name="T6" fmla="*/ 93 w 163"/>
                <a:gd name="T7" fmla="*/ 42 h 42"/>
                <a:gd name="T8" fmla="*/ 146 w 163"/>
                <a:gd name="T9" fmla="*/ 38 h 42"/>
                <a:gd name="T10" fmla="*/ 151 w 163"/>
                <a:gd name="T11" fmla="*/ 26 h 42"/>
                <a:gd name="T12" fmla="*/ 79 w 163"/>
                <a:gd name="T13" fmla="*/ 7 h 42"/>
                <a:gd name="T14" fmla="*/ 0 w 163"/>
                <a:gd name="T15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42">
                  <a:moveTo>
                    <a:pt x="0" y="3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2" y="35"/>
                    <a:pt x="7" y="37"/>
                    <a:pt x="15" y="38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106" y="42"/>
                    <a:pt x="146" y="38"/>
                    <a:pt x="146" y="38"/>
                  </a:cubicBezTo>
                  <a:cubicBezTo>
                    <a:pt x="163" y="35"/>
                    <a:pt x="155" y="27"/>
                    <a:pt x="151" y="26"/>
                  </a:cubicBezTo>
                  <a:cubicBezTo>
                    <a:pt x="137" y="25"/>
                    <a:pt x="105" y="14"/>
                    <a:pt x="79" y="7"/>
                  </a:cubicBezTo>
                  <a:cubicBezTo>
                    <a:pt x="57" y="0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6254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9162B4BF-E8DE-4C84-B126-844AE9142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" y="2309"/>
              <a:ext cx="88" cy="29"/>
            </a:xfrm>
            <a:custGeom>
              <a:avLst/>
              <a:gdLst>
                <a:gd name="T0" fmla="*/ 3 w 109"/>
                <a:gd name="T1" fmla="*/ 1 h 37"/>
                <a:gd name="T2" fmla="*/ 1 w 109"/>
                <a:gd name="T3" fmla="*/ 22 h 37"/>
                <a:gd name="T4" fmla="*/ 94 w 109"/>
                <a:gd name="T5" fmla="*/ 37 h 37"/>
                <a:gd name="T6" fmla="*/ 104 w 109"/>
                <a:gd name="T7" fmla="*/ 33 h 37"/>
                <a:gd name="T8" fmla="*/ 39 w 109"/>
                <a:gd name="T9" fmla="*/ 0 h 37"/>
                <a:gd name="T10" fmla="*/ 3 w 109"/>
                <a:gd name="T11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37">
                  <a:moveTo>
                    <a:pt x="3" y="1"/>
                  </a:moveTo>
                  <a:cubicBezTo>
                    <a:pt x="3" y="9"/>
                    <a:pt x="0" y="17"/>
                    <a:pt x="1" y="22"/>
                  </a:cubicBezTo>
                  <a:cubicBezTo>
                    <a:pt x="2" y="29"/>
                    <a:pt x="94" y="37"/>
                    <a:pt x="94" y="37"/>
                  </a:cubicBezTo>
                  <a:cubicBezTo>
                    <a:pt x="96" y="37"/>
                    <a:pt x="109" y="34"/>
                    <a:pt x="104" y="33"/>
                  </a:cubicBezTo>
                  <a:cubicBezTo>
                    <a:pt x="82" y="27"/>
                    <a:pt x="37" y="9"/>
                    <a:pt x="39" y="0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6736E906-BEE7-47BF-A082-F2271B17C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2" y="2325"/>
              <a:ext cx="132" cy="36"/>
            </a:xfrm>
            <a:custGeom>
              <a:avLst/>
              <a:gdLst>
                <a:gd name="T0" fmla="*/ 162 w 163"/>
                <a:gd name="T1" fmla="*/ 0 h 44"/>
                <a:gd name="T2" fmla="*/ 163 w 163"/>
                <a:gd name="T3" fmla="*/ 26 h 44"/>
                <a:gd name="T4" fmla="*/ 148 w 163"/>
                <a:gd name="T5" fmla="*/ 35 h 44"/>
                <a:gd name="T6" fmla="*/ 70 w 163"/>
                <a:gd name="T7" fmla="*/ 42 h 44"/>
                <a:gd name="T8" fmla="*/ 17 w 163"/>
                <a:gd name="T9" fmla="*/ 43 h 44"/>
                <a:gd name="T10" fmla="*/ 12 w 163"/>
                <a:gd name="T11" fmla="*/ 31 h 44"/>
                <a:gd name="T12" fmla="*/ 83 w 163"/>
                <a:gd name="T13" fmla="*/ 8 h 44"/>
                <a:gd name="T14" fmla="*/ 162 w 163"/>
                <a:gd name="T15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44">
                  <a:moveTo>
                    <a:pt x="162" y="0"/>
                  </a:moveTo>
                  <a:cubicBezTo>
                    <a:pt x="163" y="26"/>
                    <a:pt x="163" y="26"/>
                    <a:pt x="163" y="26"/>
                  </a:cubicBezTo>
                  <a:cubicBezTo>
                    <a:pt x="162" y="32"/>
                    <a:pt x="156" y="34"/>
                    <a:pt x="148" y="35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57" y="44"/>
                    <a:pt x="17" y="43"/>
                    <a:pt x="17" y="43"/>
                  </a:cubicBezTo>
                  <a:cubicBezTo>
                    <a:pt x="0" y="40"/>
                    <a:pt x="8" y="32"/>
                    <a:pt x="12" y="31"/>
                  </a:cubicBezTo>
                  <a:cubicBezTo>
                    <a:pt x="25" y="29"/>
                    <a:pt x="57" y="16"/>
                    <a:pt x="83" y="8"/>
                  </a:cubicBezTo>
                  <a:cubicBezTo>
                    <a:pt x="105" y="0"/>
                    <a:pt x="162" y="0"/>
                    <a:pt x="162" y="0"/>
                  </a:cubicBezTo>
                  <a:close/>
                </a:path>
              </a:pathLst>
            </a:custGeom>
            <a:solidFill>
              <a:srgbClr val="6254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5FF97D5D-B12D-4B4C-AAFE-F925DAE80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6" y="2309"/>
              <a:ext cx="86" cy="32"/>
            </a:xfrm>
            <a:custGeom>
              <a:avLst/>
              <a:gdLst>
                <a:gd name="T0" fmla="*/ 104 w 107"/>
                <a:gd name="T1" fmla="*/ 0 h 40"/>
                <a:gd name="T2" fmla="*/ 107 w 107"/>
                <a:gd name="T3" fmla="*/ 21 h 40"/>
                <a:gd name="T4" fmla="*/ 15 w 107"/>
                <a:gd name="T5" fmla="*/ 40 h 40"/>
                <a:gd name="T6" fmla="*/ 5 w 107"/>
                <a:gd name="T7" fmla="*/ 37 h 40"/>
                <a:gd name="T8" fmla="*/ 69 w 107"/>
                <a:gd name="T9" fmla="*/ 1 h 40"/>
                <a:gd name="T10" fmla="*/ 104 w 107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40">
                  <a:moveTo>
                    <a:pt x="104" y="0"/>
                  </a:moveTo>
                  <a:cubicBezTo>
                    <a:pt x="104" y="9"/>
                    <a:pt x="107" y="17"/>
                    <a:pt x="107" y="21"/>
                  </a:cubicBezTo>
                  <a:cubicBezTo>
                    <a:pt x="107" y="28"/>
                    <a:pt x="15" y="40"/>
                    <a:pt x="15" y="40"/>
                  </a:cubicBezTo>
                  <a:cubicBezTo>
                    <a:pt x="13" y="40"/>
                    <a:pt x="0" y="39"/>
                    <a:pt x="5" y="37"/>
                  </a:cubicBezTo>
                  <a:cubicBezTo>
                    <a:pt x="27" y="30"/>
                    <a:pt x="70" y="9"/>
                    <a:pt x="69" y="1"/>
                  </a:cubicBezTo>
                  <a:lnTo>
                    <a:pt x="104" y="0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352BAAC6-DD34-4639-959E-547282E59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1" y="1394"/>
              <a:ext cx="57" cy="138"/>
            </a:xfrm>
            <a:custGeom>
              <a:avLst/>
              <a:gdLst>
                <a:gd name="T0" fmla="*/ 65 w 70"/>
                <a:gd name="T1" fmla="*/ 103 h 172"/>
                <a:gd name="T2" fmla="*/ 56 w 70"/>
                <a:gd name="T3" fmla="*/ 34 h 172"/>
                <a:gd name="T4" fmla="*/ 43 w 70"/>
                <a:gd name="T5" fmla="*/ 24 h 172"/>
                <a:gd name="T6" fmla="*/ 28 w 70"/>
                <a:gd name="T7" fmla="*/ 12 h 172"/>
                <a:gd name="T8" fmla="*/ 16 w 70"/>
                <a:gd name="T9" fmla="*/ 5 h 172"/>
                <a:gd name="T10" fmla="*/ 18 w 70"/>
                <a:gd name="T11" fmla="*/ 19 h 172"/>
                <a:gd name="T12" fmla="*/ 13 w 70"/>
                <a:gd name="T13" fmla="*/ 35 h 172"/>
                <a:gd name="T14" fmla="*/ 16 w 70"/>
                <a:gd name="T15" fmla="*/ 52 h 172"/>
                <a:gd name="T16" fmla="*/ 0 w 70"/>
                <a:gd name="T17" fmla="*/ 49 h 172"/>
                <a:gd name="T18" fmla="*/ 20 w 70"/>
                <a:gd name="T19" fmla="*/ 92 h 172"/>
                <a:gd name="T20" fmla="*/ 25 w 70"/>
                <a:gd name="T21" fmla="*/ 99 h 172"/>
                <a:gd name="T22" fmla="*/ 32 w 70"/>
                <a:gd name="T23" fmla="*/ 172 h 172"/>
                <a:gd name="T24" fmla="*/ 68 w 70"/>
                <a:gd name="T25" fmla="*/ 150 h 172"/>
                <a:gd name="T26" fmla="*/ 65 w 70"/>
                <a:gd name="T27" fmla="*/ 103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172">
                  <a:moveTo>
                    <a:pt x="65" y="103"/>
                  </a:moveTo>
                  <a:cubicBezTo>
                    <a:pt x="70" y="71"/>
                    <a:pt x="66" y="60"/>
                    <a:pt x="56" y="34"/>
                  </a:cubicBezTo>
                  <a:cubicBezTo>
                    <a:pt x="50" y="18"/>
                    <a:pt x="44" y="15"/>
                    <a:pt x="43" y="24"/>
                  </a:cubicBezTo>
                  <a:cubicBezTo>
                    <a:pt x="41" y="6"/>
                    <a:pt x="27" y="0"/>
                    <a:pt x="28" y="12"/>
                  </a:cubicBezTo>
                  <a:cubicBezTo>
                    <a:pt x="26" y="8"/>
                    <a:pt x="21" y="2"/>
                    <a:pt x="16" y="5"/>
                  </a:cubicBezTo>
                  <a:cubicBezTo>
                    <a:pt x="12" y="7"/>
                    <a:pt x="16" y="16"/>
                    <a:pt x="18" y="19"/>
                  </a:cubicBezTo>
                  <a:cubicBezTo>
                    <a:pt x="13" y="19"/>
                    <a:pt x="7" y="23"/>
                    <a:pt x="13" y="35"/>
                  </a:cubicBezTo>
                  <a:cubicBezTo>
                    <a:pt x="17" y="44"/>
                    <a:pt x="16" y="52"/>
                    <a:pt x="16" y="52"/>
                  </a:cubicBezTo>
                  <a:cubicBezTo>
                    <a:pt x="8" y="44"/>
                    <a:pt x="2" y="44"/>
                    <a:pt x="0" y="49"/>
                  </a:cubicBezTo>
                  <a:cubicBezTo>
                    <a:pt x="6" y="60"/>
                    <a:pt x="11" y="78"/>
                    <a:pt x="20" y="92"/>
                  </a:cubicBezTo>
                  <a:cubicBezTo>
                    <a:pt x="21" y="95"/>
                    <a:pt x="23" y="97"/>
                    <a:pt x="25" y="99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68" y="150"/>
                    <a:pt x="68" y="150"/>
                    <a:pt x="68" y="150"/>
                  </a:cubicBezTo>
                  <a:lnTo>
                    <a:pt x="65" y="103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5809796B-0AD5-4FEC-9123-1CDF3AD675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8" y="1580"/>
              <a:ext cx="56" cy="56"/>
            </a:xfrm>
            <a:custGeom>
              <a:avLst/>
              <a:gdLst>
                <a:gd name="T0" fmla="*/ 5 w 70"/>
                <a:gd name="T1" fmla="*/ 45 h 70"/>
                <a:gd name="T2" fmla="*/ 25 w 70"/>
                <a:gd name="T3" fmla="*/ 5 h 70"/>
                <a:gd name="T4" fmla="*/ 64 w 70"/>
                <a:gd name="T5" fmla="*/ 25 h 70"/>
                <a:gd name="T6" fmla="*/ 44 w 70"/>
                <a:gd name="T7" fmla="*/ 65 h 70"/>
                <a:gd name="T8" fmla="*/ 5 w 70"/>
                <a:gd name="T9" fmla="*/ 4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70">
                  <a:moveTo>
                    <a:pt x="5" y="45"/>
                  </a:moveTo>
                  <a:cubicBezTo>
                    <a:pt x="0" y="28"/>
                    <a:pt x="9" y="11"/>
                    <a:pt x="25" y="5"/>
                  </a:cubicBezTo>
                  <a:cubicBezTo>
                    <a:pt x="41" y="0"/>
                    <a:pt x="59" y="9"/>
                    <a:pt x="64" y="25"/>
                  </a:cubicBezTo>
                  <a:cubicBezTo>
                    <a:pt x="70" y="42"/>
                    <a:pt x="61" y="59"/>
                    <a:pt x="44" y="65"/>
                  </a:cubicBezTo>
                  <a:cubicBezTo>
                    <a:pt x="28" y="70"/>
                    <a:pt x="10" y="61"/>
                    <a:pt x="5" y="4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8" name="Freeform 39">
              <a:extLst>
                <a:ext uri="{FF2B5EF4-FFF2-40B4-BE49-F238E27FC236}">
                  <a16:creationId xmlns:a16="http://schemas.microsoft.com/office/drawing/2014/main" id="{C0B1BF73-BE6A-4757-A7A0-D9325DCDF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8" y="1584"/>
              <a:ext cx="155" cy="100"/>
            </a:xfrm>
            <a:custGeom>
              <a:avLst/>
              <a:gdLst>
                <a:gd name="T0" fmla="*/ 21 w 155"/>
                <a:gd name="T1" fmla="*/ 100 h 100"/>
                <a:gd name="T2" fmla="*/ 155 w 155"/>
                <a:gd name="T3" fmla="*/ 48 h 100"/>
                <a:gd name="T4" fmla="*/ 140 w 155"/>
                <a:gd name="T5" fmla="*/ 0 h 100"/>
                <a:gd name="T6" fmla="*/ 0 w 155"/>
                <a:gd name="T7" fmla="*/ 34 h 100"/>
                <a:gd name="T8" fmla="*/ 21 w 155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00">
                  <a:moveTo>
                    <a:pt x="21" y="100"/>
                  </a:moveTo>
                  <a:lnTo>
                    <a:pt x="155" y="48"/>
                  </a:lnTo>
                  <a:lnTo>
                    <a:pt x="140" y="0"/>
                  </a:lnTo>
                  <a:lnTo>
                    <a:pt x="0" y="34"/>
                  </a:lnTo>
                  <a:lnTo>
                    <a:pt x="21" y="100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9" name="Freeform 40">
              <a:extLst>
                <a:ext uri="{FF2B5EF4-FFF2-40B4-BE49-F238E27FC236}">
                  <a16:creationId xmlns:a16="http://schemas.microsoft.com/office/drawing/2014/main" id="{E3EDE892-35B9-4070-8636-4833091ACA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9" y="1581"/>
              <a:ext cx="54" cy="54"/>
            </a:xfrm>
            <a:custGeom>
              <a:avLst/>
              <a:gdLst>
                <a:gd name="T0" fmla="*/ 29 w 67"/>
                <a:gd name="T1" fmla="*/ 2 h 67"/>
                <a:gd name="T2" fmla="*/ 65 w 67"/>
                <a:gd name="T3" fmla="*/ 28 h 67"/>
                <a:gd name="T4" fmla="*/ 39 w 67"/>
                <a:gd name="T5" fmla="*/ 64 h 67"/>
                <a:gd name="T6" fmla="*/ 3 w 67"/>
                <a:gd name="T7" fmla="*/ 38 h 67"/>
                <a:gd name="T8" fmla="*/ 29 w 67"/>
                <a:gd name="T9" fmla="*/ 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29" y="2"/>
                  </a:moveTo>
                  <a:cubicBezTo>
                    <a:pt x="46" y="0"/>
                    <a:pt x="62" y="11"/>
                    <a:pt x="65" y="28"/>
                  </a:cubicBezTo>
                  <a:cubicBezTo>
                    <a:pt x="67" y="45"/>
                    <a:pt x="56" y="61"/>
                    <a:pt x="39" y="64"/>
                  </a:cubicBezTo>
                  <a:cubicBezTo>
                    <a:pt x="22" y="67"/>
                    <a:pt x="6" y="55"/>
                    <a:pt x="3" y="38"/>
                  </a:cubicBezTo>
                  <a:cubicBezTo>
                    <a:pt x="0" y="21"/>
                    <a:pt x="12" y="5"/>
                    <a:pt x="29" y="2"/>
                  </a:cubicBez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0" name="Freeform 41">
              <a:extLst>
                <a:ext uri="{FF2B5EF4-FFF2-40B4-BE49-F238E27FC236}">
                  <a16:creationId xmlns:a16="http://schemas.microsoft.com/office/drawing/2014/main" id="{E3CF929D-6402-43B2-BF3A-A34B21619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1" y="1488"/>
              <a:ext cx="60" cy="124"/>
            </a:xfrm>
            <a:custGeom>
              <a:avLst/>
              <a:gdLst>
                <a:gd name="T0" fmla="*/ 0 w 60"/>
                <a:gd name="T1" fmla="*/ 5 h 124"/>
                <a:gd name="T2" fmla="*/ 10 w 60"/>
                <a:gd name="T3" fmla="*/ 124 h 124"/>
                <a:gd name="T4" fmla="*/ 60 w 60"/>
                <a:gd name="T5" fmla="*/ 116 h 124"/>
                <a:gd name="T6" fmla="*/ 44 w 60"/>
                <a:gd name="T7" fmla="*/ 0 h 124"/>
                <a:gd name="T8" fmla="*/ 0 w 60"/>
                <a:gd name="T9" fmla="*/ 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24">
                  <a:moveTo>
                    <a:pt x="0" y="5"/>
                  </a:moveTo>
                  <a:lnTo>
                    <a:pt x="10" y="124"/>
                  </a:lnTo>
                  <a:lnTo>
                    <a:pt x="60" y="116"/>
                  </a:lnTo>
                  <a:lnTo>
                    <a:pt x="44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1" name="Freeform 42">
              <a:extLst>
                <a:ext uri="{FF2B5EF4-FFF2-40B4-BE49-F238E27FC236}">
                  <a16:creationId xmlns:a16="http://schemas.microsoft.com/office/drawing/2014/main" id="{B5E5DBD9-FA79-4530-848F-F8BD99375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3" y="1609"/>
              <a:ext cx="186" cy="280"/>
            </a:xfrm>
            <a:custGeom>
              <a:avLst/>
              <a:gdLst>
                <a:gd name="T0" fmla="*/ 110 w 230"/>
                <a:gd name="T1" fmla="*/ 0 h 349"/>
                <a:gd name="T2" fmla="*/ 21 w 230"/>
                <a:gd name="T3" fmla="*/ 12 h 349"/>
                <a:gd name="T4" fmla="*/ 3 w 230"/>
                <a:gd name="T5" fmla="*/ 107 h 349"/>
                <a:gd name="T6" fmla="*/ 14 w 230"/>
                <a:gd name="T7" fmla="*/ 242 h 349"/>
                <a:gd name="T8" fmla="*/ 0 w 230"/>
                <a:gd name="T9" fmla="*/ 337 h 349"/>
                <a:gd name="T10" fmla="*/ 212 w 230"/>
                <a:gd name="T11" fmla="*/ 317 h 349"/>
                <a:gd name="T12" fmla="*/ 209 w 230"/>
                <a:gd name="T13" fmla="*/ 242 h 349"/>
                <a:gd name="T14" fmla="*/ 230 w 230"/>
                <a:gd name="T15" fmla="*/ 77 h 349"/>
                <a:gd name="T16" fmla="*/ 202 w 230"/>
                <a:gd name="T17" fmla="*/ 12 h 349"/>
                <a:gd name="T18" fmla="*/ 110 w 230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0" h="349">
                  <a:moveTo>
                    <a:pt x="110" y="0"/>
                  </a:moveTo>
                  <a:cubicBezTo>
                    <a:pt x="21" y="12"/>
                    <a:pt x="21" y="12"/>
                    <a:pt x="21" y="12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72" y="349"/>
                    <a:pt x="151" y="313"/>
                    <a:pt x="212" y="317"/>
                  </a:cubicBezTo>
                  <a:cubicBezTo>
                    <a:pt x="209" y="242"/>
                    <a:pt x="209" y="242"/>
                    <a:pt x="209" y="242"/>
                  </a:cubicBezTo>
                  <a:cubicBezTo>
                    <a:pt x="230" y="77"/>
                    <a:pt x="230" y="77"/>
                    <a:pt x="230" y="77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10" y="0"/>
                    <a:pt x="110" y="0"/>
                    <a:pt x="110" y="0"/>
                  </a:cubicBezTo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0DEFC545-A3A3-4153-A24D-21FC8C051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" y="1576"/>
              <a:ext cx="50" cy="82"/>
            </a:xfrm>
            <a:custGeom>
              <a:avLst/>
              <a:gdLst>
                <a:gd name="T0" fmla="*/ 62 w 62"/>
                <a:gd name="T1" fmla="*/ 0 h 103"/>
                <a:gd name="T2" fmla="*/ 1 w 62"/>
                <a:gd name="T3" fmla="*/ 5 h 103"/>
                <a:gd name="T4" fmla="*/ 1 w 62"/>
                <a:gd name="T5" fmla="*/ 64 h 103"/>
                <a:gd name="T6" fmla="*/ 30 w 62"/>
                <a:gd name="T7" fmla="*/ 103 h 103"/>
                <a:gd name="T8" fmla="*/ 58 w 62"/>
                <a:gd name="T9" fmla="*/ 64 h 103"/>
                <a:gd name="T10" fmla="*/ 62 w 62"/>
                <a:gd name="T1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103">
                  <a:moveTo>
                    <a:pt x="62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0" y="49"/>
                    <a:pt x="1" y="64"/>
                  </a:cubicBezTo>
                  <a:cubicBezTo>
                    <a:pt x="1" y="76"/>
                    <a:pt x="4" y="103"/>
                    <a:pt x="30" y="103"/>
                  </a:cubicBezTo>
                  <a:cubicBezTo>
                    <a:pt x="55" y="103"/>
                    <a:pt x="57" y="76"/>
                    <a:pt x="58" y="64"/>
                  </a:cubicBezTo>
                  <a:cubicBezTo>
                    <a:pt x="59" y="48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6F04601B-06F1-4C72-BF54-449AEDBCB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4" y="1589"/>
              <a:ext cx="44" cy="25"/>
            </a:xfrm>
            <a:custGeom>
              <a:avLst/>
              <a:gdLst>
                <a:gd name="T0" fmla="*/ 3 w 55"/>
                <a:gd name="T1" fmla="*/ 0 h 31"/>
                <a:gd name="T2" fmla="*/ 53 w 55"/>
                <a:gd name="T3" fmla="*/ 28 h 31"/>
                <a:gd name="T4" fmla="*/ 55 w 55"/>
                <a:gd name="T5" fmla="*/ 6 h 31"/>
                <a:gd name="T6" fmla="*/ 3 w 55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31">
                  <a:moveTo>
                    <a:pt x="3" y="0"/>
                  </a:moveTo>
                  <a:cubicBezTo>
                    <a:pt x="0" y="28"/>
                    <a:pt x="38" y="31"/>
                    <a:pt x="53" y="28"/>
                  </a:cubicBezTo>
                  <a:cubicBezTo>
                    <a:pt x="55" y="6"/>
                    <a:pt x="55" y="6"/>
                    <a:pt x="55" y="6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DEB6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4" name="Freeform 45">
              <a:extLst>
                <a:ext uri="{FF2B5EF4-FFF2-40B4-BE49-F238E27FC236}">
                  <a16:creationId xmlns:a16="http://schemas.microsoft.com/office/drawing/2014/main" id="{9587CE52-39EC-44F9-9F2A-4A74F59F1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5" y="1465"/>
              <a:ext cx="132" cy="137"/>
            </a:xfrm>
            <a:custGeom>
              <a:avLst/>
              <a:gdLst>
                <a:gd name="T0" fmla="*/ 129 w 163"/>
                <a:gd name="T1" fmla="*/ 64 h 171"/>
                <a:gd name="T2" fmla="*/ 11 w 163"/>
                <a:gd name="T3" fmla="*/ 72 h 171"/>
                <a:gd name="T4" fmla="*/ 70 w 163"/>
                <a:gd name="T5" fmla="*/ 161 h 171"/>
                <a:gd name="T6" fmla="*/ 139 w 163"/>
                <a:gd name="T7" fmla="*/ 159 h 171"/>
                <a:gd name="T8" fmla="*/ 152 w 163"/>
                <a:gd name="T9" fmla="*/ 149 h 171"/>
                <a:gd name="T10" fmla="*/ 147 w 163"/>
                <a:gd name="T11" fmla="*/ 106 h 171"/>
                <a:gd name="T12" fmla="*/ 154 w 163"/>
                <a:gd name="T13" fmla="*/ 93 h 171"/>
                <a:gd name="T14" fmla="*/ 131 w 163"/>
                <a:gd name="T15" fmla="*/ 69 h 171"/>
                <a:gd name="T16" fmla="*/ 129 w 163"/>
                <a:gd name="T17" fmla="*/ 64 h 171"/>
                <a:gd name="T18" fmla="*/ 129 w 163"/>
                <a:gd name="T19" fmla="*/ 64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71">
                  <a:moveTo>
                    <a:pt x="129" y="64"/>
                  </a:moveTo>
                  <a:cubicBezTo>
                    <a:pt x="97" y="0"/>
                    <a:pt x="22" y="21"/>
                    <a:pt x="11" y="72"/>
                  </a:cubicBezTo>
                  <a:cubicBezTo>
                    <a:pt x="0" y="123"/>
                    <a:pt x="36" y="150"/>
                    <a:pt x="70" y="161"/>
                  </a:cubicBezTo>
                  <a:cubicBezTo>
                    <a:pt x="96" y="171"/>
                    <a:pt x="125" y="162"/>
                    <a:pt x="139" y="159"/>
                  </a:cubicBezTo>
                  <a:cubicBezTo>
                    <a:pt x="154" y="156"/>
                    <a:pt x="152" y="149"/>
                    <a:pt x="152" y="149"/>
                  </a:cubicBezTo>
                  <a:cubicBezTo>
                    <a:pt x="150" y="140"/>
                    <a:pt x="143" y="111"/>
                    <a:pt x="147" y="106"/>
                  </a:cubicBezTo>
                  <a:cubicBezTo>
                    <a:pt x="163" y="99"/>
                    <a:pt x="156" y="95"/>
                    <a:pt x="154" y="93"/>
                  </a:cubicBezTo>
                  <a:cubicBezTo>
                    <a:pt x="153" y="91"/>
                    <a:pt x="132" y="74"/>
                    <a:pt x="131" y="69"/>
                  </a:cubicBezTo>
                  <a:cubicBezTo>
                    <a:pt x="130" y="68"/>
                    <a:pt x="130" y="66"/>
                    <a:pt x="129" y="64"/>
                  </a:cubicBezTo>
                  <a:cubicBezTo>
                    <a:pt x="129" y="64"/>
                    <a:pt x="129" y="64"/>
                    <a:pt x="129" y="64"/>
                  </a:cubicBez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72BB24B2-9ED1-4202-9D85-308D18AB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7" y="1542"/>
              <a:ext cx="9" cy="23"/>
            </a:xfrm>
            <a:custGeom>
              <a:avLst/>
              <a:gdLst>
                <a:gd name="T0" fmla="*/ 9 w 11"/>
                <a:gd name="T1" fmla="*/ 1 h 29"/>
                <a:gd name="T2" fmla="*/ 1 w 11"/>
                <a:gd name="T3" fmla="*/ 5 h 29"/>
                <a:gd name="T4" fmla="*/ 5 w 11"/>
                <a:gd name="T5" fmla="*/ 20 h 29"/>
                <a:gd name="T6" fmla="*/ 11 w 11"/>
                <a:gd name="T7" fmla="*/ 29 h 29"/>
                <a:gd name="T8" fmla="*/ 9 w 11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9">
                  <a:moveTo>
                    <a:pt x="9" y="1"/>
                  </a:moveTo>
                  <a:cubicBezTo>
                    <a:pt x="5" y="0"/>
                    <a:pt x="2" y="1"/>
                    <a:pt x="1" y="5"/>
                  </a:cubicBezTo>
                  <a:cubicBezTo>
                    <a:pt x="0" y="9"/>
                    <a:pt x="2" y="15"/>
                    <a:pt x="5" y="20"/>
                  </a:cubicBezTo>
                  <a:cubicBezTo>
                    <a:pt x="7" y="24"/>
                    <a:pt x="9" y="27"/>
                    <a:pt x="11" y="29"/>
                  </a:cubicBezTo>
                  <a:cubicBezTo>
                    <a:pt x="9" y="23"/>
                    <a:pt x="4" y="7"/>
                    <a:pt x="9" y="1"/>
                  </a:cubicBezTo>
                  <a:close/>
                </a:path>
              </a:pathLst>
            </a:custGeom>
            <a:solidFill>
              <a:srgbClr val="DEB6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70B02FBD-44D5-4456-B855-EACF0B554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8" y="1467"/>
              <a:ext cx="115" cy="127"/>
            </a:xfrm>
            <a:custGeom>
              <a:avLst/>
              <a:gdLst>
                <a:gd name="T0" fmla="*/ 132 w 143"/>
                <a:gd name="T1" fmla="*/ 62 h 159"/>
                <a:gd name="T2" fmla="*/ 116 w 143"/>
                <a:gd name="T3" fmla="*/ 46 h 159"/>
                <a:gd name="T4" fmla="*/ 128 w 143"/>
                <a:gd name="T5" fmla="*/ 64 h 159"/>
                <a:gd name="T6" fmla="*/ 97 w 143"/>
                <a:gd name="T7" fmla="*/ 93 h 159"/>
                <a:gd name="T8" fmla="*/ 82 w 143"/>
                <a:gd name="T9" fmla="*/ 95 h 159"/>
                <a:gd name="T10" fmla="*/ 74 w 143"/>
                <a:gd name="T11" fmla="*/ 99 h 159"/>
                <a:gd name="T12" fmla="*/ 78 w 143"/>
                <a:gd name="T13" fmla="*/ 114 h 159"/>
                <a:gd name="T14" fmla="*/ 84 w 143"/>
                <a:gd name="T15" fmla="*/ 123 h 159"/>
                <a:gd name="T16" fmla="*/ 79 w 143"/>
                <a:gd name="T17" fmla="*/ 159 h 159"/>
                <a:gd name="T18" fmla="*/ 79 w 143"/>
                <a:gd name="T19" fmla="*/ 159 h 159"/>
                <a:gd name="T20" fmla="*/ 30 w 143"/>
                <a:gd name="T21" fmla="*/ 129 h 159"/>
                <a:gd name="T22" fmla="*/ 43 w 143"/>
                <a:gd name="T23" fmla="*/ 28 h 159"/>
                <a:gd name="T24" fmla="*/ 143 w 143"/>
                <a:gd name="T25" fmla="*/ 56 h 159"/>
                <a:gd name="T26" fmla="*/ 132 w 143"/>
                <a:gd name="T27" fmla="*/ 6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3" h="159">
                  <a:moveTo>
                    <a:pt x="132" y="62"/>
                  </a:moveTo>
                  <a:cubicBezTo>
                    <a:pt x="131" y="58"/>
                    <a:pt x="117" y="45"/>
                    <a:pt x="116" y="46"/>
                  </a:cubicBezTo>
                  <a:cubicBezTo>
                    <a:pt x="115" y="46"/>
                    <a:pt x="131" y="62"/>
                    <a:pt x="128" y="64"/>
                  </a:cubicBezTo>
                  <a:cubicBezTo>
                    <a:pt x="120" y="69"/>
                    <a:pt x="83" y="60"/>
                    <a:pt x="97" y="93"/>
                  </a:cubicBezTo>
                  <a:cubicBezTo>
                    <a:pt x="99" y="98"/>
                    <a:pt x="89" y="96"/>
                    <a:pt x="82" y="95"/>
                  </a:cubicBezTo>
                  <a:cubicBezTo>
                    <a:pt x="78" y="94"/>
                    <a:pt x="75" y="95"/>
                    <a:pt x="74" y="99"/>
                  </a:cubicBezTo>
                  <a:cubicBezTo>
                    <a:pt x="73" y="103"/>
                    <a:pt x="75" y="109"/>
                    <a:pt x="78" y="114"/>
                  </a:cubicBezTo>
                  <a:cubicBezTo>
                    <a:pt x="80" y="118"/>
                    <a:pt x="82" y="121"/>
                    <a:pt x="84" y="123"/>
                  </a:cubicBezTo>
                  <a:cubicBezTo>
                    <a:pt x="89" y="128"/>
                    <a:pt x="93" y="152"/>
                    <a:pt x="79" y="159"/>
                  </a:cubicBezTo>
                  <a:cubicBezTo>
                    <a:pt x="79" y="159"/>
                    <a:pt x="79" y="159"/>
                    <a:pt x="79" y="159"/>
                  </a:cubicBezTo>
                  <a:cubicBezTo>
                    <a:pt x="79" y="159"/>
                    <a:pt x="44" y="147"/>
                    <a:pt x="30" y="129"/>
                  </a:cubicBezTo>
                  <a:cubicBezTo>
                    <a:pt x="9" y="102"/>
                    <a:pt x="0" y="59"/>
                    <a:pt x="43" y="28"/>
                  </a:cubicBezTo>
                  <a:cubicBezTo>
                    <a:pt x="81" y="0"/>
                    <a:pt x="132" y="15"/>
                    <a:pt x="143" y="56"/>
                  </a:cubicBezTo>
                  <a:lnTo>
                    <a:pt x="132" y="62"/>
                  </a:ln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7" name="Freeform 48">
              <a:extLst>
                <a:ext uri="{FF2B5EF4-FFF2-40B4-BE49-F238E27FC236}">
                  <a16:creationId xmlns:a16="http://schemas.microsoft.com/office/drawing/2014/main" id="{BC0FBCDA-129F-40FF-8579-1B62FC75F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" y="1531"/>
              <a:ext cx="8" cy="7"/>
            </a:xfrm>
            <a:custGeom>
              <a:avLst/>
              <a:gdLst>
                <a:gd name="T0" fmla="*/ 5 w 10"/>
                <a:gd name="T1" fmla="*/ 6 h 9"/>
                <a:gd name="T2" fmla="*/ 9 w 10"/>
                <a:gd name="T3" fmla="*/ 7 h 9"/>
                <a:gd name="T4" fmla="*/ 9 w 10"/>
                <a:gd name="T5" fmla="*/ 5 h 9"/>
                <a:gd name="T6" fmla="*/ 4 w 10"/>
                <a:gd name="T7" fmla="*/ 0 h 9"/>
                <a:gd name="T8" fmla="*/ 0 w 10"/>
                <a:gd name="T9" fmla="*/ 6 h 9"/>
                <a:gd name="T10" fmla="*/ 1 w 10"/>
                <a:gd name="T11" fmla="*/ 9 h 9"/>
                <a:gd name="T12" fmla="*/ 5 w 10"/>
                <a:gd name="T1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6"/>
                  </a:moveTo>
                  <a:cubicBezTo>
                    <a:pt x="6" y="6"/>
                    <a:pt x="8" y="7"/>
                    <a:pt x="9" y="7"/>
                  </a:cubicBezTo>
                  <a:cubicBezTo>
                    <a:pt x="9" y="7"/>
                    <a:pt x="10" y="6"/>
                    <a:pt x="9" y="5"/>
                  </a:cubicBezTo>
                  <a:cubicBezTo>
                    <a:pt x="9" y="2"/>
                    <a:pt x="7" y="0"/>
                    <a:pt x="4" y="0"/>
                  </a:cubicBezTo>
                  <a:cubicBezTo>
                    <a:pt x="1" y="1"/>
                    <a:pt x="0" y="3"/>
                    <a:pt x="0" y="6"/>
                  </a:cubicBezTo>
                  <a:cubicBezTo>
                    <a:pt x="0" y="7"/>
                    <a:pt x="1" y="8"/>
                    <a:pt x="1" y="9"/>
                  </a:cubicBezTo>
                  <a:cubicBezTo>
                    <a:pt x="2" y="7"/>
                    <a:pt x="3" y="7"/>
                    <a:pt x="5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8" name="Freeform 49">
              <a:extLst>
                <a:ext uri="{FF2B5EF4-FFF2-40B4-BE49-F238E27FC236}">
                  <a16:creationId xmlns:a16="http://schemas.microsoft.com/office/drawing/2014/main" id="{5AA4F607-CF41-4C19-A133-00BAB626E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8" y="1566"/>
              <a:ext cx="18" cy="3"/>
            </a:xfrm>
            <a:custGeom>
              <a:avLst/>
              <a:gdLst>
                <a:gd name="T0" fmla="*/ 0 w 22"/>
                <a:gd name="T1" fmla="*/ 3 h 4"/>
                <a:gd name="T2" fmla="*/ 10 w 22"/>
                <a:gd name="T3" fmla="*/ 2 h 4"/>
                <a:gd name="T4" fmla="*/ 17 w 22"/>
                <a:gd name="T5" fmla="*/ 1 h 4"/>
                <a:gd name="T6" fmla="*/ 20 w 22"/>
                <a:gd name="T7" fmla="*/ 1 h 4"/>
                <a:gd name="T8" fmla="*/ 21 w 22"/>
                <a:gd name="T9" fmla="*/ 1 h 4"/>
                <a:gd name="T10" fmla="*/ 21 w 22"/>
                <a:gd name="T11" fmla="*/ 3 h 4"/>
                <a:gd name="T12" fmla="*/ 20 w 22"/>
                <a:gd name="T13" fmla="*/ 3 h 4"/>
                <a:gd name="T14" fmla="*/ 20 w 22"/>
                <a:gd name="T15" fmla="*/ 3 h 4"/>
                <a:gd name="T16" fmla="*/ 17 w 22"/>
                <a:gd name="T17" fmla="*/ 3 h 4"/>
                <a:gd name="T18" fmla="*/ 10 w 22"/>
                <a:gd name="T19" fmla="*/ 4 h 4"/>
                <a:gd name="T20" fmla="*/ 0 w 22"/>
                <a:gd name="T2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4">
                  <a:moveTo>
                    <a:pt x="0" y="3"/>
                  </a:moveTo>
                  <a:cubicBezTo>
                    <a:pt x="0" y="3"/>
                    <a:pt x="5" y="3"/>
                    <a:pt x="10" y="2"/>
                  </a:cubicBezTo>
                  <a:cubicBezTo>
                    <a:pt x="13" y="2"/>
                    <a:pt x="15" y="2"/>
                    <a:pt x="17" y="1"/>
                  </a:cubicBezTo>
                  <a:cubicBezTo>
                    <a:pt x="19" y="1"/>
                    <a:pt x="20" y="1"/>
                    <a:pt x="20" y="1"/>
                  </a:cubicBezTo>
                  <a:cubicBezTo>
                    <a:pt x="20" y="0"/>
                    <a:pt x="21" y="1"/>
                    <a:pt x="21" y="1"/>
                  </a:cubicBezTo>
                  <a:cubicBezTo>
                    <a:pt x="22" y="2"/>
                    <a:pt x="21" y="3"/>
                    <a:pt x="21" y="3"/>
                  </a:cubicBezTo>
                  <a:cubicBezTo>
                    <a:pt x="21" y="3"/>
                    <a:pt x="21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5" y="4"/>
                    <a:pt x="13" y="4"/>
                    <a:pt x="10" y="4"/>
                  </a:cubicBezTo>
                  <a:cubicBezTo>
                    <a:pt x="5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49" name="Freeform 50">
              <a:extLst>
                <a:ext uri="{FF2B5EF4-FFF2-40B4-BE49-F238E27FC236}">
                  <a16:creationId xmlns:a16="http://schemas.microsoft.com/office/drawing/2014/main" id="{A1D66434-7F1E-442C-847C-ACFC481A9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8" y="1569"/>
              <a:ext cx="17" cy="1"/>
            </a:xfrm>
            <a:custGeom>
              <a:avLst/>
              <a:gdLst>
                <a:gd name="T0" fmla="*/ 0 w 21"/>
                <a:gd name="T1" fmla="*/ 0 h 2"/>
                <a:gd name="T2" fmla="*/ 10 w 21"/>
                <a:gd name="T3" fmla="*/ 0 h 2"/>
                <a:gd name="T4" fmla="*/ 17 w 21"/>
                <a:gd name="T5" fmla="*/ 0 h 2"/>
                <a:gd name="T6" fmla="*/ 20 w 21"/>
                <a:gd name="T7" fmla="*/ 0 h 2"/>
                <a:gd name="T8" fmla="*/ 21 w 21"/>
                <a:gd name="T9" fmla="*/ 1 h 2"/>
                <a:gd name="T10" fmla="*/ 20 w 21"/>
                <a:gd name="T11" fmla="*/ 2 h 2"/>
                <a:gd name="T12" fmla="*/ 20 w 21"/>
                <a:gd name="T13" fmla="*/ 2 h 2"/>
                <a:gd name="T14" fmla="*/ 20 w 21"/>
                <a:gd name="T15" fmla="*/ 2 h 2"/>
                <a:gd name="T16" fmla="*/ 17 w 21"/>
                <a:gd name="T17" fmla="*/ 2 h 2"/>
                <a:gd name="T18" fmla="*/ 10 w 21"/>
                <a:gd name="T19" fmla="*/ 1 h 2"/>
                <a:gd name="T20" fmla="*/ 0 w 21"/>
                <a:gd name="T2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2">
                  <a:moveTo>
                    <a:pt x="0" y="0"/>
                  </a:moveTo>
                  <a:cubicBezTo>
                    <a:pt x="0" y="0"/>
                    <a:pt x="5" y="0"/>
                    <a:pt x="10" y="0"/>
                  </a:cubicBezTo>
                  <a:cubicBezTo>
                    <a:pt x="13" y="0"/>
                    <a:pt x="15" y="0"/>
                    <a:pt x="17" y="0"/>
                  </a:cubicBezTo>
                  <a:cubicBezTo>
                    <a:pt x="19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1"/>
                    <a:pt x="21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7" y="2"/>
                  </a:cubicBezTo>
                  <a:cubicBezTo>
                    <a:pt x="15" y="2"/>
                    <a:pt x="13" y="2"/>
                    <a:pt x="10" y="1"/>
                  </a:cubicBezTo>
                  <a:cubicBezTo>
                    <a:pt x="5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0" name="Freeform 51">
              <a:extLst>
                <a:ext uri="{FF2B5EF4-FFF2-40B4-BE49-F238E27FC236}">
                  <a16:creationId xmlns:a16="http://schemas.microsoft.com/office/drawing/2014/main" id="{08839AE9-D13B-42C5-8930-74FB5F4F62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2" y="1541"/>
              <a:ext cx="79" cy="136"/>
            </a:xfrm>
            <a:custGeom>
              <a:avLst/>
              <a:gdLst>
                <a:gd name="T0" fmla="*/ 85 w 98"/>
                <a:gd name="T1" fmla="*/ 0 h 169"/>
                <a:gd name="T2" fmla="*/ 98 w 98"/>
                <a:gd name="T3" fmla="*/ 164 h 169"/>
                <a:gd name="T4" fmla="*/ 77 w 98"/>
                <a:gd name="T5" fmla="*/ 23 h 169"/>
                <a:gd name="T6" fmla="*/ 91 w 98"/>
                <a:gd name="T7" fmla="*/ 1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69">
                  <a:moveTo>
                    <a:pt x="85" y="0"/>
                  </a:moveTo>
                  <a:cubicBezTo>
                    <a:pt x="28" y="30"/>
                    <a:pt x="0" y="169"/>
                    <a:pt x="98" y="164"/>
                  </a:cubicBezTo>
                  <a:cubicBezTo>
                    <a:pt x="69" y="132"/>
                    <a:pt x="45" y="62"/>
                    <a:pt x="77" y="23"/>
                  </a:cubicBezTo>
                  <a:cubicBezTo>
                    <a:pt x="83" y="15"/>
                    <a:pt x="90" y="14"/>
                    <a:pt x="91" y="14"/>
                  </a:cubicBezTo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1" name="Freeform 52">
              <a:extLst>
                <a:ext uri="{FF2B5EF4-FFF2-40B4-BE49-F238E27FC236}">
                  <a16:creationId xmlns:a16="http://schemas.microsoft.com/office/drawing/2014/main" id="{343D6F09-F2BB-4AD3-A462-F331F1C1F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1" y="1319"/>
              <a:ext cx="27" cy="41"/>
            </a:xfrm>
            <a:custGeom>
              <a:avLst/>
              <a:gdLst>
                <a:gd name="T0" fmla="*/ 33 w 33"/>
                <a:gd name="T1" fmla="*/ 45 h 52"/>
                <a:gd name="T2" fmla="*/ 33 w 33"/>
                <a:gd name="T3" fmla="*/ 52 h 52"/>
                <a:gd name="T4" fmla="*/ 0 w 33"/>
                <a:gd name="T5" fmla="*/ 0 h 52"/>
                <a:gd name="T6" fmla="*/ 33 w 33"/>
                <a:gd name="T7" fmla="*/ 4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52">
                  <a:moveTo>
                    <a:pt x="33" y="45"/>
                  </a:moveTo>
                  <a:cubicBezTo>
                    <a:pt x="33" y="47"/>
                    <a:pt x="33" y="49"/>
                    <a:pt x="33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7"/>
                    <a:pt x="32" y="24"/>
                    <a:pt x="33" y="45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2" name="Freeform 53">
              <a:extLst>
                <a:ext uri="{FF2B5EF4-FFF2-40B4-BE49-F238E27FC236}">
                  <a16:creationId xmlns:a16="http://schemas.microsoft.com/office/drawing/2014/main" id="{CF88A608-48E9-48B2-BF4F-0C31CE4FF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9" y="1463"/>
              <a:ext cx="79" cy="59"/>
            </a:xfrm>
            <a:custGeom>
              <a:avLst/>
              <a:gdLst>
                <a:gd name="T0" fmla="*/ 79 w 79"/>
                <a:gd name="T1" fmla="*/ 17 h 59"/>
                <a:gd name="T2" fmla="*/ 11 w 79"/>
                <a:gd name="T3" fmla="*/ 59 h 59"/>
                <a:gd name="T4" fmla="*/ 0 w 79"/>
                <a:gd name="T5" fmla="*/ 42 h 59"/>
                <a:gd name="T6" fmla="*/ 68 w 79"/>
                <a:gd name="T7" fmla="*/ 0 h 59"/>
                <a:gd name="T8" fmla="*/ 79 w 79"/>
                <a:gd name="T9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59">
                  <a:moveTo>
                    <a:pt x="79" y="17"/>
                  </a:moveTo>
                  <a:lnTo>
                    <a:pt x="11" y="59"/>
                  </a:lnTo>
                  <a:lnTo>
                    <a:pt x="0" y="42"/>
                  </a:lnTo>
                  <a:lnTo>
                    <a:pt x="68" y="0"/>
                  </a:lnTo>
                  <a:lnTo>
                    <a:pt x="79" y="17"/>
                  </a:ln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3" name="Freeform 54">
              <a:extLst>
                <a:ext uri="{FF2B5EF4-FFF2-40B4-BE49-F238E27FC236}">
                  <a16:creationId xmlns:a16="http://schemas.microsoft.com/office/drawing/2014/main" id="{406CD436-76AB-4F93-AE9C-04EFF2C80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4" y="1412"/>
              <a:ext cx="90" cy="72"/>
            </a:xfrm>
            <a:custGeom>
              <a:avLst/>
              <a:gdLst>
                <a:gd name="T0" fmla="*/ 90 w 90"/>
                <a:gd name="T1" fmla="*/ 27 h 72"/>
                <a:gd name="T2" fmla="*/ 17 w 90"/>
                <a:gd name="T3" fmla="*/ 72 h 72"/>
                <a:gd name="T4" fmla="*/ 14 w 90"/>
                <a:gd name="T5" fmla="*/ 68 h 72"/>
                <a:gd name="T6" fmla="*/ 3 w 90"/>
                <a:gd name="T7" fmla="*/ 51 h 72"/>
                <a:gd name="T8" fmla="*/ 0 w 90"/>
                <a:gd name="T9" fmla="*/ 46 h 72"/>
                <a:gd name="T10" fmla="*/ 74 w 90"/>
                <a:gd name="T11" fmla="*/ 0 h 72"/>
                <a:gd name="T12" fmla="*/ 90 w 90"/>
                <a:gd name="T13" fmla="*/ 2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72">
                  <a:moveTo>
                    <a:pt x="90" y="27"/>
                  </a:moveTo>
                  <a:lnTo>
                    <a:pt x="17" y="72"/>
                  </a:lnTo>
                  <a:lnTo>
                    <a:pt x="14" y="68"/>
                  </a:lnTo>
                  <a:lnTo>
                    <a:pt x="3" y="51"/>
                  </a:lnTo>
                  <a:lnTo>
                    <a:pt x="0" y="46"/>
                  </a:lnTo>
                  <a:lnTo>
                    <a:pt x="74" y="0"/>
                  </a:lnTo>
                  <a:lnTo>
                    <a:pt x="90" y="27"/>
                  </a:ln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4" name="Freeform 55">
              <a:extLst>
                <a:ext uri="{FF2B5EF4-FFF2-40B4-BE49-F238E27FC236}">
                  <a16:creationId xmlns:a16="http://schemas.microsoft.com/office/drawing/2014/main" id="{A2A054D1-3FD2-49E5-927C-F7C615878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" y="1338"/>
              <a:ext cx="134" cy="106"/>
            </a:xfrm>
            <a:custGeom>
              <a:avLst/>
              <a:gdLst>
                <a:gd name="T0" fmla="*/ 134 w 134"/>
                <a:gd name="T1" fmla="*/ 37 h 106"/>
                <a:gd name="T2" fmla="*/ 106 w 134"/>
                <a:gd name="T3" fmla="*/ 54 h 106"/>
                <a:gd name="T4" fmla="*/ 22 w 134"/>
                <a:gd name="T5" fmla="*/ 106 h 106"/>
                <a:gd name="T6" fmla="*/ 19 w 134"/>
                <a:gd name="T7" fmla="*/ 101 h 106"/>
                <a:gd name="T8" fmla="*/ 3 w 134"/>
                <a:gd name="T9" fmla="*/ 74 h 106"/>
                <a:gd name="T10" fmla="*/ 0 w 134"/>
                <a:gd name="T11" fmla="*/ 69 h 106"/>
                <a:gd name="T12" fmla="*/ 83 w 134"/>
                <a:gd name="T13" fmla="*/ 17 h 106"/>
                <a:gd name="T14" fmla="*/ 110 w 134"/>
                <a:gd name="T15" fmla="*/ 0 h 106"/>
                <a:gd name="T16" fmla="*/ 134 w 134"/>
                <a:gd name="T17" fmla="*/ 3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06">
                  <a:moveTo>
                    <a:pt x="134" y="37"/>
                  </a:moveTo>
                  <a:lnTo>
                    <a:pt x="106" y="54"/>
                  </a:lnTo>
                  <a:lnTo>
                    <a:pt x="22" y="106"/>
                  </a:lnTo>
                  <a:lnTo>
                    <a:pt x="19" y="101"/>
                  </a:lnTo>
                  <a:lnTo>
                    <a:pt x="3" y="74"/>
                  </a:lnTo>
                  <a:lnTo>
                    <a:pt x="0" y="69"/>
                  </a:lnTo>
                  <a:lnTo>
                    <a:pt x="83" y="17"/>
                  </a:lnTo>
                  <a:lnTo>
                    <a:pt x="110" y="0"/>
                  </a:lnTo>
                  <a:lnTo>
                    <a:pt x="134" y="37"/>
                  </a:ln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5" name="Freeform 56">
              <a:extLst>
                <a:ext uri="{FF2B5EF4-FFF2-40B4-BE49-F238E27FC236}">
                  <a16:creationId xmlns:a16="http://schemas.microsoft.com/office/drawing/2014/main" id="{320701F6-0F75-4812-B0A2-82D734A50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2" y="1316"/>
              <a:ext cx="56" cy="64"/>
            </a:xfrm>
            <a:custGeom>
              <a:avLst/>
              <a:gdLst>
                <a:gd name="T0" fmla="*/ 56 w 56"/>
                <a:gd name="T1" fmla="*/ 46 h 64"/>
                <a:gd name="T2" fmla="*/ 29 w 56"/>
                <a:gd name="T3" fmla="*/ 64 h 64"/>
                <a:gd name="T4" fmla="*/ 27 w 56"/>
                <a:gd name="T5" fmla="*/ 59 h 64"/>
                <a:gd name="T6" fmla="*/ 3 w 56"/>
                <a:gd name="T7" fmla="*/ 22 h 64"/>
                <a:gd name="T8" fmla="*/ 0 w 56"/>
                <a:gd name="T9" fmla="*/ 17 h 64"/>
                <a:gd name="T10" fmla="*/ 27 w 56"/>
                <a:gd name="T11" fmla="*/ 0 h 64"/>
                <a:gd name="T12" fmla="*/ 56 w 56"/>
                <a:gd name="T13" fmla="*/ 4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64">
                  <a:moveTo>
                    <a:pt x="56" y="46"/>
                  </a:moveTo>
                  <a:lnTo>
                    <a:pt x="29" y="64"/>
                  </a:lnTo>
                  <a:lnTo>
                    <a:pt x="27" y="59"/>
                  </a:lnTo>
                  <a:lnTo>
                    <a:pt x="3" y="22"/>
                  </a:lnTo>
                  <a:lnTo>
                    <a:pt x="0" y="17"/>
                  </a:lnTo>
                  <a:lnTo>
                    <a:pt x="27" y="0"/>
                  </a:lnTo>
                  <a:lnTo>
                    <a:pt x="56" y="46"/>
                  </a:ln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6" name="Freeform 57">
              <a:extLst>
                <a:ext uri="{FF2B5EF4-FFF2-40B4-BE49-F238E27FC236}">
                  <a16:creationId xmlns:a16="http://schemas.microsoft.com/office/drawing/2014/main" id="{B989C7EC-FE3C-424E-9FAA-1661BF893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3" y="1504"/>
              <a:ext cx="18" cy="23"/>
            </a:xfrm>
            <a:custGeom>
              <a:avLst/>
              <a:gdLst>
                <a:gd name="T0" fmla="*/ 20 w 22"/>
                <a:gd name="T1" fmla="*/ 27 h 29"/>
                <a:gd name="T2" fmla="*/ 18 w 22"/>
                <a:gd name="T3" fmla="*/ 28 h 29"/>
                <a:gd name="T4" fmla="*/ 14 w 22"/>
                <a:gd name="T5" fmla="*/ 27 h 29"/>
                <a:gd name="T6" fmla="*/ 1 w 22"/>
                <a:gd name="T7" fmla="*/ 6 h 29"/>
                <a:gd name="T8" fmla="*/ 2 w 22"/>
                <a:gd name="T9" fmla="*/ 2 h 29"/>
                <a:gd name="T10" fmla="*/ 4 w 22"/>
                <a:gd name="T11" fmla="*/ 1 h 29"/>
                <a:gd name="T12" fmla="*/ 8 w 22"/>
                <a:gd name="T13" fmla="*/ 2 h 29"/>
                <a:gd name="T14" fmla="*/ 21 w 22"/>
                <a:gd name="T15" fmla="*/ 23 h 29"/>
                <a:gd name="T16" fmla="*/ 20 w 22"/>
                <a:gd name="T17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9">
                  <a:moveTo>
                    <a:pt x="20" y="27"/>
                  </a:moveTo>
                  <a:cubicBezTo>
                    <a:pt x="18" y="28"/>
                    <a:pt x="18" y="28"/>
                    <a:pt x="18" y="28"/>
                  </a:cubicBezTo>
                  <a:cubicBezTo>
                    <a:pt x="17" y="29"/>
                    <a:pt x="15" y="28"/>
                    <a:pt x="14" y="2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3"/>
                    <a:pt x="2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7" y="0"/>
                    <a:pt x="8" y="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1" y="26"/>
                    <a:pt x="20" y="27"/>
                  </a:cubicBezTo>
                  <a:close/>
                </a:path>
              </a:pathLst>
            </a:custGeom>
            <a:solidFill>
              <a:srgbClr val="8A7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7" name="Freeform 58">
              <a:extLst>
                <a:ext uri="{FF2B5EF4-FFF2-40B4-BE49-F238E27FC236}">
                  <a16:creationId xmlns:a16="http://schemas.microsoft.com/office/drawing/2014/main" id="{D240B6AD-DDC5-443B-81C3-A958A284E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1" y="1429"/>
              <a:ext cx="27" cy="38"/>
            </a:xfrm>
            <a:custGeom>
              <a:avLst/>
              <a:gdLst>
                <a:gd name="T0" fmla="*/ 19 w 33"/>
                <a:gd name="T1" fmla="*/ 47 h 47"/>
                <a:gd name="T2" fmla="*/ 0 w 33"/>
                <a:gd name="T3" fmla="*/ 5 h 47"/>
                <a:gd name="T4" fmla="*/ 16 w 33"/>
                <a:gd name="T5" fmla="*/ 8 h 47"/>
                <a:gd name="T6" fmla="*/ 33 w 33"/>
                <a:gd name="T7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47">
                  <a:moveTo>
                    <a:pt x="19" y="47"/>
                  </a:moveTo>
                  <a:cubicBezTo>
                    <a:pt x="11" y="34"/>
                    <a:pt x="6" y="16"/>
                    <a:pt x="0" y="5"/>
                  </a:cubicBezTo>
                  <a:cubicBezTo>
                    <a:pt x="2" y="0"/>
                    <a:pt x="8" y="0"/>
                    <a:pt x="16" y="8"/>
                  </a:cubicBezTo>
                  <a:cubicBezTo>
                    <a:pt x="22" y="15"/>
                    <a:pt x="27" y="30"/>
                    <a:pt x="33" y="26"/>
                  </a:cubicBezTo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8" name="Freeform 59">
              <a:extLst>
                <a:ext uri="{FF2B5EF4-FFF2-40B4-BE49-F238E27FC236}">
                  <a16:creationId xmlns:a16="http://schemas.microsoft.com/office/drawing/2014/main" id="{606A75EA-9AE1-44BB-A849-03F73FF42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4" y="1814"/>
              <a:ext cx="173" cy="171"/>
            </a:xfrm>
            <a:custGeom>
              <a:avLst/>
              <a:gdLst>
                <a:gd name="T0" fmla="*/ 70 w 173"/>
                <a:gd name="T1" fmla="*/ 171 h 171"/>
                <a:gd name="T2" fmla="*/ 173 w 173"/>
                <a:gd name="T3" fmla="*/ 72 h 171"/>
                <a:gd name="T4" fmla="*/ 173 w 173"/>
                <a:gd name="T5" fmla="*/ 72 h 171"/>
                <a:gd name="T6" fmla="*/ 103 w 173"/>
                <a:gd name="T7" fmla="*/ 0 h 171"/>
                <a:gd name="T8" fmla="*/ 0 w 173"/>
                <a:gd name="T9" fmla="*/ 101 h 171"/>
                <a:gd name="T10" fmla="*/ 70 w 173"/>
                <a:gd name="T11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171">
                  <a:moveTo>
                    <a:pt x="70" y="171"/>
                  </a:moveTo>
                  <a:lnTo>
                    <a:pt x="173" y="72"/>
                  </a:lnTo>
                  <a:lnTo>
                    <a:pt x="173" y="72"/>
                  </a:lnTo>
                  <a:lnTo>
                    <a:pt x="103" y="0"/>
                  </a:lnTo>
                  <a:lnTo>
                    <a:pt x="0" y="101"/>
                  </a:lnTo>
                  <a:lnTo>
                    <a:pt x="70" y="171"/>
                  </a:lnTo>
                  <a:close/>
                </a:path>
              </a:pathLst>
            </a:custGeom>
            <a:solidFill>
              <a:srgbClr val="401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59" name="Freeform 60">
              <a:extLst>
                <a:ext uri="{FF2B5EF4-FFF2-40B4-BE49-F238E27FC236}">
                  <a16:creationId xmlns:a16="http://schemas.microsoft.com/office/drawing/2014/main" id="{1D464687-006D-4DCC-A488-E322F6C62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4" y="1886"/>
              <a:ext cx="173" cy="99"/>
            </a:xfrm>
            <a:custGeom>
              <a:avLst/>
              <a:gdLst>
                <a:gd name="T0" fmla="*/ 70 w 173"/>
                <a:gd name="T1" fmla="*/ 99 h 99"/>
                <a:gd name="T2" fmla="*/ 173 w 173"/>
                <a:gd name="T3" fmla="*/ 0 h 99"/>
                <a:gd name="T4" fmla="*/ 173 w 173"/>
                <a:gd name="T5" fmla="*/ 0 h 99"/>
                <a:gd name="T6" fmla="*/ 0 w 173"/>
                <a:gd name="T7" fmla="*/ 29 h 99"/>
                <a:gd name="T8" fmla="*/ 70 w 173"/>
                <a:gd name="T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70" y="99"/>
                  </a:moveTo>
                  <a:lnTo>
                    <a:pt x="173" y="0"/>
                  </a:lnTo>
                  <a:lnTo>
                    <a:pt x="173" y="0"/>
                  </a:lnTo>
                  <a:lnTo>
                    <a:pt x="0" y="29"/>
                  </a:lnTo>
                  <a:lnTo>
                    <a:pt x="70" y="99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0" name="Freeform 61">
              <a:extLst>
                <a:ext uri="{FF2B5EF4-FFF2-40B4-BE49-F238E27FC236}">
                  <a16:creationId xmlns:a16="http://schemas.microsoft.com/office/drawing/2014/main" id="{3DF5837D-6948-4D99-919D-F4FD0D4037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5" y="1842"/>
              <a:ext cx="78" cy="130"/>
            </a:xfrm>
            <a:custGeom>
              <a:avLst/>
              <a:gdLst>
                <a:gd name="T0" fmla="*/ 16 w 96"/>
                <a:gd name="T1" fmla="*/ 76 h 162"/>
                <a:gd name="T2" fmla="*/ 46 w 96"/>
                <a:gd name="T3" fmla="*/ 139 h 162"/>
                <a:gd name="T4" fmla="*/ 62 w 96"/>
                <a:gd name="T5" fmla="*/ 145 h 162"/>
                <a:gd name="T6" fmla="*/ 80 w 96"/>
                <a:gd name="T7" fmla="*/ 151 h 162"/>
                <a:gd name="T8" fmla="*/ 93 w 96"/>
                <a:gd name="T9" fmla="*/ 155 h 162"/>
                <a:gd name="T10" fmla="*/ 87 w 96"/>
                <a:gd name="T11" fmla="*/ 141 h 162"/>
                <a:gd name="T12" fmla="*/ 87 w 96"/>
                <a:gd name="T13" fmla="*/ 125 h 162"/>
                <a:gd name="T14" fmla="*/ 79 w 96"/>
                <a:gd name="T15" fmla="*/ 109 h 162"/>
                <a:gd name="T16" fmla="*/ 95 w 96"/>
                <a:gd name="T17" fmla="*/ 107 h 162"/>
                <a:gd name="T18" fmla="*/ 63 w 96"/>
                <a:gd name="T19" fmla="*/ 73 h 162"/>
                <a:gd name="T20" fmla="*/ 56 w 96"/>
                <a:gd name="T21" fmla="*/ 67 h 162"/>
                <a:gd name="T22" fmla="*/ 27 w 96"/>
                <a:gd name="T23" fmla="*/ 0 h 162"/>
                <a:gd name="T24" fmla="*/ 0 w 96"/>
                <a:gd name="T25" fmla="*/ 32 h 162"/>
                <a:gd name="T26" fmla="*/ 16 w 96"/>
                <a:gd name="T27" fmla="*/ 7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162">
                  <a:moveTo>
                    <a:pt x="16" y="76"/>
                  </a:moveTo>
                  <a:cubicBezTo>
                    <a:pt x="22" y="108"/>
                    <a:pt x="29" y="117"/>
                    <a:pt x="46" y="139"/>
                  </a:cubicBezTo>
                  <a:cubicBezTo>
                    <a:pt x="57" y="153"/>
                    <a:pt x="63" y="153"/>
                    <a:pt x="62" y="145"/>
                  </a:cubicBezTo>
                  <a:cubicBezTo>
                    <a:pt x="69" y="161"/>
                    <a:pt x="84" y="162"/>
                    <a:pt x="80" y="151"/>
                  </a:cubicBezTo>
                  <a:cubicBezTo>
                    <a:pt x="83" y="155"/>
                    <a:pt x="89" y="159"/>
                    <a:pt x="93" y="155"/>
                  </a:cubicBezTo>
                  <a:cubicBezTo>
                    <a:pt x="96" y="151"/>
                    <a:pt x="90" y="144"/>
                    <a:pt x="87" y="141"/>
                  </a:cubicBezTo>
                  <a:cubicBezTo>
                    <a:pt x="92" y="140"/>
                    <a:pt x="96" y="134"/>
                    <a:pt x="87" y="125"/>
                  </a:cubicBezTo>
                  <a:cubicBezTo>
                    <a:pt x="80" y="117"/>
                    <a:pt x="79" y="109"/>
                    <a:pt x="79" y="109"/>
                  </a:cubicBezTo>
                  <a:cubicBezTo>
                    <a:pt x="88" y="115"/>
                    <a:pt x="95" y="113"/>
                    <a:pt x="95" y="107"/>
                  </a:cubicBezTo>
                  <a:cubicBezTo>
                    <a:pt x="85" y="99"/>
                    <a:pt x="75" y="83"/>
                    <a:pt x="63" y="73"/>
                  </a:cubicBezTo>
                  <a:cubicBezTo>
                    <a:pt x="61" y="71"/>
                    <a:pt x="58" y="69"/>
                    <a:pt x="56" y="6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16" y="76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1" name="Freeform 62">
              <a:extLst>
                <a:ext uri="{FF2B5EF4-FFF2-40B4-BE49-F238E27FC236}">
                  <a16:creationId xmlns:a16="http://schemas.microsoft.com/office/drawing/2014/main" id="{EAD8F093-5FE3-48D2-A57F-5AB8A0B46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" y="1750"/>
              <a:ext cx="58" cy="57"/>
            </a:xfrm>
            <a:custGeom>
              <a:avLst/>
              <a:gdLst>
                <a:gd name="T0" fmla="*/ 50 w 72"/>
                <a:gd name="T1" fmla="*/ 63 h 71"/>
                <a:gd name="T2" fmla="*/ 8 w 72"/>
                <a:gd name="T3" fmla="*/ 50 h 71"/>
                <a:gd name="T4" fmla="*/ 22 w 72"/>
                <a:gd name="T5" fmla="*/ 7 h 71"/>
                <a:gd name="T6" fmla="*/ 64 w 72"/>
                <a:gd name="T7" fmla="*/ 21 h 71"/>
                <a:gd name="T8" fmla="*/ 50 w 72"/>
                <a:gd name="T9" fmla="*/ 6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1">
                  <a:moveTo>
                    <a:pt x="50" y="63"/>
                  </a:moveTo>
                  <a:cubicBezTo>
                    <a:pt x="35" y="71"/>
                    <a:pt x="16" y="65"/>
                    <a:pt x="8" y="50"/>
                  </a:cubicBezTo>
                  <a:cubicBezTo>
                    <a:pt x="0" y="34"/>
                    <a:pt x="6" y="15"/>
                    <a:pt x="22" y="7"/>
                  </a:cubicBezTo>
                  <a:cubicBezTo>
                    <a:pt x="37" y="0"/>
                    <a:pt x="56" y="6"/>
                    <a:pt x="64" y="21"/>
                  </a:cubicBezTo>
                  <a:cubicBezTo>
                    <a:pt x="72" y="37"/>
                    <a:pt x="65" y="55"/>
                    <a:pt x="50" y="63"/>
                  </a:cubicBez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62" name="Freeform 63">
              <a:extLst>
                <a:ext uri="{FF2B5EF4-FFF2-40B4-BE49-F238E27FC236}">
                  <a16:creationId xmlns:a16="http://schemas.microsoft.com/office/drawing/2014/main" id="{37B07ED8-F9E3-4BE6-AF91-F6AE9CE76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4" y="1767"/>
              <a:ext cx="92" cy="128"/>
            </a:xfrm>
            <a:custGeom>
              <a:avLst/>
              <a:gdLst>
                <a:gd name="T0" fmla="*/ 92 w 92"/>
                <a:gd name="T1" fmla="*/ 110 h 128"/>
                <a:gd name="T2" fmla="*/ 45 w 92"/>
                <a:gd name="T3" fmla="*/ 0 h 128"/>
                <a:gd name="T4" fmla="*/ 0 w 92"/>
                <a:gd name="T5" fmla="*/ 23 h 128"/>
                <a:gd name="T6" fmla="*/ 50 w 92"/>
                <a:gd name="T7" fmla="*/ 128 h 128"/>
                <a:gd name="T8" fmla="*/ 92 w 92"/>
                <a:gd name="T9" fmla="*/ 11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28">
                  <a:moveTo>
                    <a:pt x="92" y="110"/>
                  </a:moveTo>
                  <a:lnTo>
                    <a:pt x="45" y="0"/>
                  </a:lnTo>
                  <a:lnTo>
                    <a:pt x="0" y="23"/>
                  </a:lnTo>
                  <a:lnTo>
                    <a:pt x="50" y="128"/>
                  </a:lnTo>
                  <a:lnTo>
                    <a:pt x="92" y="110"/>
                  </a:lnTo>
                  <a:close/>
                </a:path>
              </a:pathLst>
            </a:custGeom>
            <a:solidFill>
              <a:srgbClr val="5C2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4347" tIns="62174" rIns="124347" bIns="62174" numCol="1" anchor="t" anchorCtr="0" compatLnSpc="1">
              <a:prstTxWarp prst="textNoShape">
                <a:avLst/>
              </a:prstTxWarp>
            </a:bodyPr>
            <a:lstStyle/>
            <a:p>
              <a:pPr defTabSz="621746"/>
              <a:endParaRPr lang="en-US" sz="2448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64" name="Title 1">
            <a:extLst>
              <a:ext uri="{FF2B5EF4-FFF2-40B4-BE49-F238E27FC236}">
                <a16:creationId xmlns:a16="http://schemas.microsoft.com/office/drawing/2014/main" id="{DA39BBBD-906F-4C71-89BB-D480F16F670F}"/>
              </a:ext>
            </a:extLst>
          </p:cNvPr>
          <p:cNvSpPr txBox="1">
            <a:spLocks/>
          </p:cNvSpPr>
          <p:nvPr/>
        </p:nvSpPr>
        <p:spPr>
          <a:xfrm>
            <a:off x="580468" y="3692121"/>
            <a:ext cx="8505688" cy="166199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Discover and Assess</a:t>
            </a:r>
          </a:p>
          <a:p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	</a:t>
            </a:r>
            <a:r>
              <a:rPr lang="en-US" i="1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with</a:t>
            </a:r>
            <a:r>
              <a:rPr lang="en-US" dirty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rPr>
              <a:t> Azure Migrate</a:t>
            </a:r>
          </a:p>
          <a:p>
            <a:endParaRPr lang="en-US" dirty="0">
              <a:gradFill>
                <a:gsLst>
                  <a:gs pos="62564">
                    <a:schemeClr val="tx1"/>
                  </a:gs>
                  <a:gs pos="55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0293190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9B93A-ED04-43F1-8D94-F73484B0C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Migrate for Discovery and Assessment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2B43E1-D6E6-43C0-995B-E9B7DE2E2384}"/>
              </a:ext>
            </a:extLst>
          </p:cNvPr>
          <p:cNvSpPr txBox="1"/>
          <p:nvPr/>
        </p:nvSpPr>
        <p:spPr>
          <a:xfrm>
            <a:off x="758592" y="1454934"/>
            <a:ext cx="7749186" cy="3995988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defTabSz="932585">
              <a:lnSpc>
                <a:spcPct val="90000"/>
              </a:lnSpc>
              <a:spcAft>
                <a:spcPts val="600"/>
              </a:spcAft>
            </a:pPr>
            <a:r>
              <a:rPr lang="en-US" sz="2856" b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What does it do?</a:t>
            </a:r>
          </a:p>
          <a:p>
            <a:pPr marL="349732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Easily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discover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 on-premises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VMs and applications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, including application dependencies </a:t>
            </a:r>
          </a:p>
          <a:p>
            <a:pPr marL="349732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Insightful workload </a:t>
            </a:r>
            <a:r>
              <a:rPr lang="en-US" sz="2000" b="1" dirty="0">
                <a:solidFill>
                  <a:srgbClr val="8E0000"/>
                </a:solidFill>
                <a:latin typeface="Segoe UI Semilight"/>
              </a:rPr>
              <a:t>assessments</a:t>
            </a: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:</a:t>
            </a:r>
          </a:p>
          <a:p>
            <a:pPr marL="816042" lvl="1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32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Right-sized Azure resources based on utilization history</a:t>
            </a:r>
          </a:p>
          <a:p>
            <a:pPr marL="816042" lvl="1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32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Estimated monthly run costs in Azure </a:t>
            </a:r>
          </a:p>
          <a:p>
            <a:pPr marL="816042" lvl="1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32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Migration risks and recommended tools </a:t>
            </a:r>
          </a:p>
          <a:p>
            <a:pPr defTabSz="932585">
              <a:lnSpc>
                <a:spcPct val="90000"/>
              </a:lnSpc>
              <a:spcBef>
                <a:spcPts val="1801"/>
              </a:spcBef>
              <a:spcAft>
                <a:spcPts val="600"/>
              </a:spcAft>
            </a:pPr>
            <a:r>
              <a:rPr lang="en-US" sz="2856" b="1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Roadmap</a:t>
            </a:r>
            <a:endParaRPr lang="en-US" sz="2856" b="1" dirty="0">
              <a:solidFill>
                <a:srgbClr val="D83B01"/>
              </a:solidFill>
              <a:latin typeface="Segoe UI Semilight"/>
            </a:endParaRPr>
          </a:p>
          <a:p>
            <a:pPr marL="349732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Hyper-V &amp; physical server discovery and assessment</a:t>
            </a:r>
          </a:p>
          <a:p>
            <a:pPr marL="349732" indent="-349732" defTabSz="93258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Built-in migration experience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CBF1E0-1F69-4226-8FC3-036541D4DA79}"/>
              </a:ext>
            </a:extLst>
          </p:cNvPr>
          <p:cNvCxnSpPr/>
          <p:nvPr/>
        </p:nvCxnSpPr>
        <p:spPr>
          <a:xfrm flipV="1">
            <a:off x="10469609" y="3966293"/>
            <a:ext cx="0" cy="1034896"/>
          </a:xfrm>
          <a:prstGeom prst="straightConnector1">
            <a:avLst/>
          </a:prstGeom>
          <a:ln w="28575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5C687F1-16B2-4CC1-B7DA-686B79DCF829}"/>
              </a:ext>
            </a:extLst>
          </p:cNvPr>
          <p:cNvCxnSpPr/>
          <p:nvPr/>
        </p:nvCxnSpPr>
        <p:spPr>
          <a:xfrm flipV="1">
            <a:off x="9068458" y="3966293"/>
            <a:ext cx="0" cy="1034896"/>
          </a:xfrm>
          <a:prstGeom prst="straightConnector1">
            <a:avLst/>
          </a:prstGeom>
          <a:ln w="28575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6B6B8D0-5A4B-43EC-B4DF-B570D51C0910}"/>
              </a:ext>
            </a:extLst>
          </p:cNvPr>
          <p:cNvCxnSpPr>
            <a:cxnSpLocks/>
          </p:cNvCxnSpPr>
          <p:nvPr/>
        </p:nvCxnSpPr>
        <p:spPr>
          <a:xfrm>
            <a:off x="8109786" y="1681154"/>
            <a:ext cx="0" cy="4274214"/>
          </a:xfrm>
          <a:prstGeom prst="line">
            <a:avLst/>
          </a:prstGeom>
          <a:ln w="1905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C3F9F5A0-57E2-4674-BDD4-54C9DE72091E}"/>
              </a:ext>
            </a:extLst>
          </p:cNvPr>
          <p:cNvGrpSpPr/>
          <p:nvPr/>
        </p:nvGrpSpPr>
        <p:grpSpPr>
          <a:xfrm>
            <a:off x="8824543" y="1601349"/>
            <a:ext cx="2057694" cy="1302083"/>
            <a:chOff x="8824913" y="1973262"/>
            <a:chExt cx="2057986" cy="1302268"/>
          </a:xfrm>
        </p:grpSpPr>
        <p:sp>
          <p:nvSpPr>
            <p:cNvPr id="9" name="cloud" title="Icon of a cloud">
              <a:extLst>
                <a:ext uri="{FF2B5EF4-FFF2-40B4-BE49-F238E27FC236}">
                  <a16:creationId xmlns:a16="http://schemas.microsoft.com/office/drawing/2014/main" id="{14BFE8C9-242D-48E1-9860-F14F5B3947F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4913" y="1973262"/>
              <a:ext cx="2057986" cy="1302268"/>
            </a:xfrm>
            <a:custGeom>
              <a:avLst/>
              <a:gdLst>
                <a:gd name="T0" fmla="*/ 281 w 344"/>
                <a:gd name="T1" fmla="*/ 216 h 217"/>
                <a:gd name="T2" fmla="*/ 281 w 344"/>
                <a:gd name="T3" fmla="*/ 217 h 217"/>
                <a:gd name="T4" fmla="*/ 88 w 344"/>
                <a:gd name="T5" fmla="*/ 217 h 217"/>
                <a:gd name="T6" fmla="*/ 88 w 344"/>
                <a:gd name="T7" fmla="*/ 217 h 217"/>
                <a:gd name="T8" fmla="*/ 86 w 344"/>
                <a:gd name="T9" fmla="*/ 217 h 217"/>
                <a:gd name="T10" fmla="*/ 0 w 344"/>
                <a:gd name="T11" fmla="*/ 130 h 217"/>
                <a:gd name="T12" fmla="*/ 86 w 344"/>
                <a:gd name="T13" fmla="*/ 44 h 217"/>
                <a:gd name="T14" fmla="*/ 104 w 344"/>
                <a:gd name="T15" fmla="*/ 45 h 217"/>
                <a:gd name="T16" fmla="*/ 184 w 344"/>
                <a:gd name="T17" fmla="*/ 0 h 217"/>
                <a:gd name="T18" fmla="*/ 278 w 344"/>
                <a:gd name="T19" fmla="*/ 85 h 217"/>
                <a:gd name="T20" fmla="*/ 278 w 344"/>
                <a:gd name="T21" fmla="*/ 85 h 217"/>
                <a:gd name="T22" fmla="*/ 344 w 344"/>
                <a:gd name="T23" fmla="*/ 151 h 217"/>
                <a:gd name="T24" fmla="*/ 281 w 344"/>
                <a:gd name="T25" fmla="*/ 216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4" h="217">
                  <a:moveTo>
                    <a:pt x="281" y="216"/>
                  </a:moveTo>
                  <a:cubicBezTo>
                    <a:pt x="281" y="217"/>
                    <a:pt x="281" y="217"/>
                    <a:pt x="281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7" y="217"/>
                    <a:pt x="87" y="217"/>
                    <a:pt x="86" y="217"/>
                  </a:cubicBezTo>
                  <a:cubicBezTo>
                    <a:pt x="39" y="217"/>
                    <a:pt x="0" y="178"/>
                    <a:pt x="0" y="130"/>
                  </a:cubicBezTo>
                  <a:cubicBezTo>
                    <a:pt x="0" y="82"/>
                    <a:pt x="39" y="44"/>
                    <a:pt x="86" y="44"/>
                  </a:cubicBezTo>
                  <a:cubicBezTo>
                    <a:pt x="92" y="44"/>
                    <a:pt x="98" y="44"/>
                    <a:pt x="104" y="45"/>
                  </a:cubicBezTo>
                  <a:cubicBezTo>
                    <a:pt x="121" y="18"/>
                    <a:pt x="150" y="0"/>
                    <a:pt x="184" y="0"/>
                  </a:cubicBezTo>
                  <a:cubicBezTo>
                    <a:pt x="233" y="0"/>
                    <a:pt x="273" y="37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315" y="85"/>
                    <a:pt x="344" y="114"/>
                    <a:pt x="344" y="151"/>
                  </a:cubicBezTo>
                  <a:cubicBezTo>
                    <a:pt x="344" y="186"/>
                    <a:pt x="316" y="215"/>
                    <a:pt x="281" y="216"/>
                  </a:cubicBezTo>
                  <a:close/>
                </a:path>
              </a:pathLst>
            </a:custGeom>
            <a:noFill/>
            <a:ln w="19050" cap="sq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4" rIns="91427" bIns="45714" numCol="1" anchor="t" anchorCtr="0" compatLnSpc="1">
              <a:prstTxWarp prst="textNoShape">
                <a:avLst/>
              </a:prstTxWarp>
            </a:bodyPr>
            <a:lstStyle/>
            <a:p>
              <a:pPr defTabSz="932585"/>
              <a:endParaRPr lang="en-US" sz="1801">
                <a:solidFill>
                  <a:srgbClr val="353535"/>
                </a:solidFill>
                <a:latin typeface="Segoe UI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C1F9DE2-41D3-46CC-BAB4-8C84636D50E2}"/>
                </a:ext>
              </a:extLst>
            </p:cNvPr>
            <p:cNvSpPr txBox="1"/>
            <p:nvPr/>
          </p:nvSpPr>
          <p:spPr>
            <a:xfrm>
              <a:off x="9068863" y="2444483"/>
              <a:ext cx="1524000" cy="627911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algn="ctr" defTabSz="932585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rgbClr val="002050"/>
                      </a:gs>
                      <a:gs pos="30000">
                        <a:srgbClr val="002050"/>
                      </a:gs>
                    </a:gsLst>
                    <a:lin ang="5400000" scaled="0"/>
                  </a:gradFill>
                  <a:latin typeface="Segoe UI"/>
                </a:rPr>
                <a:t>Azure</a:t>
              </a:r>
            </a:p>
          </p:txBody>
        </p:sp>
      </p:grpSp>
      <p:sp>
        <p:nvSpPr>
          <p:cNvPr id="13" name="building_7" title="Icon of a building with a curved section protruding from it">
            <a:extLst>
              <a:ext uri="{FF2B5EF4-FFF2-40B4-BE49-F238E27FC236}">
                <a16:creationId xmlns:a16="http://schemas.microsoft.com/office/drawing/2014/main" id="{34C709FC-CAE8-410D-9A14-CF409253D51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224082" y="4510365"/>
            <a:ext cx="1258621" cy="1425145"/>
          </a:xfrm>
          <a:custGeom>
            <a:avLst/>
            <a:gdLst>
              <a:gd name="T0" fmla="*/ 142 w 235"/>
              <a:gd name="T1" fmla="*/ 110 h 269"/>
              <a:gd name="T2" fmla="*/ 168 w 235"/>
              <a:gd name="T3" fmla="*/ 110 h 269"/>
              <a:gd name="T4" fmla="*/ 235 w 235"/>
              <a:gd name="T5" fmla="*/ 176 h 269"/>
              <a:gd name="T6" fmla="*/ 235 w 235"/>
              <a:gd name="T7" fmla="*/ 269 h 269"/>
              <a:gd name="T8" fmla="*/ 142 w 235"/>
              <a:gd name="T9" fmla="*/ 94 h 269"/>
              <a:gd name="T10" fmla="*/ 142 w 235"/>
              <a:gd name="T11" fmla="*/ 72 h 269"/>
              <a:gd name="T12" fmla="*/ 0 w 235"/>
              <a:gd name="T13" fmla="*/ 72 h 269"/>
              <a:gd name="T14" fmla="*/ 0 w 235"/>
              <a:gd name="T15" fmla="*/ 269 h 269"/>
              <a:gd name="T16" fmla="*/ 54 w 235"/>
              <a:gd name="T17" fmla="*/ 269 h 269"/>
              <a:gd name="T18" fmla="*/ 54 w 235"/>
              <a:gd name="T19" fmla="*/ 215 h 269"/>
              <a:gd name="T20" fmla="*/ 91 w 235"/>
              <a:gd name="T21" fmla="*/ 215 h 269"/>
              <a:gd name="T22" fmla="*/ 91 w 235"/>
              <a:gd name="T23" fmla="*/ 269 h 269"/>
              <a:gd name="T24" fmla="*/ 142 w 235"/>
              <a:gd name="T25" fmla="*/ 269 h 269"/>
              <a:gd name="T26" fmla="*/ 142 w 235"/>
              <a:gd name="T27" fmla="*/ 110 h 269"/>
              <a:gd name="T28" fmla="*/ 142 w 235"/>
              <a:gd name="T29" fmla="*/ 94 h 269"/>
              <a:gd name="T30" fmla="*/ 127 w 235"/>
              <a:gd name="T31" fmla="*/ 72 h 269"/>
              <a:gd name="T32" fmla="*/ 127 w 235"/>
              <a:gd name="T33" fmla="*/ 37 h 269"/>
              <a:gd name="T34" fmla="*/ 16 w 235"/>
              <a:gd name="T35" fmla="*/ 37 h 269"/>
              <a:gd name="T36" fmla="*/ 16 w 235"/>
              <a:gd name="T37" fmla="*/ 72 h 269"/>
              <a:gd name="T38" fmla="*/ 90 w 235"/>
              <a:gd name="T39" fmla="*/ 37 h 269"/>
              <a:gd name="T40" fmla="*/ 90 w 235"/>
              <a:gd name="T41" fmla="*/ 0 h 269"/>
              <a:gd name="T42" fmla="*/ 53 w 235"/>
              <a:gd name="T43" fmla="*/ 0 h 269"/>
              <a:gd name="T44" fmla="*/ 53 w 235"/>
              <a:gd name="T45" fmla="*/ 37 h 269"/>
              <a:gd name="T46" fmla="*/ 36 w 235"/>
              <a:gd name="T47" fmla="*/ 106 h 269"/>
              <a:gd name="T48" fmla="*/ 36 w 235"/>
              <a:gd name="T49" fmla="*/ 129 h 269"/>
              <a:gd name="T50" fmla="*/ 71 w 235"/>
              <a:gd name="T51" fmla="*/ 106 h 269"/>
              <a:gd name="T52" fmla="*/ 71 w 235"/>
              <a:gd name="T53" fmla="*/ 129 h 269"/>
              <a:gd name="T54" fmla="*/ 108 w 235"/>
              <a:gd name="T55" fmla="*/ 106 h 269"/>
              <a:gd name="T56" fmla="*/ 108 w 235"/>
              <a:gd name="T57" fmla="*/ 129 h 269"/>
              <a:gd name="T58" fmla="*/ 36 w 235"/>
              <a:gd name="T59" fmla="*/ 160 h 269"/>
              <a:gd name="T60" fmla="*/ 36 w 235"/>
              <a:gd name="T61" fmla="*/ 184 h 269"/>
              <a:gd name="T62" fmla="*/ 71 w 235"/>
              <a:gd name="T63" fmla="*/ 160 h 269"/>
              <a:gd name="T64" fmla="*/ 71 w 235"/>
              <a:gd name="T65" fmla="*/ 184 h 269"/>
              <a:gd name="T66" fmla="*/ 108 w 235"/>
              <a:gd name="T67" fmla="*/ 160 h 269"/>
              <a:gd name="T68" fmla="*/ 108 w 235"/>
              <a:gd name="T69" fmla="*/ 184 h 269"/>
              <a:gd name="T70" fmla="*/ 175 w 235"/>
              <a:gd name="T71" fmla="*/ 269 h 269"/>
              <a:gd name="T72" fmla="*/ 201 w 235"/>
              <a:gd name="T73" fmla="*/ 269 h 269"/>
              <a:gd name="T74" fmla="*/ 175 w 235"/>
              <a:gd name="T75" fmla="*/ 235 h 269"/>
              <a:gd name="T76" fmla="*/ 201 w 235"/>
              <a:gd name="T77" fmla="*/ 235 h 269"/>
              <a:gd name="T78" fmla="*/ 175 w 235"/>
              <a:gd name="T79" fmla="*/ 200 h 269"/>
              <a:gd name="T80" fmla="*/ 201 w 235"/>
              <a:gd name="T81" fmla="*/ 200 h 269"/>
              <a:gd name="T82" fmla="*/ 175 w 235"/>
              <a:gd name="T83" fmla="*/ 166 h 269"/>
              <a:gd name="T84" fmla="*/ 201 w 235"/>
              <a:gd name="T85" fmla="*/ 166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5" h="269">
                <a:moveTo>
                  <a:pt x="142" y="110"/>
                </a:moveTo>
                <a:cubicBezTo>
                  <a:pt x="168" y="110"/>
                  <a:pt x="168" y="110"/>
                  <a:pt x="168" y="110"/>
                </a:cubicBezTo>
                <a:cubicBezTo>
                  <a:pt x="205" y="110"/>
                  <a:pt x="235" y="140"/>
                  <a:pt x="235" y="176"/>
                </a:cubicBezTo>
                <a:cubicBezTo>
                  <a:pt x="235" y="269"/>
                  <a:pt x="235" y="269"/>
                  <a:pt x="235" y="269"/>
                </a:cubicBezTo>
                <a:moveTo>
                  <a:pt x="142" y="94"/>
                </a:moveTo>
                <a:cubicBezTo>
                  <a:pt x="142" y="72"/>
                  <a:pt x="142" y="72"/>
                  <a:pt x="142" y="72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269"/>
                  <a:pt x="0" y="269"/>
                  <a:pt x="0" y="269"/>
                </a:cubicBezTo>
                <a:cubicBezTo>
                  <a:pt x="54" y="269"/>
                  <a:pt x="54" y="269"/>
                  <a:pt x="54" y="269"/>
                </a:cubicBezTo>
                <a:cubicBezTo>
                  <a:pt x="54" y="215"/>
                  <a:pt x="54" y="215"/>
                  <a:pt x="54" y="215"/>
                </a:cubicBezTo>
                <a:cubicBezTo>
                  <a:pt x="91" y="215"/>
                  <a:pt x="91" y="215"/>
                  <a:pt x="91" y="215"/>
                </a:cubicBezTo>
                <a:cubicBezTo>
                  <a:pt x="91" y="269"/>
                  <a:pt x="91" y="269"/>
                  <a:pt x="91" y="269"/>
                </a:cubicBezTo>
                <a:cubicBezTo>
                  <a:pt x="142" y="269"/>
                  <a:pt x="142" y="269"/>
                  <a:pt x="142" y="269"/>
                </a:cubicBezTo>
                <a:cubicBezTo>
                  <a:pt x="142" y="110"/>
                  <a:pt x="142" y="110"/>
                  <a:pt x="142" y="110"/>
                </a:cubicBezTo>
                <a:lnTo>
                  <a:pt x="142" y="94"/>
                </a:lnTo>
                <a:close/>
                <a:moveTo>
                  <a:pt x="127" y="72"/>
                </a:moveTo>
                <a:cubicBezTo>
                  <a:pt x="127" y="37"/>
                  <a:pt x="127" y="37"/>
                  <a:pt x="127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72"/>
                  <a:pt x="16" y="72"/>
                  <a:pt x="16" y="72"/>
                </a:cubicBezTo>
                <a:moveTo>
                  <a:pt x="90" y="37"/>
                </a:moveTo>
                <a:cubicBezTo>
                  <a:pt x="90" y="0"/>
                  <a:pt x="90" y="0"/>
                  <a:pt x="90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3" y="37"/>
                  <a:pt x="53" y="37"/>
                  <a:pt x="53" y="37"/>
                </a:cubicBezTo>
                <a:moveTo>
                  <a:pt x="36" y="106"/>
                </a:moveTo>
                <a:cubicBezTo>
                  <a:pt x="36" y="129"/>
                  <a:pt x="36" y="129"/>
                  <a:pt x="36" y="129"/>
                </a:cubicBezTo>
                <a:moveTo>
                  <a:pt x="71" y="106"/>
                </a:moveTo>
                <a:cubicBezTo>
                  <a:pt x="71" y="129"/>
                  <a:pt x="71" y="129"/>
                  <a:pt x="71" y="129"/>
                </a:cubicBezTo>
                <a:moveTo>
                  <a:pt x="108" y="106"/>
                </a:moveTo>
                <a:cubicBezTo>
                  <a:pt x="108" y="129"/>
                  <a:pt x="108" y="129"/>
                  <a:pt x="108" y="129"/>
                </a:cubicBezTo>
                <a:moveTo>
                  <a:pt x="36" y="160"/>
                </a:moveTo>
                <a:cubicBezTo>
                  <a:pt x="36" y="184"/>
                  <a:pt x="36" y="184"/>
                  <a:pt x="36" y="184"/>
                </a:cubicBezTo>
                <a:moveTo>
                  <a:pt x="71" y="160"/>
                </a:moveTo>
                <a:cubicBezTo>
                  <a:pt x="71" y="184"/>
                  <a:pt x="71" y="184"/>
                  <a:pt x="71" y="184"/>
                </a:cubicBezTo>
                <a:moveTo>
                  <a:pt x="108" y="160"/>
                </a:moveTo>
                <a:cubicBezTo>
                  <a:pt x="108" y="184"/>
                  <a:pt x="108" y="184"/>
                  <a:pt x="108" y="184"/>
                </a:cubicBezTo>
                <a:moveTo>
                  <a:pt x="175" y="269"/>
                </a:moveTo>
                <a:cubicBezTo>
                  <a:pt x="201" y="269"/>
                  <a:pt x="201" y="269"/>
                  <a:pt x="201" y="269"/>
                </a:cubicBezTo>
                <a:moveTo>
                  <a:pt x="175" y="235"/>
                </a:moveTo>
                <a:cubicBezTo>
                  <a:pt x="201" y="235"/>
                  <a:pt x="201" y="235"/>
                  <a:pt x="201" y="235"/>
                </a:cubicBezTo>
                <a:moveTo>
                  <a:pt x="175" y="200"/>
                </a:moveTo>
                <a:cubicBezTo>
                  <a:pt x="201" y="200"/>
                  <a:pt x="201" y="200"/>
                  <a:pt x="201" y="200"/>
                </a:cubicBezTo>
                <a:moveTo>
                  <a:pt x="175" y="166"/>
                </a:moveTo>
                <a:cubicBezTo>
                  <a:pt x="201" y="166"/>
                  <a:pt x="201" y="166"/>
                  <a:pt x="201" y="166"/>
                </a:cubicBezTo>
              </a:path>
            </a:pathLst>
          </a:custGeom>
          <a:noFill/>
          <a:ln w="1905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932585"/>
            <a:endParaRPr lang="en-US" sz="1801">
              <a:solidFill>
                <a:srgbClr val="353535"/>
              </a:solidFill>
              <a:latin typeface="Segoe UI"/>
            </a:endParaRPr>
          </a:p>
        </p:txBody>
      </p:sp>
      <p:pic>
        <p:nvPicPr>
          <p:cNvPr id="2050" name="Picture 2" descr="Image result for linux logo transparent png">
            <a:extLst>
              <a:ext uri="{FF2B5EF4-FFF2-40B4-BE49-F238E27FC236}">
                <a16:creationId xmlns:a16="http://schemas.microsoft.com/office/drawing/2014/main" id="{AD71EFF7-292C-4528-9F43-B754F428F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847" y="3022982"/>
            <a:ext cx="868218" cy="959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windows logo transparent png">
            <a:extLst>
              <a:ext uri="{FF2B5EF4-FFF2-40B4-BE49-F238E27FC236}">
                <a16:creationId xmlns:a16="http://schemas.microsoft.com/office/drawing/2014/main" id="{C3F75BFD-FED6-436B-8E18-20D22BA35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62" y="3068369"/>
            <a:ext cx="660217" cy="72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61752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68F83-0342-4765-801B-6A61E6E58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Azure Migrate Works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64C9251-AB45-454B-A487-2B03C59D63FF}"/>
              </a:ext>
            </a:extLst>
          </p:cNvPr>
          <p:cNvGrpSpPr/>
          <p:nvPr/>
        </p:nvGrpSpPr>
        <p:grpSpPr>
          <a:xfrm>
            <a:off x="771613" y="3799146"/>
            <a:ext cx="2044260" cy="2851554"/>
            <a:chOff x="770839" y="3799189"/>
            <a:chExt cx="2044550" cy="285195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9520E3A-AD25-4190-9FB5-42348C2302EE}"/>
                </a:ext>
              </a:extLst>
            </p:cNvPr>
            <p:cNvGrpSpPr/>
            <p:nvPr/>
          </p:nvGrpSpPr>
          <p:grpSpPr>
            <a:xfrm>
              <a:off x="770839" y="3799189"/>
              <a:ext cx="2044550" cy="2328859"/>
              <a:chOff x="1152482" y="4223800"/>
              <a:chExt cx="2044550" cy="2328859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223C218-B0AB-4D65-83CB-D83C446743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52483" y="5363468"/>
                <a:ext cx="331361" cy="1189191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32681B3-9F5A-456C-8BB9-8B97D63F18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07953" y="6281944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DE9EF635-1007-4631-BBD9-BC01C18A75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3218" y="5987965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9CB294D-D4FA-4461-BF13-B0F8B15858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6085" y="5700203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A925441-F871-4368-92FF-5525E14F95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7975" y="5403573"/>
                <a:ext cx="238967" cy="232330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F8D451E-FC52-488E-9D78-875183B1F788}"/>
                  </a:ext>
                </a:extLst>
              </p:cNvPr>
              <p:cNvSpPr txBox="1"/>
              <p:nvPr/>
            </p:nvSpPr>
            <p:spPr>
              <a:xfrm>
                <a:off x="1328301" y="4408341"/>
                <a:ext cx="841448" cy="523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32536"/>
                <a:r>
                  <a:rPr lang="en-US" sz="1400" b="1" dirty="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vCenter Server</a:t>
                </a:r>
              </a:p>
            </p:txBody>
          </p:sp>
          <p:sp>
            <p:nvSpPr>
              <p:cNvPr id="12" name="Freeform 5">
                <a:extLst>
                  <a:ext uri="{FF2B5EF4-FFF2-40B4-BE49-F238E27FC236}">
                    <a16:creationId xmlns:a16="http://schemas.microsoft.com/office/drawing/2014/main" id="{3B1E6B10-34A6-4B18-926E-0602417C320E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070479" y="4223800"/>
                <a:ext cx="294297" cy="609953"/>
              </a:xfrm>
              <a:custGeom>
                <a:avLst/>
                <a:gdLst>
                  <a:gd name="T0" fmla="*/ 0 w 102"/>
                  <a:gd name="T1" fmla="*/ 214 h 214"/>
                  <a:gd name="T2" fmla="*/ 102 w 102"/>
                  <a:gd name="T3" fmla="*/ 0 h 214"/>
                  <a:gd name="T4" fmla="*/ 20 w 102"/>
                  <a:gd name="T5" fmla="*/ 98 h 214"/>
                  <a:gd name="T6" fmla="*/ 20 w 102"/>
                  <a:gd name="T7" fmla="*/ 90 h 214"/>
                  <a:gd name="T8" fmla="*/ 20 w 102"/>
                  <a:gd name="T9" fmla="*/ 98 h 214"/>
                  <a:gd name="T10" fmla="*/ 27 w 102"/>
                  <a:gd name="T11" fmla="*/ 94 h 214"/>
                  <a:gd name="T12" fmla="*/ 35 w 102"/>
                  <a:gd name="T13" fmla="*/ 94 h 214"/>
                  <a:gd name="T14" fmla="*/ 84 w 102"/>
                  <a:gd name="T15" fmla="*/ 100 h 214"/>
                  <a:gd name="T16" fmla="*/ 72 w 102"/>
                  <a:gd name="T17" fmla="*/ 92 h 214"/>
                  <a:gd name="T18" fmla="*/ 73 w 102"/>
                  <a:gd name="T19" fmla="*/ 90 h 214"/>
                  <a:gd name="T20" fmla="*/ 74 w 102"/>
                  <a:gd name="T21" fmla="*/ 90 h 214"/>
                  <a:gd name="T22" fmla="*/ 74 w 102"/>
                  <a:gd name="T23" fmla="*/ 89 h 214"/>
                  <a:gd name="T24" fmla="*/ 75 w 102"/>
                  <a:gd name="T25" fmla="*/ 92 h 214"/>
                  <a:gd name="T26" fmla="*/ 75 w 102"/>
                  <a:gd name="T27" fmla="*/ 100 h 214"/>
                  <a:gd name="T28" fmla="*/ 81 w 102"/>
                  <a:gd name="T29" fmla="*/ 92 h 214"/>
                  <a:gd name="T30" fmla="*/ 80 w 102"/>
                  <a:gd name="T31" fmla="*/ 91 h 214"/>
                  <a:gd name="T32" fmla="*/ 81 w 102"/>
                  <a:gd name="T33" fmla="*/ 90 h 214"/>
                  <a:gd name="T34" fmla="*/ 81 w 102"/>
                  <a:gd name="T35" fmla="*/ 90 h 214"/>
                  <a:gd name="T36" fmla="*/ 84 w 102"/>
                  <a:gd name="T37" fmla="*/ 100 h 214"/>
                  <a:gd name="T38" fmla="*/ 76 w 102"/>
                  <a:gd name="T39" fmla="*/ 87 h 214"/>
                  <a:gd name="T40" fmla="*/ 77 w 102"/>
                  <a:gd name="T41" fmla="*/ 86 h 214"/>
                  <a:gd name="T42" fmla="*/ 77 w 102"/>
                  <a:gd name="T43" fmla="*/ 86 h 214"/>
                  <a:gd name="T44" fmla="*/ 78 w 102"/>
                  <a:gd name="T45" fmla="*/ 86 h 214"/>
                  <a:gd name="T46" fmla="*/ 79 w 102"/>
                  <a:gd name="T47" fmla="*/ 86 h 214"/>
                  <a:gd name="T48" fmla="*/ 79 w 102"/>
                  <a:gd name="T49" fmla="*/ 95 h 214"/>
                  <a:gd name="T50" fmla="*/ 79 w 102"/>
                  <a:gd name="T51" fmla="*/ 96 h 214"/>
                  <a:gd name="T52" fmla="*/ 77 w 102"/>
                  <a:gd name="T53" fmla="*/ 96 h 214"/>
                  <a:gd name="T54" fmla="*/ 77 w 102"/>
                  <a:gd name="T55" fmla="*/ 95 h 214"/>
                  <a:gd name="T56" fmla="*/ 89 w 102"/>
                  <a:gd name="T57" fmla="*/ 75 h 214"/>
                  <a:gd name="T58" fmla="*/ 13 w 102"/>
                  <a:gd name="T59" fmla="*/ 59 h 214"/>
                  <a:gd name="T60" fmla="*/ 89 w 102"/>
                  <a:gd name="T61" fmla="*/ 75 h 214"/>
                  <a:gd name="T62" fmla="*/ 13 w 102"/>
                  <a:gd name="T63" fmla="*/ 53 h 214"/>
                  <a:gd name="T64" fmla="*/ 89 w 102"/>
                  <a:gd name="T65" fmla="*/ 37 h 214"/>
                  <a:gd name="T66" fmla="*/ 89 w 102"/>
                  <a:gd name="T67" fmla="*/ 31 h 214"/>
                  <a:gd name="T68" fmla="*/ 13 w 102"/>
                  <a:gd name="T69" fmla="*/ 15 h 214"/>
                  <a:gd name="T70" fmla="*/ 89 w 102"/>
                  <a:gd name="T71" fmla="*/ 31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2" h="214">
                    <a:moveTo>
                      <a:pt x="0" y="0"/>
                    </a:moveTo>
                    <a:cubicBezTo>
                      <a:pt x="0" y="214"/>
                      <a:pt x="0" y="214"/>
                      <a:pt x="0" y="214"/>
                    </a:cubicBezTo>
                    <a:cubicBezTo>
                      <a:pt x="102" y="214"/>
                      <a:pt x="102" y="214"/>
                      <a:pt x="102" y="214"/>
                    </a:cubicBezTo>
                    <a:cubicBezTo>
                      <a:pt x="102" y="0"/>
                      <a:pt x="102" y="0"/>
                      <a:pt x="102" y="0"/>
                    </a:cubicBezTo>
                    <a:lnTo>
                      <a:pt x="0" y="0"/>
                    </a:lnTo>
                    <a:close/>
                    <a:moveTo>
                      <a:pt x="20" y="98"/>
                    </a:moveTo>
                    <a:cubicBezTo>
                      <a:pt x="17" y="98"/>
                      <a:pt x="16" y="96"/>
                      <a:pt x="16" y="94"/>
                    </a:cubicBezTo>
                    <a:cubicBezTo>
                      <a:pt x="16" y="92"/>
                      <a:pt x="17" y="90"/>
                      <a:pt x="20" y="90"/>
                    </a:cubicBezTo>
                    <a:cubicBezTo>
                      <a:pt x="22" y="90"/>
                      <a:pt x="24" y="92"/>
                      <a:pt x="24" y="94"/>
                    </a:cubicBezTo>
                    <a:cubicBezTo>
                      <a:pt x="24" y="96"/>
                      <a:pt x="22" y="98"/>
                      <a:pt x="20" y="98"/>
                    </a:cubicBezTo>
                    <a:close/>
                    <a:moveTo>
                      <a:pt x="31" y="98"/>
                    </a:moveTo>
                    <a:cubicBezTo>
                      <a:pt x="29" y="98"/>
                      <a:pt x="27" y="96"/>
                      <a:pt x="27" y="94"/>
                    </a:cubicBezTo>
                    <a:cubicBezTo>
                      <a:pt x="27" y="92"/>
                      <a:pt x="29" y="90"/>
                      <a:pt x="31" y="90"/>
                    </a:cubicBezTo>
                    <a:cubicBezTo>
                      <a:pt x="33" y="90"/>
                      <a:pt x="35" y="92"/>
                      <a:pt x="35" y="94"/>
                    </a:cubicBezTo>
                    <a:cubicBezTo>
                      <a:pt x="35" y="96"/>
                      <a:pt x="33" y="98"/>
                      <a:pt x="31" y="98"/>
                    </a:cubicBezTo>
                    <a:close/>
                    <a:moveTo>
                      <a:pt x="84" y="100"/>
                    </a:moveTo>
                    <a:cubicBezTo>
                      <a:pt x="81" y="104"/>
                      <a:pt x="77" y="104"/>
                      <a:pt x="73" y="102"/>
                    </a:cubicBezTo>
                    <a:cubicBezTo>
                      <a:pt x="70" y="100"/>
                      <a:pt x="69" y="95"/>
                      <a:pt x="72" y="92"/>
                    </a:cubicBezTo>
                    <a:cubicBezTo>
                      <a:pt x="72" y="91"/>
                      <a:pt x="73" y="90"/>
                      <a:pt x="73" y="90"/>
                    </a:cubicBezTo>
                    <a:cubicBezTo>
                      <a:pt x="73" y="90"/>
                      <a:pt x="73" y="90"/>
                      <a:pt x="73" y="90"/>
                    </a:cubicBezTo>
                    <a:cubicBezTo>
                      <a:pt x="73" y="90"/>
                      <a:pt x="73" y="90"/>
                      <a:pt x="74" y="90"/>
                    </a:cubicBezTo>
                    <a:cubicBezTo>
                      <a:pt x="74" y="90"/>
                      <a:pt x="74" y="90"/>
                      <a:pt x="74" y="90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5" y="89"/>
                      <a:pt x="76" y="90"/>
                      <a:pt x="76" y="90"/>
                    </a:cubicBezTo>
                    <a:cubicBezTo>
                      <a:pt x="76" y="91"/>
                      <a:pt x="75" y="92"/>
                      <a:pt x="75" y="92"/>
                    </a:cubicBezTo>
                    <a:cubicBezTo>
                      <a:pt x="74" y="92"/>
                      <a:pt x="74" y="93"/>
                      <a:pt x="74" y="93"/>
                    </a:cubicBezTo>
                    <a:cubicBezTo>
                      <a:pt x="72" y="95"/>
                      <a:pt x="73" y="98"/>
                      <a:pt x="75" y="100"/>
                    </a:cubicBezTo>
                    <a:cubicBezTo>
                      <a:pt x="77" y="102"/>
                      <a:pt x="80" y="101"/>
                      <a:pt x="82" y="99"/>
                    </a:cubicBezTo>
                    <a:cubicBezTo>
                      <a:pt x="83" y="97"/>
                      <a:pt x="83" y="94"/>
                      <a:pt x="81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80" y="92"/>
                      <a:pt x="80" y="92"/>
                      <a:pt x="80" y="91"/>
                    </a:cubicBezTo>
                    <a:cubicBezTo>
                      <a:pt x="80" y="91"/>
                      <a:pt x="80" y="91"/>
                      <a:pt x="80" y="90"/>
                    </a:cubicBezTo>
                    <a:cubicBezTo>
                      <a:pt x="80" y="90"/>
                      <a:pt x="80" y="90"/>
                      <a:pt x="81" y="90"/>
                    </a:cubicBezTo>
                    <a:cubicBezTo>
                      <a:pt x="81" y="90"/>
                      <a:pt x="81" y="90"/>
                      <a:pt x="81" y="90"/>
                    </a:cubicBezTo>
                    <a:cubicBezTo>
                      <a:pt x="81" y="90"/>
                      <a:pt x="81" y="90"/>
                      <a:pt x="81" y="90"/>
                    </a:cubicBezTo>
                    <a:cubicBezTo>
                      <a:pt x="82" y="90"/>
                      <a:pt x="82" y="90"/>
                      <a:pt x="82" y="90"/>
                    </a:cubicBezTo>
                    <a:cubicBezTo>
                      <a:pt x="85" y="92"/>
                      <a:pt x="86" y="97"/>
                      <a:pt x="84" y="100"/>
                    </a:cubicBezTo>
                    <a:close/>
                    <a:moveTo>
                      <a:pt x="76" y="95"/>
                    </a:moveTo>
                    <a:cubicBezTo>
                      <a:pt x="76" y="87"/>
                      <a:pt x="76" y="87"/>
                      <a:pt x="76" y="87"/>
                    </a:cubicBezTo>
                    <a:cubicBezTo>
                      <a:pt x="76" y="87"/>
                      <a:pt x="76" y="87"/>
                      <a:pt x="77" y="86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7" y="86"/>
                      <a:pt x="77" y="86"/>
                      <a:pt x="78" y="86"/>
                    </a:cubicBezTo>
                    <a:cubicBezTo>
                      <a:pt x="78" y="86"/>
                      <a:pt x="78" y="86"/>
                      <a:pt x="78" y="86"/>
                    </a:cubicBezTo>
                    <a:cubicBezTo>
                      <a:pt x="78" y="86"/>
                      <a:pt x="78" y="86"/>
                      <a:pt x="79" y="86"/>
                    </a:cubicBezTo>
                    <a:cubicBezTo>
                      <a:pt x="79" y="86"/>
                      <a:pt x="79" y="86"/>
                      <a:pt x="79" y="86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79" y="95"/>
                      <a:pt x="79" y="95"/>
                      <a:pt x="79" y="95"/>
                    </a:cubicBezTo>
                    <a:cubicBezTo>
                      <a:pt x="79" y="95"/>
                      <a:pt x="79" y="95"/>
                      <a:pt x="79" y="95"/>
                    </a:cubicBezTo>
                    <a:cubicBezTo>
                      <a:pt x="79" y="95"/>
                      <a:pt x="79" y="96"/>
                      <a:pt x="79" y="96"/>
                    </a:cubicBezTo>
                    <a:cubicBezTo>
                      <a:pt x="78" y="96"/>
                      <a:pt x="78" y="96"/>
                      <a:pt x="78" y="96"/>
                    </a:cubicBezTo>
                    <a:cubicBezTo>
                      <a:pt x="78" y="96"/>
                      <a:pt x="77" y="96"/>
                      <a:pt x="77" y="96"/>
                    </a:cubicBezTo>
                    <a:cubicBezTo>
                      <a:pt x="77" y="96"/>
                      <a:pt x="77" y="96"/>
                      <a:pt x="77" y="96"/>
                    </a:cubicBezTo>
                    <a:cubicBezTo>
                      <a:pt x="77" y="96"/>
                      <a:pt x="77" y="95"/>
                      <a:pt x="77" y="95"/>
                    </a:cubicBezTo>
                    <a:cubicBezTo>
                      <a:pt x="76" y="95"/>
                      <a:pt x="76" y="95"/>
                      <a:pt x="76" y="95"/>
                    </a:cubicBezTo>
                    <a:close/>
                    <a:moveTo>
                      <a:pt x="89" y="75"/>
                    </a:move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89" y="59"/>
                      <a:pt x="89" y="59"/>
                      <a:pt x="89" y="59"/>
                    </a:cubicBezTo>
                    <a:lnTo>
                      <a:pt x="89" y="75"/>
                    </a:lnTo>
                    <a:close/>
                    <a:moveTo>
                      <a:pt x="89" y="53"/>
                    </a:move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89" y="37"/>
                      <a:pt x="89" y="37"/>
                      <a:pt x="89" y="37"/>
                    </a:cubicBezTo>
                    <a:lnTo>
                      <a:pt x="89" y="53"/>
                    </a:lnTo>
                    <a:close/>
                    <a:moveTo>
                      <a:pt x="89" y="31"/>
                    </a:moveTo>
                    <a:cubicBezTo>
                      <a:pt x="13" y="31"/>
                      <a:pt x="13" y="31"/>
                      <a:pt x="13" y="31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89" y="15"/>
                      <a:pt x="89" y="15"/>
                      <a:pt x="89" y="15"/>
                    </a:cubicBezTo>
                    <a:lnTo>
                      <a:pt x="89" y="3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>
                  <a:defRPr/>
                </a:pPr>
                <a:endParaRPr lang="en-US" sz="1400" kern="0">
                  <a:solidFill>
                    <a:srgbClr val="505050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FD2D7405-A7E5-4FEE-B15E-F378B07192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4026" y="5354463"/>
                <a:ext cx="331361" cy="1189191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42F00D84-C498-46F9-AD6B-1F4C400F50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09497" y="6272939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7AE7CC7-672D-40C9-82F0-67D85F4605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4761" y="5978960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26F7DE33-E653-4995-BF9A-C499FDF4D0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7628" y="5691198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EDC5C89A-9A97-435F-A41C-DCC7F4478C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9518" y="5394568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51C94210-A512-4B12-988F-3B48271891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2572" y="5350885"/>
                <a:ext cx="331361" cy="1189191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0BAFBBAC-60F5-41D8-BC80-15339F8A81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48043" y="6269360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7B03EC7B-E828-4468-AAA4-7DB6161C51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3308" y="5975381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D07FFB6D-D2FD-4368-8383-DAC57ACCB5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6175" y="5687619"/>
                <a:ext cx="238967" cy="232330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955CF932-58AD-493E-A2E3-04770876A8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8065" y="5390989"/>
                <a:ext cx="238967" cy="232330"/>
              </a:xfrm>
              <a:prstGeom prst="rect">
                <a:avLst/>
              </a:prstGeom>
            </p:spPr>
          </p:pic>
          <p:sp>
            <p:nvSpPr>
              <p:cNvPr id="23" name="Left Brace 22">
                <a:extLst>
                  <a:ext uri="{FF2B5EF4-FFF2-40B4-BE49-F238E27FC236}">
                    <a16:creationId xmlns:a16="http://schemas.microsoft.com/office/drawing/2014/main" id="{9586E7CF-047B-4986-B6CC-E8F0F9D4BBD9}"/>
                  </a:ext>
                </a:extLst>
              </p:cNvPr>
              <p:cNvSpPr/>
              <p:nvPr/>
            </p:nvSpPr>
            <p:spPr>
              <a:xfrm rot="5400000">
                <a:off x="2009162" y="4043556"/>
                <a:ext cx="321167" cy="2034528"/>
              </a:xfrm>
              <a:prstGeom prst="leftBrac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BEAFAD-2FEB-4DC5-92EC-FAC28528A67A}"/>
                </a:ext>
              </a:extLst>
            </p:cNvPr>
            <p:cNvSpPr txBox="1"/>
            <p:nvPr/>
          </p:nvSpPr>
          <p:spPr>
            <a:xfrm>
              <a:off x="1125746" y="6127853"/>
              <a:ext cx="1416543" cy="523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>
                  <a:solidFill>
                    <a:srgbClr val="FFFFF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vSphere server and VMs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AF376B7-34DE-48BA-85FD-1438B8CA1CCD}"/>
              </a:ext>
            </a:extLst>
          </p:cNvPr>
          <p:cNvGrpSpPr/>
          <p:nvPr/>
        </p:nvGrpSpPr>
        <p:grpSpPr>
          <a:xfrm>
            <a:off x="1475694" y="2346293"/>
            <a:ext cx="370486" cy="1531913"/>
            <a:chOff x="1475024" y="2346129"/>
            <a:chExt cx="370540" cy="153213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4FA4186-2448-4BA4-994C-97A5D7D2A859}"/>
                </a:ext>
              </a:extLst>
            </p:cNvPr>
            <p:cNvSpPr txBox="1"/>
            <p:nvPr/>
          </p:nvSpPr>
          <p:spPr>
            <a:xfrm rot="16200000">
              <a:off x="886863" y="2982279"/>
              <a:ext cx="1484143" cy="307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Raw metadata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918FE3A-8FB5-4E7D-AA8C-C30AAA66D1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34717" y="2346129"/>
              <a:ext cx="10847" cy="137194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B8DF7C68-5E50-4116-A176-FB21A73187DA}"/>
              </a:ext>
            </a:extLst>
          </p:cNvPr>
          <p:cNvSpPr txBox="1"/>
          <p:nvPr/>
        </p:nvSpPr>
        <p:spPr>
          <a:xfrm>
            <a:off x="4507044" y="2039650"/>
            <a:ext cx="157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36"/>
            <a:r>
              <a:rPr lang="en-US" sz="1400">
                <a:solidFill>
                  <a:prstClr val="whit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Azure Migrate Service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27DE0142-5FA8-4188-9207-D114BF99E99D}"/>
              </a:ext>
            </a:extLst>
          </p:cNvPr>
          <p:cNvGrpSpPr/>
          <p:nvPr/>
        </p:nvGrpSpPr>
        <p:grpSpPr>
          <a:xfrm>
            <a:off x="2160265" y="3889601"/>
            <a:ext cx="2536847" cy="738664"/>
            <a:chOff x="2159688" y="3889653"/>
            <a:chExt cx="2537207" cy="738768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471243F-306C-4DB3-B5E2-9510157EA8E7}"/>
                </a:ext>
              </a:extLst>
            </p:cNvPr>
            <p:cNvSpPr txBox="1"/>
            <p:nvPr/>
          </p:nvSpPr>
          <p:spPr>
            <a:xfrm>
              <a:off x="2599639" y="3889653"/>
              <a:ext cx="1484145" cy="738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1. Download and configure appliance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5C9F201F-185E-469E-8C1D-F7099A8629B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59688" y="3911581"/>
              <a:ext cx="2537207" cy="5685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7F22876-3597-4C4B-98EE-B63BF07496F1}"/>
              </a:ext>
            </a:extLst>
          </p:cNvPr>
          <p:cNvGrpSpPr/>
          <p:nvPr/>
        </p:nvGrpSpPr>
        <p:grpSpPr>
          <a:xfrm>
            <a:off x="2113584" y="2444424"/>
            <a:ext cx="2583528" cy="1252362"/>
            <a:chOff x="2037094" y="2440252"/>
            <a:chExt cx="2659801" cy="1256562"/>
          </a:xfrm>
        </p:grpSpPr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E1574769-14B2-4377-9B34-C02CF65C8CE0}"/>
                </a:ext>
              </a:extLst>
            </p:cNvPr>
            <p:cNvCxnSpPr/>
            <p:nvPr/>
          </p:nvCxnSpPr>
          <p:spPr>
            <a:xfrm flipH="1" flipV="1">
              <a:off x="2037094" y="2440252"/>
              <a:ext cx="2659801" cy="1256562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807E5A9-146A-416B-A7D7-71BA1D3211C6}"/>
                </a:ext>
              </a:extLst>
            </p:cNvPr>
            <p:cNvSpPr txBox="1"/>
            <p:nvPr/>
          </p:nvSpPr>
          <p:spPr>
            <a:xfrm rot="1518117">
              <a:off x="2575340" y="2757954"/>
              <a:ext cx="1755166" cy="307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2. Start discovery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AE954FC-6478-4D33-8C51-4BB93FA3DAB7}"/>
              </a:ext>
            </a:extLst>
          </p:cNvPr>
          <p:cNvGrpSpPr/>
          <p:nvPr/>
        </p:nvGrpSpPr>
        <p:grpSpPr>
          <a:xfrm>
            <a:off x="4273351" y="3421767"/>
            <a:ext cx="1639277" cy="1094360"/>
            <a:chOff x="5038893" y="4634902"/>
            <a:chExt cx="1484144" cy="948188"/>
          </a:xfrm>
        </p:grpSpPr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1CA4C7AB-E34A-47B0-81AE-043729565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43192" y="4634902"/>
              <a:ext cx="704690" cy="737121"/>
            </a:xfrm>
            <a:prstGeom prst="rect">
              <a:avLst/>
            </a:prstGeom>
          </p:spPr>
        </p:pic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AB723166-B6A5-4874-BD27-F5901D28A683}"/>
                </a:ext>
              </a:extLst>
            </p:cNvPr>
            <p:cNvSpPr txBox="1"/>
            <p:nvPr/>
          </p:nvSpPr>
          <p:spPr>
            <a:xfrm>
              <a:off x="5038893" y="5316422"/>
              <a:ext cx="1484144" cy="266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Customer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78B3F54-B15C-40D8-821F-778C72E11779}"/>
              </a:ext>
            </a:extLst>
          </p:cNvPr>
          <p:cNvGrpSpPr/>
          <p:nvPr/>
        </p:nvGrpSpPr>
        <p:grpSpPr>
          <a:xfrm>
            <a:off x="5551586" y="2350984"/>
            <a:ext cx="3121643" cy="1585626"/>
            <a:chOff x="5551492" y="2350822"/>
            <a:chExt cx="3122086" cy="1585850"/>
          </a:xfrm>
        </p:grpSpPr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4BFE4C9A-82A8-478F-BC80-9C9334840BAF}"/>
                </a:ext>
              </a:extLst>
            </p:cNvPr>
            <p:cNvCxnSpPr/>
            <p:nvPr/>
          </p:nvCxnSpPr>
          <p:spPr>
            <a:xfrm flipV="1">
              <a:off x="5551492" y="2350822"/>
              <a:ext cx="3122086" cy="1585850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317EF800-6696-46AC-A3FC-35F42CC42321}"/>
                </a:ext>
              </a:extLst>
            </p:cNvPr>
            <p:cNvSpPr txBox="1"/>
            <p:nvPr/>
          </p:nvSpPr>
          <p:spPr>
            <a:xfrm rot="19986088">
              <a:off x="5882396" y="2895821"/>
              <a:ext cx="2110631" cy="307820"/>
            </a:xfrm>
            <a:prstGeom prst="rect">
              <a:avLst/>
            </a:prstGeom>
            <a:ln w="19050">
              <a:noFill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3. Create assessment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D525FE23-9BF4-4E13-A8CF-927A26CACB6E}"/>
              </a:ext>
            </a:extLst>
          </p:cNvPr>
          <p:cNvGrpSpPr/>
          <p:nvPr/>
        </p:nvGrpSpPr>
        <p:grpSpPr>
          <a:xfrm>
            <a:off x="6019655" y="1204666"/>
            <a:ext cx="3697141" cy="1013331"/>
            <a:chOff x="6019655" y="1204666"/>
            <a:chExt cx="3697141" cy="1013331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8899DCE2-9BC9-4A4D-AFB2-9395368E1A0C}"/>
                </a:ext>
              </a:extLst>
            </p:cNvPr>
            <p:cNvGrpSpPr/>
            <p:nvPr/>
          </p:nvGrpSpPr>
          <p:grpSpPr>
            <a:xfrm>
              <a:off x="6019655" y="1397269"/>
              <a:ext cx="3213929" cy="791858"/>
              <a:chOff x="6021510" y="1420606"/>
              <a:chExt cx="3214383" cy="791969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F1C530A8-4BB7-463F-A257-233C0ECDC6F5}"/>
                  </a:ext>
                </a:extLst>
              </p:cNvPr>
              <p:cNvGrpSpPr/>
              <p:nvPr/>
            </p:nvGrpSpPr>
            <p:grpSpPr>
              <a:xfrm>
                <a:off x="6021510" y="1602583"/>
                <a:ext cx="2001439" cy="307820"/>
                <a:chOff x="6021510" y="1602583"/>
                <a:chExt cx="2001439" cy="307820"/>
              </a:xfrm>
            </p:grpSpPr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2273DFB6-FB88-4C95-A86B-BA497E970D93}"/>
                    </a:ext>
                  </a:extLst>
                </p:cNvPr>
                <p:cNvSpPr txBox="1"/>
                <p:nvPr/>
              </p:nvSpPr>
              <p:spPr>
                <a:xfrm>
                  <a:off x="6021510" y="1602583"/>
                  <a:ext cx="2001439" cy="3078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932536"/>
                  <a:r>
                    <a:rPr lang="en-US" sz="1400" dirty="0">
                      <a:solidFill>
                        <a:prstClr val="black"/>
                      </a:solidFill>
                      <a:latin typeface="Segoe UI Semilight" panose="020B0402040204020203" pitchFamily="34" charset="0"/>
                      <a:cs typeface="Segoe UI Semilight" panose="020B0402040204020203" pitchFamily="34" charset="0"/>
                    </a:rPr>
                    <a:t>Processed metadata</a:t>
                  </a:r>
                </a:p>
              </p:txBody>
            </p:sp>
            <p:cxnSp>
              <p:nvCxnSpPr>
                <p:cNvPr id="90" name="Straight Arrow Connector 89">
                  <a:extLst>
                    <a:ext uri="{FF2B5EF4-FFF2-40B4-BE49-F238E27FC236}">
                      <a16:creationId xmlns:a16="http://schemas.microsoft.com/office/drawing/2014/main" id="{5DD37ABA-668F-419D-A403-BF5396AA4332}"/>
                    </a:ext>
                  </a:extLst>
                </p:cNvPr>
                <p:cNvCxnSpPr/>
                <p:nvPr/>
              </p:nvCxnSpPr>
              <p:spPr>
                <a:xfrm>
                  <a:off x="6195969" y="1900087"/>
                  <a:ext cx="1676737" cy="2242"/>
                </a:xfrm>
                <a:prstGeom prst="straightConnector1">
                  <a:avLst/>
                </a:prstGeom>
                <a:ln w="19050"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6" name="Graphic 6">
                <a:extLst>
                  <a:ext uri="{FF2B5EF4-FFF2-40B4-BE49-F238E27FC236}">
                    <a16:creationId xmlns:a16="http://schemas.microsoft.com/office/drawing/2014/main" id="{FF07DDED-FE74-49DC-9F41-4D28C0F781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443923" y="1420606"/>
                <a:ext cx="791970" cy="791969"/>
              </a:xfrm>
              <a:prstGeom prst="rect">
                <a:avLst/>
              </a:prstGeom>
            </p:spPr>
          </p:pic>
        </p:grpSp>
        <p:sp>
          <p:nvSpPr>
            <p:cNvPr id="110" name="Freeform 13" title="Icon of a cloud">
              <a:extLst>
                <a:ext uri="{FF2B5EF4-FFF2-40B4-BE49-F238E27FC236}">
                  <a16:creationId xmlns:a16="http://schemas.microsoft.com/office/drawing/2014/main" id="{5CAC12D0-7254-4DBA-AECF-7CF1325BB02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869543" y="1204666"/>
              <a:ext cx="1847253" cy="1013331"/>
            </a:xfrm>
            <a:custGeom>
              <a:avLst/>
              <a:gdLst>
                <a:gd name="T0" fmla="*/ 384 w 771"/>
                <a:gd name="T1" fmla="*/ 0 h 422"/>
                <a:gd name="T2" fmla="*/ 549 w 771"/>
                <a:gd name="T3" fmla="*/ 110 h 422"/>
                <a:gd name="T4" fmla="*/ 551 w 771"/>
                <a:gd name="T5" fmla="*/ 115 h 422"/>
                <a:gd name="T6" fmla="*/ 565 w 771"/>
                <a:gd name="T7" fmla="*/ 110 h 422"/>
                <a:gd name="T8" fmla="*/ 612 w 771"/>
                <a:gd name="T9" fmla="*/ 103 h 422"/>
                <a:gd name="T10" fmla="*/ 771 w 771"/>
                <a:gd name="T11" fmla="*/ 262 h 422"/>
                <a:gd name="T12" fmla="*/ 628 w 771"/>
                <a:gd name="T13" fmla="*/ 420 h 422"/>
                <a:gd name="T14" fmla="*/ 616 w 771"/>
                <a:gd name="T15" fmla="*/ 421 h 422"/>
                <a:gd name="T16" fmla="*/ 610 w 771"/>
                <a:gd name="T17" fmla="*/ 421 h 422"/>
                <a:gd name="T18" fmla="*/ 98 w 771"/>
                <a:gd name="T19" fmla="*/ 421 h 422"/>
                <a:gd name="T20" fmla="*/ 91 w 771"/>
                <a:gd name="T21" fmla="*/ 422 h 422"/>
                <a:gd name="T22" fmla="*/ 74 w 771"/>
                <a:gd name="T23" fmla="*/ 419 h 422"/>
                <a:gd name="T24" fmla="*/ 12 w 771"/>
                <a:gd name="T25" fmla="*/ 312 h 422"/>
                <a:gd name="T26" fmla="*/ 101 w 771"/>
                <a:gd name="T27" fmla="*/ 247 h 422"/>
                <a:gd name="T28" fmla="*/ 108 w 771"/>
                <a:gd name="T29" fmla="*/ 249 h 422"/>
                <a:gd name="T30" fmla="*/ 106 w 771"/>
                <a:gd name="T31" fmla="*/ 238 h 422"/>
                <a:gd name="T32" fmla="*/ 119 w 771"/>
                <a:gd name="T33" fmla="*/ 179 h 422"/>
                <a:gd name="T34" fmla="*/ 201 w 771"/>
                <a:gd name="T35" fmla="*/ 128 h 422"/>
                <a:gd name="T36" fmla="*/ 213 w 771"/>
                <a:gd name="T37" fmla="*/ 128 h 422"/>
                <a:gd name="T38" fmla="*/ 213 w 771"/>
                <a:gd name="T39" fmla="*/ 127 h 422"/>
                <a:gd name="T40" fmla="*/ 384 w 771"/>
                <a:gd name="T4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1" h="422">
                  <a:moveTo>
                    <a:pt x="384" y="0"/>
                  </a:moveTo>
                  <a:cubicBezTo>
                    <a:pt x="458" y="0"/>
                    <a:pt x="522" y="46"/>
                    <a:pt x="549" y="110"/>
                  </a:cubicBezTo>
                  <a:cubicBezTo>
                    <a:pt x="551" y="115"/>
                    <a:pt x="551" y="115"/>
                    <a:pt x="551" y="115"/>
                  </a:cubicBezTo>
                  <a:cubicBezTo>
                    <a:pt x="565" y="110"/>
                    <a:pt x="565" y="110"/>
                    <a:pt x="565" y="110"/>
                  </a:cubicBezTo>
                  <a:cubicBezTo>
                    <a:pt x="580" y="105"/>
                    <a:pt x="596" y="103"/>
                    <a:pt x="612" y="103"/>
                  </a:cubicBezTo>
                  <a:cubicBezTo>
                    <a:pt x="700" y="103"/>
                    <a:pt x="771" y="174"/>
                    <a:pt x="771" y="262"/>
                  </a:cubicBezTo>
                  <a:cubicBezTo>
                    <a:pt x="771" y="344"/>
                    <a:pt x="708" y="412"/>
                    <a:pt x="628" y="420"/>
                  </a:cubicBezTo>
                  <a:cubicBezTo>
                    <a:pt x="616" y="421"/>
                    <a:pt x="616" y="421"/>
                    <a:pt x="616" y="421"/>
                  </a:cubicBezTo>
                  <a:cubicBezTo>
                    <a:pt x="610" y="421"/>
                    <a:pt x="610" y="421"/>
                    <a:pt x="610" y="421"/>
                  </a:cubicBezTo>
                  <a:cubicBezTo>
                    <a:pt x="98" y="421"/>
                    <a:pt x="98" y="421"/>
                    <a:pt x="98" y="421"/>
                  </a:cubicBezTo>
                  <a:cubicBezTo>
                    <a:pt x="91" y="422"/>
                    <a:pt x="91" y="422"/>
                    <a:pt x="91" y="422"/>
                  </a:cubicBezTo>
                  <a:cubicBezTo>
                    <a:pt x="85" y="421"/>
                    <a:pt x="79" y="420"/>
                    <a:pt x="74" y="419"/>
                  </a:cubicBezTo>
                  <a:cubicBezTo>
                    <a:pt x="27" y="406"/>
                    <a:pt x="0" y="359"/>
                    <a:pt x="12" y="312"/>
                  </a:cubicBezTo>
                  <a:cubicBezTo>
                    <a:pt x="23" y="271"/>
                    <a:pt x="61" y="245"/>
                    <a:pt x="101" y="247"/>
                  </a:cubicBezTo>
                  <a:cubicBezTo>
                    <a:pt x="108" y="249"/>
                    <a:pt x="108" y="249"/>
                    <a:pt x="108" y="249"/>
                  </a:cubicBezTo>
                  <a:cubicBezTo>
                    <a:pt x="106" y="238"/>
                    <a:pt x="106" y="238"/>
                    <a:pt x="106" y="238"/>
                  </a:cubicBezTo>
                  <a:cubicBezTo>
                    <a:pt x="105" y="218"/>
                    <a:pt x="109" y="198"/>
                    <a:pt x="119" y="179"/>
                  </a:cubicBezTo>
                  <a:cubicBezTo>
                    <a:pt x="137" y="148"/>
                    <a:pt x="168" y="130"/>
                    <a:pt x="201" y="128"/>
                  </a:cubicBezTo>
                  <a:cubicBezTo>
                    <a:pt x="213" y="128"/>
                    <a:pt x="213" y="128"/>
                    <a:pt x="213" y="128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36" y="53"/>
                    <a:pt x="304" y="0"/>
                    <a:pt x="384" y="0"/>
                  </a:cubicBezTo>
                  <a:close/>
                </a:path>
              </a:pathLst>
            </a:custGeom>
            <a:noFill/>
            <a:ln w="38100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BA5DD39-2E74-4E6C-995B-CACEB8ADA863}"/>
              </a:ext>
            </a:extLst>
          </p:cNvPr>
          <p:cNvGrpSpPr/>
          <p:nvPr/>
        </p:nvGrpSpPr>
        <p:grpSpPr>
          <a:xfrm>
            <a:off x="2160264" y="1244594"/>
            <a:ext cx="3927404" cy="1013331"/>
            <a:chOff x="2160264" y="1244594"/>
            <a:chExt cx="3927404" cy="1013331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0EEBAD4-469E-4ADB-A5C9-675B1AAD0435}"/>
                </a:ext>
              </a:extLst>
            </p:cNvPr>
            <p:cNvGrpSpPr/>
            <p:nvPr/>
          </p:nvGrpSpPr>
          <p:grpSpPr>
            <a:xfrm>
              <a:off x="2160264" y="1657559"/>
              <a:ext cx="2035574" cy="307776"/>
              <a:chOff x="2159688" y="1657297"/>
              <a:chExt cx="2035862" cy="307820"/>
            </a:xfrm>
          </p:grpSpPr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F84C058D-E93E-44AF-B6C9-7B73654BCBB4}"/>
                  </a:ext>
                </a:extLst>
              </p:cNvPr>
              <p:cNvSpPr txBox="1"/>
              <p:nvPr/>
            </p:nvSpPr>
            <p:spPr>
              <a:xfrm>
                <a:off x="2257440" y="1657297"/>
                <a:ext cx="1721855" cy="3078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32536"/>
                <a:r>
                  <a:rPr lang="en-US" sz="1400" dirty="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Raw metadata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3DA3A3E7-5327-47E9-9C40-2372026BE286}"/>
                  </a:ext>
                </a:extLst>
              </p:cNvPr>
              <p:cNvCxnSpPr/>
              <p:nvPr/>
            </p:nvCxnSpPr>
            <p:spPr>
              <a:xfrm flipV="1">
                <a:off x="2159688" y="1923336"/>
                <a:ext cx="2035862" cy="10973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42D6546-4A37-41DE-8376-6DDCDA06667B}"/>
                </a:ext>
              </a:extLst>
            </p:cNvPr>
            <p:cNvGrpSpPr/>
            <p:nvPr/>
          </p:nvGrpSpPr>
          <p:grpSpPr>
            <a:xfrm>
              <a:off x="4650035" y="1635436"/>
              <a:ext cx="1255564" cy="433511"/>
              <a:chOff x="2309813" y="1431925"/>
              <a:chExt cx="2143125" cy="769937"/>
            </a:xfrm>
            <a:solidFill>
              <a:srgbClr val="0078D7"/>
            </a:solidFill>
          </p:grpSpPr>
          <p:sp>
            <p:nvSpPr>
              <p:cNvPr id="43" name="Freeform 342">
                <a:extLst>
                  <a:ext uri="{FF2B5EF4-FFF2-40B4-BE49-F238E27FC236}">
                    <a16:creationId xmlns:a16="http://schemas.microsoft.com/office/drawing/2014/main" id="{43857D78-B5EE-4298-A114-79BE17BA48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38426" y="1851025"/>
                <a:ext cx="317500" cy="315912"/>
              </a:xfrm>
              <a:custGeom>
                <a:avLst/>
                <a:gdLst>
                  <a:gd name="T0" fmla="*/ 19 w 93"/>
                  <a:gd name="T1" fmla="*/ 23 h 93"/>
                  <a:gd name="T2" fmla="*/ 19 w 93"/>
                  <a:gd name="T3" fmla="*/ 29 h 93"/>
                  <a:gd name="T4" fmla="*/ 12 w 93"/>
                  <a:gd name="T5" fmla="*/ 35 h 93"/>
                  <a:gd name="T6" fmla="*/ 1 w 93"/>
                  <a:gd name="T7" fmla="*/ 37 h 93"/>
                  <a:gd name="T8" fmla="*/ 2 w 93"/>
                  <a:gd name="T9" fmla="*/ 47 h 93"/>
                  <a:gd name="T10" fmla="*/ 14 w 93"/>
                  <a:gd name="T11" fmla="*/ 53 h 93"/>
                  <a:gd name="T12" fmla="*/ 14 w 93"/>
                  <a:gd name="T13" fmla="*/ 63 h 93"/>
                  <a:gd name="T14" fmla="*/ 7 w 93"/>
                  <a:gd name="T15" fmla="*/ 72 h 93"/>
                  <a:gd name="T16" fmla="*/ 16 w 93"/>
                  <a:gd name="T17" fmla="*/ 78 h 93"/>
                  <a:gd name="T18" fmla="*/ 28 w 93"/>
                  <a:gd name="T19" fmla="*/ 74 h 93"/>
                  <a:gd name="T20" fmla="*/ 35 w 93"/>
                  <a:gd name="T21" fmla="*/ 81 h 93"/>
                  <a:gd name="T22" fmla="*/ 37 w 93"/>
                  <a:gd name="T23" fmla="*/ 92 h 93"/>
                  <a:gd name="T24" fmla="*/ 47 w 93"/>
                  <a:gd name="T25" fmla="*/ 90 h 93"/>
                  <a:gd name="T26" fmla="*/ 53 w 93"/>
                  <a:gd name="T27" fmla="*/ 78 h 93"/>
                  <a:gd name="T28" fmla="*/ 57 w 93"/>
                  <a:gd name="T29" fmla="*/ 77 h 93"/>
                  <a:gd name="T30" fmla="*/ 62 w 93"/>
                  <a:gd name="T31" fmla="*/ 79 h 93"/>
                  <a:gd name="T32" fmla="*/ 72 w 93"/>
                  <a:gd name="T33" fmla="*/ 85 h 93"/>
                  <a:gd name="T34" fmla="*/ 78 w 93"/>
                  <a:gd name="T35" fmla="*/ 77 h 93"/>
                  <a:gd name="T36" fmla="*/ 73 w 93"/>
                  <a:gd name="T37" fmla="*/ 65 h 93"/>
                  <a:gd name="T38" fmla="*/ 75 w 93"/>
                  <a:gd name="T39" fmla="*/ 61 h 93"/>
                  <a:gd name="T40" fmla="*/ 80 w 93"/>
                  <a:gd name="T41" fmla="*/ 58 h 93"/>
                  <a:gd name="T42" fmla="*/ 92 w 93"/>
                  <a:gd name="T43" fmla="*/ 56 h 93"/>
                  <a:gd name="T44" fmla="*/ 90 w 93"/>
                  <a:gd name="T45" fmla="*/ 46 h 93"/>
                  <a:gd name="T46" fmla="*/ 78 w 93"/>
                  <a:gd name="T47" fmla="*/ 40 h 93"/>
                  <a:gd name="T48" fmla="*/ 77 w 93"/>
                  <a:gd name="T49" fmla="*/ 36 h 93"/>
                  <a:gd name="T50" fmla="*/ 78 w 93"/>
                  <a:gd name="T51" fmla="*/ 31 h 93"/>
                  <a:gd name="T52" fmla="*/ 85 w 93"/>
                  <a:gd name="T53" fmla="*/ 21 h 93"/>
                  <a:gd name="T54" fmla="*/ 77 w 93"/>
                  <a:gd name="T55" fmla="*/ 15 h 93"/>
                  <a:gd name="T56" fmla="*/ 64 w 93"/>
                  <a:gd name="T57" fmla="*/ 20 h 93"/>
                  <a:gd name="T58" fmla="*/ 61 w 93"/>
                  <a:gd name="T59" fmla="*/ 18 h 93"/>
                  <a:gd name="T60" fmla="*/ 58 w 93"/>
                  <a:gd name="T61" fmla="*/ 13 h 93"/>
                  <a:gd name="T62" fmla="*/ 56 w 93"/>
                  <a:gd name="T63" fmla="*/ 1 h 93"/>
                  <a:gd name="T64" fmla="*/ 46 w 93"/>
                  <a:gd name="T65" fmla="*/ 3 h 93"/>
                  <a:gd name="T66" fmla="*/ 40 w 93"/>
                  <a:gd name="T67" fmla="*/ 15 h 93"/>
                  <a:gd name="T68" fmla="*/ 36 w 93"/>
                  <a:gd name="T69" fmla="*/ 16 h 93"/>
                  <a:gd name="T70" fmla="*/ 30 w 93"/>
                  <a:gd name="T71" fmla="*/ 14 h 93"/>
                  <a:gd name="T72" fmla="*/ 21 w 93"/>
                  <a:gd name="T73" fmla="*/ 8 h 93"/>
                  <a:gd name="T74" fmla="*/ 15 w 93"/>
                  <a:gd name="T75" fmla="*/ 16 h 93"/>
                  <a:gd name="T76" fmla="*/ 57 w 93"/>
                  <a:gd name="T77" fmla="*/ 60 h 93"/>
                  <a:gd name="T78" fmla="*/ 36 w 93"/>
                  <a:gd name="T79" fmla="*/ 3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93">
                    <a:moveTo>
                      <a:pt x="15" y="16"/>
                    </a:moveTo>
                    <a:cubicBezTo>
                      <a:pt x="19" y="23"/>
                      <a:pt x="19" y="23"/>
                      <a:pt x="19" y="23"/>
                    </a:cubicBezTo>
                    <a:cubicBezTo>
                      <a:pt x="21" y="26"/>
                      <a:pt x="20" y="27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8" y="30"/>
                      <a:pt x="18" y="31"/>
                      <a:pt x="17" y="32"/>
                    </a:cubicBezTo>
                    <a:cubicBezTo>
                      <a:pt x="16" y="34"/>
                      <a:pt x="15" y="35"/>
                      <a:pt x="12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1" y="36"/>
                      <a:pt x="1" y="37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1" y="47"/>
                      <a:pt x="2" y="47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3" y="50"/>
                      <a:pt x="14" y="51"/>
                      <a:pt x="14" y="53"/>
                    </a:cubicBezTo>
                    <a:cubicBezTo>
                      <a:pt x="15" y="54"/>
                      <a:pt x="15" y="56"/>
                      <a:pt x="16" y="58"/>
                    </a:cubicBezTo>
                    <a:cubicBezTo>
                      <a:pt x="16" y="59"/>
                      <a:pt x="16" y="61"/>
                      <a:pt x="14" y="63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7" y="69"/>
                      <a:pt x="7" y="71"/>
                      <a:pt x="7" y="72"/>
                    </a:cubicBezTo>
                    <a:cubicBezTo>
                      <a:pt x="12" y="78"/>
                      <a:pt x="12" y="78"/>
                      <a:pt x="12" y="78"/>
                    </a:cubicBezTo>
                    <a:cubicBezTo>
                      <a:pt x="12" y="78"/>
                      <a:pt x="14" y="79"/>
                      <a:pt x="16" y="78"/>
                    </a:cubicBezTo>
                    <a:cubicBezTo>
                      <a:pt x="22" y="74"/>
                      <a:pt x="22" y="74"/>
                      <a:pt x="22" y="74"/>
                    </a:cubicBezTo>
                    <a:cubicBezTo>
                      <a:pt x="25" y="72"/>
                      <a:pt x="27" y="73"/>
                      <a:pt x="28" y="74"/>
                    </a:cubicBezTo>
                    <a:cubicBezTo>
                      <a:pt x="29" y="74"/>
                      <a:pt x="31" y="75"/>
                      <a:pt x="32" y="76"/>
                    </a:cubicBezTo>
                    <a:cubicBezTo>
                      <a:pt x="34" y="76"/>
                      <a:pt x="35" y="78"/>
                      <a:pt x="35" y="81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4" y="91"/>
                      <a:pt x="36" y="92"/>
                      <a:pt x="37" y="92"/>
                    </a:cubicBezTo>
                    <a:cubicBezTo>
                      <a:pt x="44" y="93"/>
                      <a:pt x="44" y="93"/>
                      <a:pt x="44" y="93"/>
                    </a:cubicBezTo>
                    <a:cubicBezTo>
                      <a:pt x="45" y="93"/>
                      <a:pt x="46" y="92"/>
                      <a:pt x="47" y="90"/>
                    </a:cubicBezTo>
                    <a:cubicBezTo>
                      <a:pt x="49" y="83"/>
                      <a:pt x="49" y="83"/>
                      <a:pt x="49" y="83"/>
                    </a:cubicBezTo>
                    <a:cubicBezTo>
                      <a:pt x="49" y="80"/>
                      <a:pt x="51" y="79"/>
                      <a:pt x="53" y="78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4" y="78"/>
                      <a:pt x="55" y="78"/>
                      <a:pt x="57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77"/>
                      <a:pt x="60" y="77"/>
                      <a:pt x="62" y="79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9" y="86"/>
                      <a:pt x="71" y="86"/>
                      <a:pt x="72" y="85"/>
                    </a:cubicBezTo>
                    <a:cubicBezTo>
                      <a:pt x="77" y="81"/>
                      <a:pt x="77" y="81"/>
                      <a:pt x="77" y="81"/>
                    </a:cubicBezTo>
                    <a:cubicBezTo>
                      <a:pt x="78" y="80"/>
                      <a:pt x="78" y="79"/>
                      <a:pt x="78" y="77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2" y="68"/>
                      <a:pt x="72" y="66"/>
                      <a:pt x="73" y="65"/>
                    </a:cubicBezTo>
                    <a:cubicBezTo>
                      <a:pt x="73" y="64"/>
                      <a:pt x="73" y="64"/>
                      <a:pt x="73" y="64"/>
                    </a:cubicBezTo>
                    <a:cubicBezTo>
                      <a:pt x="74" y="63"/>
                      <a:pt x="75" y="62"/>
                      <a:pt x="75" y="61"/>
                    </a:cubicBezTo>
                    <a:cubicBezTo>
                      <a:pt x="75" y="61"/>
                      <a:pt x="75" y="61"/>
                      <a:pt x="75" y="61"/>
                    </a:cubicBezTo>
                    <a:cubicBezTo>
                      <a:pt x="76" y="59"/>
                      <a:pt x="77" y="58"/>
                      <a:pt x="80" y="58"/>
                    </a:cubicBezTo>
                    <a:cubicBezTo>
                      <a:pt x="89" y="58"/>
                      <a:pt x="89" y="58"/>
                      <a:pt x="89" y="58"/>
                    </a:cubicBezTo>
                    <a:cubicBezTo>
                      <a:pt x="90" y="58"/>
                      <a:pt x="91" y="57"/>
                      <a:pt x="92" y="56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3" y="48"/>
                      <a:pt x="92" y="47"/>
                      <a:pt x="90" y="46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79" y="43"/>
                      <a:pt x="78" y="42"/>
                      <a:pt x="78" y="40"/>
                    </a:cubicBezTo>
                    <a:cubicBezTo>
                      <a:pt x="78" y="40"/>
                      <a:pt x="78" y="40"/>
                      <a:pt x="78" y="40"/>
                    </a:cubicBezTo>
                    <a:cubicBezTo>
                      <a:pt x="78" y="39"/>
                      <a:pt x="77" y="38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ubicBezTo>
                      <a:pt x="76" y="34"/>
                      <a:pt x="76" y="33"/>
                      <a:pt x="78" y="31"/>
                    </a:cubicBezTo>
                    <a:cubicBezTo>
                      <a:pt x="84" y="25"/>
                      <a:pt x="84" y="25"/>
                      <a:pt x="84" y="25"/>
                    </a:cubicBezTo>
                    <a:cubicBezTo>
                      <a:pt x="86" y="24"/>
                      <a:pt x="85" y="22"/>
                      <a:pt x="85" y="21"/>
                    </a:cubicBezTo>
                    <a:cubicBezTo>
                      <a:pt x="81" y="16"/>
                      <a:pt x="81" y="16"/>
                      <a:pt x="81" y="16"/>
                    </a:cubicBezTo>
                    <a:cubicBezTo>
                      <a:pt x="80" y="15"/>
                      <a:pt x="78" y="14"/>
                      <a:pt x="77" y="15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67" y="21"/>
                      <a:pt x="66" y="21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3" y="19"/>
                      <a:pt x="62" y="18"/>
                      <a:pt x="61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7"/>
                      <a:pt x="58" y="16"/>
                      <a:pt x="58" y="13"/>
                    </a:cubicBezTo>
                    <a:cubicBezTo>
                      <a:pt x="58" y="4"/>
                      <a:pt x="58" y="4"/>
                      <a:pt x="58" y="4"/>
                    </a:cubicBezTo>
                    <a:cubicBezTo>
                      <a:pt x="58" y="3"/>
                      <a:pt x="57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6" y="1"/>
                      <a:pt x="46" y="3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3" y="14"/>
                      <a:pt x="42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5"/>
                      <a:pt x="37" y="15"/>
                      <a:pt x="36" y="16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4" y="17"/>
                      <a:pt x="32" y="17"/>
                      <a:pt x="30" y="14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3" y="7"/>
                      <a:pt x="21" y="7"/>
                      <a:pt x="21" y="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13"/>
                      <a:pt x="14" y="15"/>
                      <a:pt x="15" y="16"/>
                    </a:cubicBezTo>
                    <a:close/>
                    <a:moveTo>
                      <a:pt x="60" y="36"/>
                    </a:moveTo>
                    <a:cubicBezTo>
                      <a:pt x="65" y="44"/>
                      <a:pt x="64" y="54"/>
                      <a:pt x="57" y="60"/>
                    </a:cubicBezTo>
                    <a:cubicBezTo>
                      <a:pt x="49" y="66"/>
                      <a:pt x="38" y="64"/>
                      <a:pt x="33" y="57"/>
                    </a:cubicBezTo>
                    <a:cubicBezTo>
                      <a:pt x="27" y="50"/>
                      <a:pt x="28" y="39"/>
                      <a:pt x="36" y="33"/>
                    </a:cubicBezTo>
                    <a:cubicBezTo>
                      <a:pt x="43" y="27"/>
                      <a:pt x="54" y="29"/>
                      <a:pt x="60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4" name="Freeform 343">
                <a:extLst>
                  <a:ext uri="{FF2B5EF4-FFF2-40B4-BE49-F238E27FC236}">
                    <a16:creationId xmlns:a16="http://schemas.microsoft.com/office/drawing/2014/main" id="{7417CA12-8AE4-4B54-89F5-6CE731DF52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09813" y="1819275"/>
                <a:ext cx="334963" cy="331787"/>
              </a:xfrm>
              <a:custGeom>
                <a:avLst/>
                <a:gdLst>
                  <a:gd name="T0" fmla="*/ 96 w 98"/>
                  <a:gd name="T1" fmla="*/ 58 h 97"/>
                  <a:gd name="T2" fmla="*/ 89 w 98"/>
                  <a:gd name="T3" fmla="*/ 50 h 97"/>
                  <a:gd name="T4" fmla="*/ 96 w 98"/>
                  <a:gd name="T5" fmla="*/ 42 h 97"/>
                  <a:gd name="T6" fmla="*/ 90 w 98"/>
                  <a:gd name="T7" fmla="*/ 37 h 97"/>
                  <a:gd name="T8" fmla="*/ 88 w 98"/>
                  <a:gd name="T9" fmla="*/ 30 h 97"/>
                  <a:gd name="T10" fmla="*/ 89 w 98"/>
                  <a:gd name="T11" fmla="*/ 22 h 97"/>
                  <a:gd name="T12" fmla="*/ 79 w 98"/>
                  <a:gd name="T13" fmla="*/ 21 h 97"/>
                  <a:gd name="T14" fmla="*/ 78 w 98"/>
                  <a:gd name="T15" fmla="*/ 11 h 97"/>
                  <a:gd name="T16" fmla="*/ 70 w 98"/>
                  <a:gd name="T17" fmla="*/ 11 h 97"/>
                  <a:gd name="T18" fmla="*/ 64 w 98"/>
                  <a:gd name="T19" fmla="*/ 8 h 97"/>
                  <a:gd name="T20" fmla="*/ 58 w 98"/>
                  <a:gd name="T21" fmla="*/ 1 h 97"/>
                  <a:gd name="T22" fmla="*/ 51 w 98"/>
                  <a:gd name="T23" fmla="*/ 8 h 97"/>
                  <a:gd name="T24" fmla="*/ 43 w 98"/>
                  <a:gd name="T25" fmla="*/ 1 h 97"/>
                  <a:gd name="T26" fmla="*/ 37 w 98"/>
                  <a:gd name="T27" fmla="*/ 7 h 97"/>
                  <a:gd name="T28" fmla="*/ 31 w 98"/>
                  <a:gd name="T29" fmla="*/ 10 h 97"/>
                  <a:gd name="T30" fmla="*/ 23 w 98"/>
                  <a:gd name="T31" fmla="*/ 9 h 97"/>
                  <a:gd name="T32" fmla="*/ 22 w 98"/>
                  <a:gd name="T33" fmla="*/ 19 h 97"/>
                  <a:gd name="T34" fmla="*/ 11 w 98"/>
                  <a:gd name="T35" fmla="*/ 19 h 97"/>
                  <a:gd name="T36" fmla="*/ 12 w 98"/>
                  <a:gd name="T37" fmla="*/ 28 h 97"/>
                  <a:gd name="T38" fmla="*/ 9 w 98"/>
                  <a:gd name="T39" fmla="*/ 34 h 97"/>
                  <a:gd name="T40" fmla="*/ 2 w 98"/>
                  <a:gd name="T41" fmla="*/ 39 h 97"/>
                  <a:gd name="T42" fmla="*/ 9 w 98"/>
                  <a:gd name="T43" fmla="*/ 46 h 97"/>
                  <a:gd name="T44" fmla="*/ 2 w 98"/>
                  <a:gd name="T45" fmla="*/ 54 h 97"/>
                  <a:gd name="T46" fmla="*/ 8 w 98"/>
                  <a:gd name="T47" fmla="*/ 60 h 97"/>
                  <a:gd name="T48" fmla="*/ 10 w 98"/>
                  <a:gd name="T49" fmla="*/ 66 h 97"/>
                  <a:gd name="T50" fmla="*/ 9 w 98"/>
                  <a:gd name="T51" fmla="*/ 75 h 97"/>
                  <a:gd name="T52" fmla="*/ 19 w 98"/>
                  <a:gd name="T53" fmla="*/ 75 h 97"/>
                  <a:gd name="T54" fmla="*/ 20 w 98"/>
                  <a:gd name="T55" fmla="*/ 86 h 97"/>
                  <a:gd name="T56" fmla="*/ 28 w 98"/>
                  <a:gd name="T57" fmla="*/ 86 h 97"/>
                  <a:gd name="T58" fmla="*/ 34 w 98"/>
                  <a:gd name="T59" fmla="*/ 88 h 97"/>
                  <a:gd name="T60" fmla="*/ 40 w 98"/>
                  <a:gd name="T61" fmla="*/ 95 h 97"/>
                  <a:gd name="T62" fmla="*/ 47 w 98"/>
                  <a:gd name="T63" fmla="*/ 88 h 97"/>
                  <a:gd name="T64" fmla="*/ 55 w 98"/>
                  <a:gd name="T65" fmla="*/ 96 h 97"/>
                  <a:gd name="T66" fmla="*/ 61 w 98"/>
                  <a:gd name="T67" fmla="*/ 89 h 97"/>
                  <a:gd name="T68" fmla="*/ 67 w 98"/>
                  <a:gd name="T69" fmla="*/ 87 h 97"/>
                  <a:gd name="T70" fmla="*/ 75 w 98"/>
                  <a:gd name="T71" fmla="*/ 88 h 97"/>
                  <a:gd name="T72" fmla="*/ 76 w 98"/>
                  <a:gd name="T73" fmla="*/ 78 h 97"/>
                  <a:gd name="T74" fmla="*/ 87 w 98"/>
                  <a:gd name="T75" fmla="*/ 78 h 97"/>
                  <a:gd name="T76" fmla="*/ 86 w 98"/>
                  <a:gd name="T77" fmla="*/ 69 h 97"/>
                  <a:gd name="T78" fmla="*/ 89 w 98"/>
                  <a:gd name="T79" fmla="*/ 63 h 97"/>
                  <a:gd name="T80" fmla="*/ 57 w 98"/>
                  <a:gd name="T81" fmla="*/ 47 h 97"/>
                  <a:gd name="T82" fmla="*/ 41 w 98"/>
                  <a:gd name="T83" fmla="*/ 50 h 97"/>
                  <a:gd name="T84" fmla="*/ 57 w 98"/>
                  <a:gd name="T85" fmla="*/ 4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8" h="97">
                    <a:moveTo>
                      <a:pt x="95" y="61"/>
                    </a:moveTo>
                    <a:cubicBezTo>
                      <a:pt x="97" y="60"/>
                      <a:pt x="97" y="59"/>
                      <a:pt x="96" y="58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0" y="52"/>
                      <a:pt x="89" y="51"/>
                      <a:pt x="89" y="50"/>
                    </a:cubicBezTo>
                    <a:cubicBezTo>
                      <a:pt x="89" y="50"/>
                      <a:pt x="90" y="48"/>
                      <a:pt x="92" y="47"/>
                    </a:cubicBezTo>
                    <a:cubicBezTo>
                      <a:pt x="96" y="42"/>
                      <a:pt x="96" y="42"/>
                      <a:pt x="96" y="42"/>
                    </a:cubicBezTo>
                    <a:cubicBezTo>
                      <a:pt x="98" y="41"/>
                      <a:pt x="98" y="40"/>
                      <a:pt x="96" y="39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88" y="36"/>
                      <a:pt x="87" y="35"/>
                      <a:pt x="87" y="35"/>
                    </a:cubicBezTo>
                    <a:cubicBezTo>
                      <a:pt x="87" y="34"/>
                      <a:pt x="87" y="32"/>
                      <a:pt x="88" y="30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91" y="23"/>
                      <a:pt x="91" y="22"/>
                      <a:pt x="89" y="22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81" y="22"/>
                      <a:pt x="79" y="22"/>
                      <a:pt x="79" y="21"/>
                    </a:cubicBezTo>
                    <a:cubicBezTo>
                      <a:pt x="78" y="21"/>
                      <a:pt x="78" y="19"/>
                      <a:pt x="78" y="17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8" y="9"/>
                      <a:pt x="77" y="8"/>
                      <a:pt x="76" y="9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68" y="12"/>
                      <a:pt x="66" y="12"/>
                      <a:pt x="66" y="12"/>
                    </a:cubicBezTo>
                    <a:cubicBezTo>
                      <a:pt x="66" y="12"/>
                      <a:pt x="64" y="10"/>
                      <a:pt x="64" y="8"/>
                    </a:cubicBezTo>
                    <a:cubicBezTo>
                      <a:pt x="62" y="2"/>
                      <a:pt x="62" y="2"/>
                      <a:pt x="62" y="2"/>
                    </a:cubicBezTo>
                    <a:cubicBezTo>
                      <a:pt x="61" y="1"/>
                      <a:pt x="60" y="0"/>
                      <a:pt x="58" y="1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3" y="7"/>
                      <a:pt x="51" y="8"/>
                      <a:pt x="51" y="8"/>
                    </a:cubicBezTo>
                    <a:cubicBezTo>
                      <a:pt x="50" y="8"/>
                      <a:pt x="48" y="7"/>
                      <a:pt x="47" y="6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0"/>
                      <a:pt x="40" y="0"/>
                      <a:pt x="40" y="1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9"/>
                      <a:pt x="36" y="11"/>
                      <a:pt x="35" y="11"/>
                    </a:cubicBezTo>
                    <a:cubicBezTo>
                      <a:pt x="35" y="11"/>
                      <a:pt x="33" y="10"/>
                      <a:pt x="31" y="10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4" y="6"/>
                      <a:pt x="23" y="7"/>
                      <a:pt x="23" y="9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7"/>
                      <a:pt x="22" y="18"/>
                      <a:pt x="22" y="19"/>
                    </a:cubicBezTo>
                    <a:cubicBezTo>
                      <a:pt x="22" y="19"/>
                      <a:pt x="19" y="20"/>
                      <a:pt x="18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20"/>
                      <a:pt x="9" y="22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9"/>
                      <a:pt x="13" y="31"/>
                      <a:pt x="13" y="31"/>
                    </a:cubicBezTo>
                    <a:cubicBezTo>
                      <a:pt x="13" y="32"/>
                      <a:pt x="11" y="33"/>
                      <a:pt x="9" y="34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1" y="36"/>
                      <a:pt x="1" y="38"/>
                      <a:pt x="2" y="39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5"/>
                      <a:pt x="9" y="46"/>
                      <a:pt x="9" y="46"/>
                    </a:cubicBezTo>
                    <a:cubicBezTo>
                      <a:pt x="9" y="47"/>
                      <a:pt x="8" y="49"/>
                      <a:pt x="6" y="50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0" y="55"/>
                      <a:pt x="0" y="57"/>
                      <a:pt x="2" y="58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10" y="61"/>
                      <a:pt x="11" y="62"/>
                      <a:pt x="11" y="62"/>
                    </a:cubicBezTo>
                    <a:cubicBezTo>
                      <a:pt x="11" y="62"/>
                      <a:pt x="11" y="65"/>
                      <a:pt x="10" y="66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7" y="73"/>
                      <a:pt x="7" y="75"/>
                      <a:pt x="9" y="75"/>
                    </a:cubicBezTo>
                    <a:cubicBezTo>
                      <a:pt x="16" y="75"/>
                      <a:pt x="16" y="75"/>
                      <a:pt x="16" y="75"/>
                    </a:cubicBezTo>
                    <a:cubicBezTo>
                      <a:pt x="17" y="75"/>
                      <a:pt x="19" y="75"/>
                      <a:pt x="19" y="75"/>
                    </a:cubicBezTo>
                    <a:cubicBezTo>
                      <a:pt x="20" y="76"/>
                      <a:pt x="20" y="78"/>
                      <a:pt x="20" y="80"/>
                    </a:cubicBezTo>
                    <a:cubicBezTo>
                      <a:pt x="20" y="86"/>
                      <a:pt x="20" y="86"/>
                      <a:pt x="20" y="86"/>
                    </a:cubicBezTo>
                    <a:cubicBezTo>
                      <a:pt x="20" y="88"/>
                      <a:pt x="21" y="89"/>
                      <a:pt x="22" y="88"/>
                    </a:cubicBezTo>
                    <a:cubicBezTo>
                      <a:pt x="28" y="86"/>
                      <a:pt x="28" y="86"/>
                      <a:pt x="28" y="86"/>
                    </a:cubicBezTo>
                    <a:cubicBezTo>
                      <a:pt x="30" y="85"/>
                      <a:pt x="32" y="84"/>
                      <a:pt x="32" y="85"/>
                    </a:cubicBezTo>
                    <a:cubicBezTo>
                      <a:pt x="32" y="85"/>
                      <a:pt x="34" y="87"/>
                      <a:pt x="34" y="88"/>
                    </a:cubicBezTo>
                    <a:cubicBezTo>
                      <a:pt x="36" y="94"/>
                      <a:pt x="36" y="94"/>
                      <a:pt x="36" y="94"/>
                    </a:cubicBezTo>
                    <a:cubicBezTo>
                      <a:pt x="37" y="96"/>
                      <a:pt x="38" y="96"/>
                      <a:pt x="40" y="95"/>
                    </a:cubicBezTo>
                    <a:cubicBezTo>
                      <a:pt x="44" y="91"/>
                      <a:pt x="44" y="91"/>
                      <a:pt x="44" y="91"/>
                    </a:cubicBezTo>
                    <a:cubicBezTo>
                      <a:pt x="45" y="89"/>
                      <a:pt x="47" y="88"/>
                      <a:pt x="47" y="88"/>
                    </a:cubicBezTo>
                    <a:cubicBezTo>
                      <a:pt x="48" y="88"/>
                      <a:pt x="50" y="89"/>
                      <a:pt x="51" y="91"/>
                    </a:cubicBezTo>
                    <a:cubicBezTo>
                      <a:pt x="55" y="96"/>
                      <a:pt x="55" y="96"/>
                      <a:pt x="55" y="96"/>
                    </a:cubicBezTo>
                    <a:cubicBezTo>
                      <a:pt x="56" y="97"/>
                      <a:pt x="58" y="97"/>
                      <a:pt x="58" y="95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8"/>
                      <a:pt x="62" y="86"/>
                      <a:pt x="63" y="86"/>
                    </a:cubicBezTo>
                    <a:cubicBezTo>
                      <a:pt x="63" y="86"/>
                      <a:pt x="65" y="86"/>
                      <a:pt x="67" y="87"/>
                    </a:cubicBezTo>
                    <a:cubicBezTo>
                      <a:pt x="73" y="90"/>
                      <a:pt x="73" y="90"/>
                      <a:pt x="73" y="90"/>
                    </a:cubicBezTo>
                    <a:cubicBezTo>
                      <a:pt x="74" y="91"/>
                      <a:pt x="75" y="90"/>
                      <a:pt x="75" y="88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5" y="80"/>
                      <a:pt x="76" y="78"/>
                      <a:pt x="76" y="78"/>
                    </a:cubicBezTo>
                    <a:cubicBezTo>
                      <a:pt x="76" y="78"/>
                      <a:pt x="78" y="77"/>
                      <a:pt x="80" y="77"/>
                    </a:cubicBezTo>
                    <a:cubicBezTo>
                      <a:pt x="87" y="78"/>
                      <a:pt x="87" y="78"/>
                      <a:pt x="87" y="78"/>
                    </a:cubicBezTo>
                    <a:cubicBezTo>
                      <a:pt x="88" y="78"/>
                      <a:pt x="89" y="77"/>
                      <a:pt x="89" y="75"/>
                    </a:cubicBezTo>
                    <a:cubicBezTo>
                      <a:pt x="86" y="69"/>
                      <a:pt x="86" y="69"/>
                      <a:pt x="86" y="69"/>
                    </a:cubicBezTo>
                    <a:cubicBezTo>
                      <a:pt x="86" y="67"/>
                      <a:pt x="85" y="66"/>
                      <a:pt x="85" y="65"/>
                    </a:cubicBezTo>
                    <a:cubicBezTo>
                      <a:pt x="85" y="65"/>
                      <a:pt x="87" y="64"/>
                      <a:pt x="89" y="63"/>
                    </a:cubicBezTo>
                    <a:lnTo>
                      <a:pt x="95" y="61"/>
                    </a:lnTo>
                    <a:close/>
                    <a:moveTo>
                      <a:pt x="57" y="47"/>
                    </a:moveTo>
                    <a:cubicBezTo>
                      <a:pt x="58" y="52"/>
                      <a:pt x="55" y="56"/>
                      <a:pt x="50" y="57"/>
                    </a:cubicBezTo>
                    <a:cubicBezTo>
                      <a:pt x="46" y="57"/>
                      <a:pt x="41" y="54"/>
                      <a:pt x="41" y="50"/>
                    </a:cubicBezTo>
                    <a:cubicBezTo>
                      <a:pt x="40" y="45"/>
                      <a:pt x="43" y="41"/>
                      <a:pt x="48" y="40"/>
                    </a:cubicBezTo>
                    <a:cubicBezTo>
                      <a:pt x="52" y="39"/>
                      <a:pt x="57" y="42"/>
                      <a:pt x="57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5" name="Freeform 344">
                <a:extLst>
                  <a:ext uri="{FF2B5EF4-FFF2-40B4-BE49-F238E27FC236}">
                    <a16:creationId xmlns:a16="http://schemas.microsoft.com/office/drawing/2014/main" id="{5B5B9496-1C74-4A1D-87C9-3D0CD465BF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1151" y="1431925"/>
                <a:ext cx="636588" cy="633412"/>
              </a:xfrm>
              <a:custGeom>
                <a:avLst/>
                <a:gdLst>
                  <a:gd name="T0" fmla="*/ 168 w 186"/>
                  <a:gd name="T1" fmla="*/ 74 h 186"/>
                  <a:gd name="T2" fmla="*/ 178 w 186"/>
                  <a:gd name="T3" fmla="*/ 54 h 186"/>
                  <a:gd name="T4" fmla="*/ 154 w 186"/>
                  <a:gd name="T5" fmla="*/ 47 h 186"/>
                  <a:gd name="T6" fmla="*/ 156 w 186"/>
                  <a:gd name="T7" fmla="*/ 24 h 186"/>
                  <a:gd name="T8" fmla="*/ 132 w 186"/>
                  <a:gd name="T9" fmla="*/ 27 h 186"/>
                  <a:gd name="T10" fmla="*/ 125 w 186"/>
                  <a:gd name="T11" fmla="*/ 6 h 186"/>
                  <a:gd name="T12" fmla="*/ 104 w 186"/>
                  <a:gd name="T13" fmla="*/ 17 h 186"/>
                  <a:gd name="T14" fmla="*/ 89 w 186"/>
                  <a:gd name="T15" fmla="*/ 0 h 186"/>
                  <a:gd name="T16" fmla="*/ 74 w 186"/>
                  <a:gd name="T17" fmla="*/ 19 h 186"/>
                  <a:gd name="T18" fmla="*/ 54 w 186"/>
                  <a:gd name="T19" fmla="*/ 9 h 186"/>
                  <a:gd name="T20" fmla="*/ 47 w 186"/>
                  <a:gd name="T21" fmla="*/ 32 h 186"/>
                  <a:gd name="T22" fmla="*/ 24 w 186"/>
                  <a:gd name="T23" fmla="*/ 31 h 186"/>
                  <a:gd name="T24" fmla="*/ 27 w 186"/>
                  <a:gd name="T25" fmla="*/ 54 h 186"/>
                  <a:gd name="T26" fmla="*/ 6 w 186"/>
                  <a:gd name="T27" fmla="*/ 61 h 186"/>
                  <a:gd name="T28" fmla="*/ 17 w 186"/>
                  <a:gd name="T29" fmla="*/ 83 h 186"/>
                  <a:gd name="T30" fmla="*/ 0 w 186"/>
                  <a:gd name="T31" fmla="*/ 98 h 186"/>
                  <a:gd name="T32" fmla="*/ 19 w 186"/>
                  <a:gd name="T33" fmla="*/ 112 h 186"/>
                  <a:gd name="T34" fmla="*/ 9 w 186"/>
                  <a:gd name="T35" fmla="*/ 133 h 186"/>
                  <a:gd name="T36" fmla="*/ 32 w 186"/>
                  <a:gd name="T37" fmla="*/ 139 h 186"/>
                  <a:gd name="T38" fmla="*/ 31 w 186"/>
                  <a:gd name="T39" fmla="*/ 162 h 186"/>
                  <a:gd name="T40" fmla="*/ 54 w 186"/>
                  <a:gd name="T41" fmla="*/ 159 h 186"/>
                  <a:gd name="T42" fmla="*/ 62 w 186"/>
                  <a:gd name="T43" fmla="*/ 181 h 186"/>
                  <a:gd name="T44" fmla="*/ 83 w 186"/>
                  <a:gd name="T45" fmla="*/ 169 h 186"/>
                  <a:gd name="T46" fmla="*/ 98 w 186"/>
                  <a:gd name="T47" fmla="*/ 186 h 186"/>
                  <a:gd name="T48" fmla="*/ 113 w 186"/>
                  <a:gd name="T49" fmla="*/ 167 h 186"/>
                  <a:gd name="T50" fmla="*/ 133 w 186"/>
                  <a:gd name="T51" fmla="*/ 177 h 186"/>
                  <a:gd name="T52" fmla="*/ 140 w 186"/>
                  <a:gd name="T53" fmla="*/ 154 h 186"/>
                  <a:gd name="T54" fmla="*/ 162 w 186"/>
                  <a:gd name="T55" fmla="*/ 156 h 186"/>
                  <a:gd name="T56" fmla="*/ 159 w 186"/>
                  <a:gd name="T57" fmla="*/ 132 h 186"/>
                  <a:gd name="T58" fmla="*/ 181 w 186"/>
                  <a:gd name="T59" fmla="*/ 125 h 186"/>
                  <a:gd name="T60" fmla="*/ 169 w 186"/>
                  <a:gd name="T61" fmla="*/ 103 h 186"/>
                  <a:gd name="T62" fmla="*/ 186 w 186"/>
                  <a:gd name="T63" fmla="*/ 88 h 186"/>
                  <a:gd name="T64" fmla="*/ 143 w 186"/>
                  <a:gd name="T65" fmla="*/ 111 h 186"/>
                  <a:gd name="T66" fmla="*/ 143 w 186"/>
                  <a:gd name="T67" fmla="*/ 75 h 186"/>
                  <a:gd name="T68" fmla="*/ 151 w 186"/>
                  <a:gd name="T69" fmla="*/ 108 h 186"/>
                  <a:gd name="T70" fmla="*/ 115 w 186"/>
                  <a:gd name="T71" fmla="*/ 76 h 186"/>
                  <a:gd name="T72" fmla="*/ 123 w 186"/>
                  <a:gd name="T73" fmla="*/ 42 h 186"/>
                  <a:gd name="T74" fmla="*/ 78 w 186"/>
                  <a:gd name="T75" fmla="*/ 35 h 186"/>
                  <a:gd name="T76" fmla="*/ 111 w 186"/>
                  <a:gd name="T77" fmla="*/ 42 h 186"/>
                  <a:gd name="T78" fmla="*/ 76 w 186"/>
                  <a:gd name="T79" fmla="*/ 42 h 186"/>
                  <a:gd name="T80" fmla="*/ 93 w 186"/>
                  <a:gd name="T81" fmla="*/ 108 h 186"/>
                  <a:gd name="T82" fmla="*/ 108 w 186"/>
                  <a:gd name="T83" fmla="*/ 93 h 186"/>
                  <a:gd name="T84" fmla="*/ 77 w 186"/>
                  <a:gd name="T85" fmla="*/ 71 h 186"/>
                  <a:gd name="T86" fmla="*/ 42 w 186"/>
                  <a:gd name="T87" fmla="*/ 62 h 186"/>
                  <a:gd name="T88" fmla="*/ 35 w 186"/>
                  <a:gd name="T89" fmla="*/ 107 h 186"/>
                  <a:gd name="T90" fmla="*/ 42 w 186"/>
                  <a:gd name="T91" fmla="*/ 75 h 186"/>
                  <a:gd name="T92" fmla="*/ 42 w 186"/>
                  <a:gd name="T93" fmla="*/ 110 h 186"/>
                  <a:gd name="T94" fmla="*/ 44 w 186"/>
                  <a:gd name="T95" fmla="*/ 116 h 186"/>
                  <a:gd name="T96" fmla="*/ 70 w 186"/>
                  <a:gd name="T97" fmla="*/ 141 h 186"/>
                  <a:gd name="T98" fmla="*/ 41 w 186"/>
                  <a:gd name="T99" fmla="*/ 123 h 186"/>
                  <a:gd name="T100" fmla="*/ 78 w 186"/>
                  <a:gd name="T101" fmla="*/ 150 h 186"/>
                  <a:gd name="T102" fmla="*/ 96 w 186"/>
                  <a:gd name="T103" fmla="*/ 120 h 186"/>
                  <a:gd name="T104" fmla="*/ 123 w 186"/>
                  <a:gd name="T105" fmla="*/ 144 h 186"/>
                  <a:gd name="T106" fmla="*/ 114 w 186"/>
                  <a:gd name="T107" fmla="*/ 110 h 186"/>
                  <a:gd name="T108" fmla="*/ 135 w 186"/>
                  <a:gd name="T109" fmla="*/ 135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86" h="186">
                    <a:moveTo>
                      <a:pt x="183" y="85"/>
                    </a:moveTo>
                    <a:cubicBezTo>
                      <a:pt x="169" y="83"/>
                      <a:pt x="169" y="83"/>
                      <a:pt x="169" y="83"/>
                    </a:cubicBezTo>
                    <a:cubicBezTo>
                      <a:pt x="169" y="80"/>
                      <a:pt x="168" y="77"/>
                      <a:pt x="168" y="74"/>
                    </a:cubicBezTo>
                    <a:cubicBezTo>
                      <a:pt x="180" y="67"/>
                      <a:pt x="180" y="67"/>
                      <a:pt x="180" y="67"/>
                    </a:cubicBezTo>
                    <a:cubicBezTo>
                      <a:pt x="181" y="66"/>
                      <a:pt x="182" y="64"/>
                      <a:pt x="181" y="62"/>
                    </a:cubicBezTo>
                    <a:cubicBezTo>
                      <a:pt x="178" y="54"/>
                      <a:pt x="178" y="54"/>
                      <a:pt x="178" y="54"/>
                    </a:cubicBezTo>
                    <a:cubicBezTo>
                      <a:pt x="177" y="52"/>
                      <a:pt x="175" y="51"/>
                      <a:pt x="173" y="51"/>
                    </a:cubicBezTo>
                    <a:cubicBezTo>
                      <a:pt x="160" y="55"/>
                      <a:pt x="160" y="55"/>
                      <a:pt x="160" y="55"/>
                    </a:cubicBezTo>
                    <a:cubicBezTo>
                      <a:pt x="158" y="52"/>
                      <a:pt x="156" y="49"/>
                      <a:pt x="154" y="47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4" y="34"/>
                      <a:pt x="164" y="32"/>
                      <a:pt x="162" y="31"/>
                    </a:cubicBezTo>
                    <a:cubicBezTo>
                      <a:pt x="156" y="24"/>
                      <a:pt x="156" y="24"/>
                      <a:pt x="156" y="24"/>
                    </a:cubicBezTo>
                    <a:cubicBezTo>
                      <a:pt x="155" y="23"/>
                      <a:pt x="152" y="23"/>
                      <a:pt x="151" y="24"/>
                    </a:cubicBezTo>
                    <a:cubicBezTo>
                      <a:pt x="140" y="32"/>
                      <a:pt x="140" y="32"/>
                      <a:pt x="140" y="32"/>
                    </a:cubicBezTo>
                    <a:cubicBezTo>
                      <a:pt x="137" y="30"/>
                      <a:pt x="135" y="29"/>
                      <a:pt x="132" y="27"/>
                    </a:cubicBezTo>
                    <a:cubicBezTo>
                      <a:pt x="136" y="13"/>
                      <a:pt x="136" y="13"/>
                      <a:pt x="136" y="13"/>
                    </a:cubicBezTo>
                    <a:cubicBezTo>
                      <a:pt x="136" y="12"/>
                      <a:pt x="135" y="10"/>
                      <a:pt x="134" y="9"/>
                    </a:cubicBezTo>
                    <a:cubicBezTo>
                      <a:pt x="125" y="6"/>
                      <a:pt x="125" y="6"/>
                      <a:pt x="125" y="6"/>
                    </a:cubicBezTo>
                    <a:cubicBezTo>
                      <a:pt x="123" y="5"/>
                      <a:pt x="121" y="6"/>
                      <a:pt x="121" y="7"/>
                    </a:cubicBezTo>
                    <a:cubicBezTo>
                      <a:pt x="113" y="19"/>
                      <a:pt x="113" y="19"/>
                      <a:pt x="113" y="19"/>
                    </a:cubicBezTo>
                    <a:cubicBezTo>
                      <a:pt x="110" y="18"/>
                      <a:pt x="107" y="18"/>
                      <a:pt x="104" y="17"/>
                    </a:cubicBezTo>
                    <a:cubicBezTo>
                      <a:pt x="102" y="3"/>
                      <a:pt x="102" y="3"/>
                      <a:pt x="102" y="3"/>
                    </a:cubicBezTo>
                    <a:cubicBezTo>
                      <a:pt x="101" y="1"/>
                      <a:pt x="100" y="0"/>
                      <a:pt x="98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7" y="0"/>
                      <a:pt x="85" y="1"/>
                      <a:pt x="85" y="3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0" y="18"/>
                      <a:pt x="77" y="18"/>
                      <a:pt x="74" y="19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6" y="5"/>
                      <a:pt x="64" y="5"/>
                      <a:pt x="63" y="5"/>
                    </a:cubicBezTo>
                    <a:cubicBezTo>
                      <a:pt x="54" y="9"/>
                      <a:pt x="54" y="9"/>
                      <a:pt x="54" y="9"/>
                    </a:cubicBezTo>
                    <a:cubicBezTo>
                      <a:pt x="52" y="9"/>
                      <a:pt x="51" y="11"/>
                      <a:pt x="52" y="13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52" y="28"/>
                      <a:pt x="50" y="30"/>
                      <a:pt x="47" y="32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4" y="23"/>
                      <a:pt x="32" y="23"/>
                      <a:pt x="31" y="24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3" y="32"/>
                      <a:pt x="23" y="34"/>
                      <a:pt x="24" y="35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1" y="49"/>
                      <a:pt x="29" y="52"/>
                      <a:pt x="27" y="54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2" y="50"/>
                      <a:pt x="10" y="51"/>
                      <a:pt x="9" y="53"/>
                    </a:cubicBezTo>
                    <a:cubicBezTo>
                      <a:pt x="6" y="61"/>
                      <a:pt x="6" y="61"/>
                      <a:pt x="6" y="61"/>
                    </a:cubicBezTo>
                    <a:cubicBezTo>
                      <a:pt x="5" y="63"/>
                      <a:pt x="6" y="65"/>
                      <a:pt x="7" y="66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19" y="76"/>
                      <a:pt x="18" y="80"/>
                      <a:pt x="17" y="83"/>
                    </a:cubicBezTo>
                    <a:cubicBezTo>
                      <a:pt x="3" y="85"/>
                      <a:pt x="3" y="85"/>
                      <a:pt x="3" y="85"/>
                    </a:cubicBezTo>
                    <a:cubicBezTo>
                      <a:pt x="2" y="85"/>
                      <a:pt x="0" y="87"/>
                      <a:pt x="0" y="88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00"/>
                      <a:pt x="2" y="101"/>
                      <a:pt x="3" y="101"/>
                    </a:cubicBezTo>
                    <a:cubicBezTo>
                      <a:pt x="17" y="103"/>
                      <a:pt x="17" y="103"/>
                      <a:pt x="17" y="103"/>
                    </a:cubicBezTo>
                    <a:cubicBezTo>
                      <a:pt x="18" y="106"/>
                      <a:pt x="18" y="109"/>
                      <a:pt x="19" y="112"/>
                    </a:cubicBezTo>
                    <a:cubicBezTo>
                      <a:pt x="7" y="119"/>
                      <a:pt x="7" y="119"/>
                      <a:pt x="7" y="119"/>
                    </a:cubicBezTo>
                    <a:cubicBezTo>
                      <a:pt x="6" y="120"/>
                      <a:pt x="5" y="122"/>
                      <a:pt x="5" y="124"/>
                    </a:cubicBezTo>
                    <a:cubicBezTo>
                      <a:pt x="9" y="133"/>
                      <a:pt x="9" y="133"/>
                      <a:pt x="9" y="133"/>
                    </a:cubicBezTo>
                    <a:cubicBezTo>
                      <a:pt x="10" y="134"/>
                      <a:pt x="12" y="135"/>
                      <a:pt x="13" y="135"/>
                    </a:cubicBezTo>
                    <a:cubicBezTo>
                      <a:pt x="27" y="131"/>
                      <a:pt x="27" y="131"/>
                      <a:pt x="27" y="131"/>
                    </a:cubicBezTo>
                    <a:cubicBezTo>
                      <a:pt x="29" y="134"/>
                      <a:pt x="30" y="137"/>
                      <a:pt x="32" y="139"/>
                    </a:cubicBezTo>
                    <a:cubicBezTo>
                      <a:pt x="24" y="151"/>
                      <a:pt x="24" y="151"/>
                      <a:pt x="24" y="151"/>
                    </a:cubicBezTo>
                    <a:cubicBezTo>
                      <a:pt x="23" y="152"/>
                      <a:pt x="23" y="154"/>
                      <a:pt x="24" y="156"/>
                    </a:cubicBezTo>
                    <a:cubicBezTo>
                      <a:pt x="31" y="162"/>
                      <a:pt x="31" y="162"/>
                      <a:pt x="31" y="162"/>
                    </a:cubicBezTo>
                    <a:cubicBezTo>
                      <a:pt x="32" y="163"/>
                      <a:pt x="34" y="164"/>
                      <a:pt x="36" y="163"/>
                    </a:cubicBezTo>
                    <a:cubicBezTo>
                      <a:pt x="47" y="154"/>
                      <a:pt x="47" y="154"/>
                      <a:pt x="47" y="154"/>
                    </a:cubicBezTo>
                    <a:cubicBezTo>
                      <a:pt x="49" y="156"/>
                      <a:pt x="52" y="158"/>
                      <a:pt x="54" y="159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0" y="174"/>
                      <a:pt x="51" y="176"/>
                      <a:pt x="53" y="177"/>
                    </a:cubicBezTo>
                    <a:cubicBezTo>
                      <a:pt x="62" y="181"/>
                      <a:pt x="62" y="181"/>
                      <a:pt x="62" y="181"/>
                    </a:cubicBezTo>
                    <a:cubicBezTo>
                      <a:pt x="63" y="181"/>
                      <a:pt x="65" y="181"/>
                      <a:pt x="66" y="179"/>
                    </a:cubicBezTo>
                    <a:cubicBezTo>
                      <a:pt x="74" y="167"/>
                      <a:pt x="74" y="167"/>
                      <a:pt x="74" y="167"/>
                    </a:cubicBezTo>
                    <a:cubicBezTo>
                      <a:pt x="77" y="168"/>
                      <a:pt x="80" y="169"/>
                      <a:pt x="83" y="169"/>
                    </a:cubicBezTo>
                    <a:cubicBezTo>
                      <a:pt x="85" y="183"/>
                      <a:pt x="85" y="183"/>
                      <a:pt x="85" y="183"/>
                    </a:cubicBezTo>
                    <a:cubicBezTo>
                      <a:pt x="85" y="185"/>
                      <a:pt x="87" y="186"/>
                      <a:pt x="89" y="186"/>
                    </a:cubicBezTo>
                    <a:cubicBezTo>
                      <a:pt x="98" y="186"/>
                      <a:pt x="98" y="186"/>
                      <a:pt x="98" y="186"/>
                    </a:cubicBezTo>
                    <a:cubicBezTo>
                      <a:pt x="100" y="186"/>
                      <a:pt x="101" y="185"/>
                      <a:pt x="102" y="183"/>
                    </a:cubicBezTo>
                    <a:cubicBezTo>
                      <a:pt x="104" y="169"/>
                      <a:pt x="104" y="169"/>
                      <a:pt x="104" y="169"/>
                    </a:cubicBezTo>
                    <a:cubicBezTo>
                      <a:pt x="107" y="169"/>
                      <a:pt x="110" y="168"/>
                      <a:pt x="113" y="167"/>
                    </a:cubicBezTo>
                    <a:cubicBezTo>
                      <a:pt x="120" y="179"/>
                      <a:pt x="120" y="179"/>
                      <a:pt x="120" y="179"/>
                    </a:cubicBezTo>
                    <a:cubicBezTo>
                      <a:pt x="121" y="181"/>
                      <a:pt x="123" y="182"/>
                      <a:pt x="124" y="181"/>
                    </a:cubicBezTo>
                    <a:cubicBezTo>
                      <a:pt x="133" y="177"/>
                      <a:pt x="133" y="177"/>
                      <a:pt x="133" y="177"/>
                    </a:cubicBezTo>
                    <a:cubicBezTo>
                      <a:pt x="135" y="177"/>
                      <a:pt x="135" y="175"/>
                      <a:pt x="135" y="173"/>
                    </a:cubicBezTo>
                    <a:cubicBezTo>
                      <a:pt x="132" y="159"/>
                      <a:pt x="132" y="159"/>
                      <a:pt x="132" y="159"/>
                    </a:cubicBezTo>
                    <a:cubicBezTo>
                      <a:pt x="134" y="158"/>
                      <a:pt x="137" y="156"/>
                      <a:pt x="140" y="154"/>
                    </a:cubicBezTo>
                    <a:cubicBezTo>
                      <a:pt x="151" y="163"/>
                      <a:pt x="151" y="163"/>
                      <a:pt x="151" y="163"/>
                    </a:cubicBezTo>
                    <a:cubicBezTo>
                      <a:pt x="152" y="164"/>
                      <a:pt x="155" y="163"/>
                      <a:pt x="156" y="162"/>
                    </a:cubicBezTo>
                    <a:cubicBezTo>
                      <a:pt x="162" y="156"/>
                      <a:pt x="162" y="156"/>
                      <a:pt x="162" y="156"/>
                    </a:cubicBezTo>
                    <a:cubicBezTo>
                      <a:pt x="164" y="154"/>
                      <a:pt x="164" y="152"/>
                      <a:pt x="163" y="151"/>
                    </a:cubicBezTo>
                    <a:cubicBezTo>
                      <a:pt x="154" y="139"/>
                      <a:pt x="154" y="139"/>
                      <a:pt x="154" y="139"/>
                    </a:cubicBezTo>
                    <a:cubicBezTo>
                      <a:pt x="156" y="137"/>
                      <a:pt x="158" y="135"/>
                      <a:pt x="159" y="132"/>
                    </a:cubicBezTo>
                    <a:cubicBezTo>
                      <a:pt x="173" y="136"/>
                      <a:pt x="173" y="136"/>
                      <a:pt x="173" y="136"/>
                    </a:cubicBezTo>
                    <a:cubicBezTo>
                      <a:pt x="175" y="136"/>
                      <a:pt x="177" y="135"/>
                      <a:pt x="177" y="133"/>
                    </a:cubicBezTo>
                    <a:cubicBezTo>
                      <a:pt x="181" y="125"/>
                      <a:pt x="181" y="125"/>
                      <a:pt x="181" y="125"/>
                    </a:cubicBezTo>
                    <a:cubicBezTo>
                      <a:pt x="182" y="123"/>
                      <a:pt x="181" y="121"/>
                      <a:pt x="179" y="120"/>
                    </a:cubicBezTo>
                    <a:cubicBezTo>
                      <a:pt x="167" y="113"/>
                      <a:pt x="167" y="113"/>
                      <a:pt x="167" y="113"/>
                    </a:cubicBezTo>
                    <a:cubicBezTo>
                      <a:pt x="168" y="110"/>
                      <a:pt x="169" y="107"/>
                      <a:pt x="169" y="103"/>
                    </a:cubicBezTo>
                    <a:cubicBezTo>
                      <a:pt x="183" y="101"/>
                      <a:pt x="183" y="101"/>
                      <a:pt x="183" y="101"/>
                    </a:cubicBezTo>
                    <a:cubicBezTo>
                      <a:pt x="185" y="101"/>
                      <a:pt x="186" y="100"/>
                      <a:pt x="186" y="98"/>
                    </a:cubicBezTo>
                    <a:cubicBezTo>
                      <a:pt x="186" y="88"/>
                      <a:pt x="186" y="88"/>
                      <a:pt x="186" y="88"/>
                    </a:cubicBezTo>
                    <a:cubicBezTo>
                      <a:pt x="186" y="87"/>
                      <a:pt x="185" y="85"/>
                      <a:pt x="183" y="85"/>
                    </a:cubicBezTo>
                    <a:close/>
                    <a:moveTo>
                      <a:pt x="151" y="108"/>
                    </a:moveTo>
                    <a:cubicBezTo>
                      <a:pt x="150" y="111"/>
                      <a:pt x="146" y="113"/>
                      <a:pt x="143" y="111"/>
                    </a:cubicBezTo>
                    <a:cubicBezTo>
                      <a:pt x="120" y="96"/>
                      <a:pt x="120" y="96"/>
                      <a:pt x="120" y="96"/>
                    </a:cubicBezTo>
                    <a:cubicBezTo>
                      <a:pt x="117" y="95"/>
                      <a:pt x="117" y="92"/>
                      <a:pt x="120" y="90"/>
                    </a:cubicBezTo>
                    <a:cubicBezTo>
                      <a:pt x="143" y="75"/>
                      <a:pt x="143" y="75"/>
                      <a:pt x="143" y="75"/>
                    </a:cubicBezTo>
                    <a:cubicBezTo>
                      <a:pt x="146" y="74"/>
                      <a:pt x="150" y="75"/>
                      <a:pt x="151" y="78"/>
                    </a:cubicBezTo>
                    <a:cubicBezTo>
                      <a:pt x="151" y="78"/>
                      <a:pt x="153" y="86"/>
                      <a:pt x="153" y="93"/>
                    </a:cubicBezTo>
                    <a:cubicBezTo>
                      <a:pt x="153" y="101"/>
                      <a:pt x="151" y="108"/>
                      <a:pt x="151" y="108"/>
                    </a:cubicBezTo>
                    <a:close/>
                    <a:moveTo>
                      <a:pt x="145" y="63"/>
                    </a:moveTo>
                    <a:cubicBezTo>
                      <a:pt x="146" y="66"/>
                      <a:pt x="145" y="69"/>
                      <a:pt x="142" y="70"/>
                    </a:cubicBezTo>
                    <a:cubicBezTo>
                      <a:pt x="115" y="76"/>
                      <a:pt x="115" y="76"/>
                      <a:pt x="115" y="76"/>
                    </a:cubicBezTo>
                    <a:cubicBezTo>
                      <a:pt x="111" y="77"/>
                      <a:pt x="109" y="75"/>
                      <a:pt x="110" y="72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7" y="41"/>
                      <a:pt x="120" y="40"/>
                      <a:pt x="123" y="42"/>
                    </a:cubicBezTo>
                    <a:cubicBezTo>
                      <a:pt x="123" y="42"/>
                      <a:pt x="130" y="46"/>
                      <a:pt x="135" y="51"/>
                    </a:cubicBezTo>
                    <a:cubicBezTo>
                      <a:pt x="141" y="56"/>
                      <a:pt x="145" y="63"/>
                      <a:pt x="145" y="63"/>
                    </a:cubicBezTo>
                    <a:close/>
                    <a:moveTo>
                      <a:pt x="78" y="35"/>
                    </a:moveTo>
                    <a:cubicBezTo>
                      <a:pt x="78" y="35"/>
                      <a:pt x="86" y="33"/>
                      <a:pt x="93" y="33"/>
                    </a:cubicBezTo>
                    <a:cubicBezTo>
                      <a:pt x="101" y="33"/>
                      <a:pt x="108" y="35"/>
                      <a:pt x="108" y="35"/>
                    </a:cubicBezTo>
                    <a:cubicBezTo>
                      <a:pt x="112" y="36"/>
                      <a:pt x="113" y="39"/>
                      <a:pt x="111" y="42"/>
                    </a:cubicBezTo>
                    <a:cubicBezTo>
                      <a:pt x="97" y="66"/>
                      <a:pt x="97" y="66"/>
                      <a:pt x="97" y="66"/>
                    </a:cubicBezTo>
                    <a:cubicBezTo>
                      <a:pt x="95" y="69"/>
                      <a:pt x="92" y="69"/>
                      <a:pt x="90" y="66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4" y="39"/>
                      <a:pt x="75" y="36"/>
                      <a:pt x="78" y="35"/>
                    </a:cubicBezTo>
                    <a:close/>
                    <a:moveTo>
                      <a:pt x="108" y="93"/>
                    </a:moveTo>
                    <a:cubicBezTo>
                      <a:pt x="108" y="101"/>
                      <a:pt x="101" y="108"/>
                      <a:pt x="93" y="108"/>
                    </a:cubicBezTo>
                    <a:cubicBezTo>
                      <a:pt x="85" y="108"/>
                      <a:pt x="79" y="101"/>
                      <a:pt x="79" y="93"/>
                    </a:cubicBezTo>
                    <a:cubicBezTo>
                      <a:pt x="79" y="85"/>
                      <a:pt x="85" y="79"/>
                      <a:pt x="93" y="79"/>
                    </a:cubicBezTo>
                    <a:cubicBezTo>
                      <a:pt x="101" y="79"/>
                      <a:pt x="108" y="85"/>
                      <a:pt x="108" y="93"/>
                    </a:cubicBezTo>
                    <a:close/>
                    <a:moveTo>
                      <a:pt x="63" y="41"/>
                    </a:moveTo>
                    <a:cubicBezTo>
                      <a:pt x="66" y="39"/>
                      <a:pt x="69" y="41"/>
                      <a:pt x="70" y="44"/>
                    </a:cubicBezTo>
                    <a:cubicBezTo>
                      <a:pt x="77" y="71"/>
                      <a:pt x="77" y="71"/>
                      <a:pt x="77" y="71"/>
                    </a:cubicBezTo>
                    <a:cubicBezTo>
                      <a:pt x="77" y="74"/>
                      <a:pt x="75" y="76"/>
                      <a:pt x="72" y="76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2" y="68"/>
                      <a:pt x="40" y="65"/>
                      <a:pt x="42" y="62"/>
                    </a:cubicBezTo>
                    <a:cubicBezTo>
                      <a:pt x="42" y="62"/>
                      <a:pt x="46" y="55"/>
                      <a:pt x="51" y="50"/>
                    </a:cubicBezTo>
                    <a:cubicBezTo>
                      <a:pt x="56" y="45"/>
                      <a:pt x="63" y="41"/>
                      <a:pt x="63" y="41"/>
                    </a:cubicBezTo>
                    <a:close/>
                    <a:moveTo>
                      <a:pt x="35" y="107"/>
                    </a:moveTo>
                    <a:cubicBezTo>
                      <a:pt x="35" y="107"/>
                      <a:pt x="33" y="100"/>
                      <a:pt x="33" y="92"/>
                    </a:cubicBezTo>
                    <a:cubicBezTo>
                      <a:pt x="33" y="85"/>
                      <a:pt x="35" y="77"/>
                      <a:pt x="35" y="77"/>
                    </a:cubicBezTo>
                    <a:cubicBezTo>
                      <a:pt x="36" y="74"/>
                      <a:pt x="40" y="73"/>
                      <a:pt x="42" y="75"/>
                    </a:cubicBezTo>
                    <a:cubicBezTo>
                      <a:pt x="66" y="89"/>
                      <a:pt x="66" y="89"/>
                      <a:pt x="66" y="89"/>
                    </a:cubicBezTo>
                    <a:cubicBezTo>
                      <a:pt x="69" y="91"/>
                      <a:pt x="69" y="94"/>
                      <a:pt x="66" y="96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0" y="112"/>
                      <a:pt x="36" y="111"/>
                      <a:pt x="35" y="107"/>
                    </a:cubicBezTo>
                    <a:close/>
                    <a:moveTo>
                      <a:pt x="41" y="123"/>
                    </a:moveTo>
                    <a:cubicBezTo>
                      <a:pt x="40" y="120"/>
                      <a:pt x="41" y="116"/>
                      <a:pt x="44" y="116"/>
                    </a:cubicBezTo>
                    <a:cubicBezTo>
                      <a:pt x="71" y="109"/>
                      <a:pt x="71" y="109"/>
                      <a:pt x="71" y="109"/>
                    </a:cubicBezTo>
                    <a:cubicBezTo>
                      <a:pt x="75" y="108"/>
                      <a:pt x="77" y="110"/>
                      <a:pt x="76" y="114"/>
                    </a:cubicBezTo>
                    <a:cubicBezTo>
                      <a:pt x="70" y="141"/>
                      <a:pt x="70" y="141"/>
                      <a:pt x="70" y="141"/>
                    </a:cubicBezTo>
                    <a:cubicBezTo>
                      <a:pt x="69" y="144"/>
                      <a:pt x="66" y="145"/>
                      <a:pt x="63" y="144"/>
                    </a:cubicBezTo>
                    <a:cubicBezTo>
                      <a:pt x="63" y="144"/>
                      <a:pt x="56" y="140"/>
                      <a:pt x="50" y="135"/>
                    </a:cubicBezTo>
                    <a:cubicBezTo>
                      <a:pt x="45" y="129"/>
                      <a:pt x="41" y="123"/>
                      <a:pt x="41" y="123"/>
                    </a:cubicBezTo>
                    <a:close/>
                    <a:moveTo>
                      <a:pt x="108" y="150"/>
                    </a:moveTo>
                    <a:cubicBezTo>
                      <a:pt x="108" y="150"/>
                      <a:pt x="100" y="152"/>
                      <a:pt x="93" y="152"/>
                    </a:cubicBezTo>
                    <a:cubicBezTo>
                      <a:pt x="85" y="152"/>
                      <a:pt x="78" y="150"/>
                      <a:pt x="78" y="150"/>
                    </a:cubicBezTo>
                    <a:cubicBezTo>
                      <a:pt x="74" y="149"/>
                      <a:pt x="73" y="146"/>
                      <a:pt x="75" y="143"/>
                    </a:cubicBezTo>
                    <a:cubicBezTo>
                      <a:pt x="89" y="120"/>
                      <a:pt x="89" y="120"/>
                      <a:pt x="89" y="120"/>
                    </a:cubicBezTo>
                    <a:cubicBezTo>
                      <a:pt x="91" y="117"/>
                      <a:pt x="94" y="117"/>
                      <a:pt x="96" y="120"/>
                    </a:cubicBezTo>
                    <a:cubicBezTo>
                      <a:pt x="110" y="143"/>
                      <a:pt x="110" y="143"/>
                      <a:pt x="110" y="143"/>
                    </a:cubicBezTo>
                    <a:cubicBezTo>
                      <a:pt x="112" y="146"/>
                      <a:pt x="111" y="149"/>
                      <a:pt x="108" y="150"/>
                    </a:cubicBezTo>
                    <a:close/>
                    <a:moveTo>
                      <a:pt x="123" y="144"/>
                    </a:moveTo>
                    <a:cubicBezTo>
                      <a:pt x="120" y="146"/>
                      <a:pt x="117" y="145"/>
                      <a:pt x="116" y="141"/>
                    </a:cubicBezTo>
                    <a:cubicBezTo>
                      <a:pt x="109" y="114"/>
                      <a:pt x="109" y="114"/>
                      <a:pt x="109" y="114"/>
                    </a:cubicBezTo>
                    <a:cubicBezTo>
                      <a:pt x="109" y="111"/>
                      <a:pt x="111" y="109"/>
                      <a:pt x="114" y="110"/>
                    </a:cubicBezTo>
                    <a:cubicBezTo>
                      <a:pt x="141" y="116"/>
                      <a:pt x="141" y="116"/>
                      <a:pt x="141" y="116"/>
                    </a:cubicBezTo>
                    <a:cubicBezTo>
                      <a:pt x="144" y="117"/>
                      <a:pt x="146" y="120"/>
                      <a:pt x="144" y="123"/>
                    </a:cubicBezTo>
                    <a:cubicBezTo>
                      <a:pt x="144" y="123"/>
                      <a:pt x="140" y="130"/>
                      <a:pt x="135" y="135"/>
                    </a:cubicBezTo>
                    <a:cubicBezTo>
                      <a:pt x="130" y="140"/>
                      <a:pt x="123" y="144"/>
                      <a:pt x="123" y="1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6" name="Freeform 345">
                <a:extLst>
                  <a:ext uri="{FF2B5EF4-FFF2-40B4-BE49-F238E27FC236}">
                    <a16:creationId xmlns:a16="http://schemas.microsoft.com/office/drawing/2014/main" id="{A98844B2-CD46-4EC1-B722-B9EEE15D07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49626" y="1911350"/>
                <a:ext cx="292100" cy="290512"/>
              </a:xfrm>
              <a:custGeom>
                <a:avLst/>
                <a:gdLst>
                  <a:gd name="T0" fmla="*/ 83 w 85"/>
                  <a:gd name="T1" fmla="*/ 52 h 85"/>
                  <a:gd name="T2" fmla="*/ 71 w 85"/>
                  <a:gd name="T3" fmla="*/ 45 h 85"/>
                  <a:gd name="T4" fmla="*/ 71 w 85"/>
                  <a:gd name="T5" fmla="*/ 45 h 85"/>
                  <a:gd name="T6" fmla="*/ 71 w 85"/>
                  <a:gd name="T7" fmla="*/ 37 h 85"/>
                  <a:gd name="T8" fmla="*/ 71 w 85"/>
                  <a:gd name="T9" fmla="*/ 37 h 85"/>
                  <a:gd name="T10" fmla="*/ 81 w 85"/>
                  <a:gd name="T11" fmla="*/ 29 h 85"/>
                  <a:gd name="T12" fmla="*/ 82 w 85"/>
                  <a:gd name="T13" fmla="*/ 23 h 85"/>
                  <a:gd name="T14" fmla="*/ 77 w 85"/>
                  <a:gd name="T15" fmla="*/ 21 h 85"/>
                  <a:gd name="T16" fmla="*/ 64 w 85"/>
                  <a:gd name="T17" fmla="*/ 24 h 85"/>
                  <a:gd name="T18" fmla="*/ 64 w 85"/>
                  <a:gd name="T19" fmla="*/ 24 h 85"/>
                  <a:gd name="T20" fmla="*/ 59 w 85"/>
                  <a:gd name="T21" fmla="*/ 19 h 85"/>
                  <a:gd name="T22" fmla="*/ 59 w 85"/>
                  <a:gd name="T23" fmla="*/ 19 h 85"/>
                  <a:gd name="T24" fmla="*/ 60 w 85"/>
                  <a:gd name="T25" fmla="*/ 6 h 85"/>
                  <a:gd name="T26" fmla="*/ 57 w 85"/>
                  <a:gd name="T27" fmla="*/ 1 h 85"/>
                  <a:gd name="T28" fmla="*/ 52 w 85"/>
                  <a:gd name="T29" fmla="*/ 3 h 85"/>
                  <a:gd name="T30" fmla="*/ 45 w 85"/>
                  <a:gd name="T31" fmla="*/ 14 h 85"/>
                  <a:gd name="T32" fmla="*/ 45 w 85"/>
                  <a:gd name="T33" fmla="*/ 14 h 85"/>
                  <a:gd name="T34" fmla="*/ 37 w 85"/>
                  <a:gd name="T35" fmla="*/ 15 h 85"/>
                  <a:gd name="T36" fmla="*/ 37 w 85"/>
                  <a:gd name="T37" fmla="*/ 15 h 85"/>
                  <a:gd name="T38" fmla="*/ 29 w 85"/>
                  <a:gd name="T39" fmla="*/ 4 h 85"/>
                  <a:gd name="T40" fmla="*/ 23 w 85"/>
                  <a:gd name="T41" fmla="*/ 3 h 85"/>
                  <a:gd name="T42" fmla="*/ 21 w 85"/>
                  <a:gd name="T43" fmla="*/ 8 h 85"/>
                  <a:gd name="T44" fmla="*/ 24 w 85"/>
                  <a:gd name="T45" fmla="*/ 21 h 85"/>
                  <a:gd name="T46" fmla="*/ 24 w 85"/>
                  <a:gd name="T47" fmla="*/ 21 h 85"/>
                  <a:gd name="T48" fmla="*/ 19 w 85"/>
                  <a:gd name="T49" fmla="*/ 27 h 85"/>
                  <a:gd name="T50" fmla="*/ 19 w 85"/>
                  <a:gd name="T51" fmla="*/ 27 h 85"/>
                  <a:gd name="T52" fmla="*/ 5 w 85"/>
                  <a:gd name="T53" fmla="*/ 25 h 85"/>
                  <a:gd name="T54" fmla="*/ 1 w 85"/>
                  <a:gd name="T55" fmla="*/ 28 h 85"/>
                  <a:gd name="T56" fmla="*/ 3 w 85"/>
                  <a:gd name="T57" fmla="*/ 34 h 85"/>
                  <a:gd name="T58" fmla="*/ 14 w 85"/>
                  <a:gd name="T59" fmla="*/ 41 h 85"/>
                  <a:gd name="T60" fmla="*/ 14 w 85"/>
                  <a:gd name="T61" fmla="*/ 48 h 85"/>
                  <a:gd name="T62" fmla="*/ 4 w 85"/>
                  <a:gd name="T63" fmla="*/ 57 h 85"/>
                  <a:gd name="T64" fmla="*/ 3 w 85"/>
                  <a:gd name="T65" fmla="*/ 62 h 85"/>
                  <a:gd name="T66" fmla="*/ 8 w 85"/>
                  <a:gd name="T67" fmla="*/ 65 h 85"/>
                  <a:gd name="T68" fmla="*/ 21 w 85"/>
                  <a:gd name="T69" fmla="*/ 62 h 85"/>
                  <a:gd name="T70" fmla="*/ 26 w 85"/>
                  <a:gd name="T71" fmla="*/ 67 h 85"/>
                  <a:gd name="T72" fmla="*/ 25 w 85"/>
                  <a:gd name="T73" fmla="*/ 80 h 85"/>
                  <a:gd name="T74" fmla="*/ 28 w 85"/>
                  <a:gd name="T75" fmla="*/ 85 h 85"/>
                  <a:gd name="T76" fmla="*/ 33 w 85"/>
                  <a:gd name="T77" fmla="*/ 83 h 85"/>
                  <a:gd name="T78" fmla="*/ 40 w 85"/>
                  <a:gd name="T79" fmla="*/ 72 h 85"/>
                  <a:gd name="T80" fmla="*/ 48 w 85"/>
                  <a:gd name="T81" fmla="*/ 71 h 85"/>
                  <a:gd name="T82" fmla="*/ 56 w 85"/>
                  <a:gd name="T83" fmla="*/ 81 h 85"/>
                  <a:gd name="T84" fmla="*/ 62 w 85"/>
                  <a:gd name="T85" fmla="*/ 83 h 85"/>
                  <a:gd name="T86" fmla="*/ 64 w 85"/>
                  <a:gd name="T87" fmla="*/ 78 h 85"/>
                  <a:gd name="T88" fmla="*/ 61 w 85"/>
                  <a:gd name="T89" fmla="*/ 65 h 85"/>
                  <a:gd name="T90" fmla="*/ 66 w 85"/>
                  <a:gd name="T91" fmla="*/ 59 h 85"/>
                  <a:gd name="T92" fmla="*/ 80 w 85"/>
                  <a:gd name="T93" fmla="*/ 60 h 85"/>
                  <a:gd name="T94" fmla="*/ 84 w 85"/>
                  <a:gd name="T95" fmla="*/ 57 h 85"/>
                  <a:gd name="T96" fmla="*/ 83 w 85"/>
                  <a:gd name="T97" fmla="*/ 52 h 85"/>
                  <a:gd name="T98" fmla="*/ 36 w 85"/>
                  <a:gd name="T99" fmla="*/ 61 h 85"/>
                  <a:gd name="T100" fmla="*/ 25 w 85"/>
                  <a:gd name="T101" fmla="*/ 37 h 85"/>
                  <a:gd name="T102" fmla="*/ 48 w 85"/>
                  <a:gd name="T103" fmla="*/ 26 h 85"/>
                  <a:gd name="T104" fmla="*/ 60 w 85"/>
                  <a:gd name="T105" fmla="*/ 49 h 85"/>
                  <a:gd name="T106" fmla="*/ 36 w 85"/>
                  <a:gd name="T107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5" h="85">
                    <a:moveTo>
                      <a:pt x="83" y="52"/>
                    </a:move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2"/>
                      <a:pt x="71" y="40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81" y="29"/>
                      <a:pt x="81" y="29"/>
                      <a:pt x="81" y="29"/>
                    </a:cubicBezTo>
                    <a:cubicBezTo>
                      <a:pt x="83" y="28"/>
                      <a:pt x="83" y="25"/>
                      <a:pt x="82" y="23"/>
                    </a:cubicBezTo>
                    <a:cubicBezTo>
                      <a:pt x="82" y="22"/>
                      <a:pt x="79" y="21"/>
                      <a:pt x="77" y="21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2" y="22"/>
                      <a:pt x="61" y="21"/>
                      <a:pt x="59" y="19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4"/>
                      <a:pt x="59" y="2"/>
                      <a:pt x="57" y="1"/>
                    </a:cubicBezTo>
                    <a:cubicBezTo>
                      <a:pt x="55" y="0"/>
                      <a:pt x="53" y="1"/>
                      <a:pt x="52" y="3"/>
                    </a:cubicBezTo>
                    <a:cubicBezTo>
                      <a:pt x="45" y="14"/>
                      <a:pt x="45" y="14"/>
                      <a:pt x="45" y="14"/>
                    </a:cubicBezTo>
                    <a:cubicBezTo>
                      <a:pt x="45" y="14"/>
                      <a:pt x="45" y="14"/>
                      <a:pt x="45" y="14"/>
                    </a:cubicBezTo>
                    <a:cubicBezTo>
                      <a:pt x="42" y="14"/>
                      <a:pt x="40" y="14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7" y="3"/>
                      <a:pt x="25" y="2"/>
                      <a:pt x="23" y="3"/>
                    </a:cubicBezTo>
                    <a:cubicBezTo>
                      <a:pt x="21" y="4"/>
                      <a:pt x="20" y="6"/>
                      <a:pt x="21" y="8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2" y="23"/>
                      <a:pt x="20" y="25"/>
                      <a:pt x="19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3" y="25"/>
                      <a:pt x="1" y="26"/>
                      <a:pt x="1" y="28"/>
                    </a:cubicBezTo>
                    <a:cubicBezTo>
                      <a:pt x="0" y="30"/>
                      <a:pt x="1" y="33"/>
                      <a:pt x="3" y="34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3"/>
                      <a:pt x="14" y="46"/>
                      <a:pt x="14" y="48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2" y="58"/>
                      <a:pt x="2" y="60"/>
                      <a:pt x="3" y="62"/>
                    </a:cubicBezTo>
                    <a:cubicBezTo>
                      <a:pt x="4" y="64"/>
                      <a:pt x="6" y="65"/>
                      <a:pt x="8" y="65"/>
                    </a:cubicBezTo>
                    <a:cubicBezTo>
                      <a:pt x="21" y="62"/>
                      <a:pt x="21" y="62"/>
                      <a:pt x="21" y="62"/>
                    </a:cubicBezTo>
                    <a:cubicBezTo>
                      <a:pt x="22" y="64"/>
                      <a:pt x="24" y="65"/>
                      <a:pt x="26" y="67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2"/>
                      <a:pt x="26" y="84"/>
                      <a:pt x="28" y="85"/>
                    </a:cubicBezTo>
                    <a:cubicBezTo>
                      <a:pt x="30" y="85"/>
                      <a:pt x="32" y="84"/>
                      <a:pt x="33" y="83"/>
                    </a:cubicBezTo>
                    <a:cubicBezTo>
                      <a:pt x="40" y="72"/>
                      <a:pt x="40" y="72"/>
                      <a:pt x="40" y="72"/>
                    </a:cubicBezTo>
                    <a:cubicBezTo>
                      <a:pt x="43" y="72"/>
                      <a:pt x="46" y="72"/>
                      <a:pt x="48" y="71"/>
                    </a:cubicBezTo>
                    <a:cubicBezTo>
                      <a:pt x="56" y="81"/>
                      <a:pt x="56" y="81"/>
                      <a:pt x="56" y="81"/>
                    </a:cubicBezTo>
                    <a:cubicBezTo>
                      <a:pt x="58" y="83"/>
                      <a:pt x="60" y="84"/>
                      <a:pt x="62" y="83"/>
                    </a:cubicBezTo>
                    <a:cubicBezTo>
                      <a:pt x="64" y="82"/>
                      <a:pt x="65" y="79"/>
                      <a:pt x="64" y="78"/>
                    </a:cubicBezTo>
                    <a:cubicBezTo>
                      <a:pt x="61" y="65"/>
                      <a:pt x="61" y="65"/>
                      <a:pt x="61" y="65"/>
                    </a:cubicBezTo>
                    <a:cubicBezTo>
                      <a:pt x="63" y="63"/>
                      <a:pt x="65" y="61"/>
                      <a:pt x="66" y="59"/>
                    </a:cubicBezTo>
                    <a:cubicBezTo>
                      <a:pt x="80" y="60"/>
                      <a:pt x="80" y="60"/>
                      <a:pt x="80" y="60"/>
                    </a:cubicBezTo>
                    <a:cubicBezTo>
                      <a:pt x="82" y="61"/>
                      <a:pt x="84" y="59"/>
                      <a:pt x="84" y="57"/>
                    </a:cubicBezTo>
                    <a:cubicBezTo>
                      <a:pt x="85" y="55"/>
                      <a:pt x="84" y="53"/>
                      <a:pt x="83" y="52"/>
                    </a:cubicBezTo>
                    <a:close/>
                    <a:moveTo>
                      <a:pt x="36" y="61"/>
                    </a:moveTo>
                    <a:cubicBezTo>
                      <a:pt x="27" y="57"/>
                      <a:pt x="22" y="47"/>
                      <a:pt x="25" y="37"/>
                    </a:cubicBezTo>
                    <a:cubicBezTo>
                      <a:pt x="28" y="27"/>
                      <a:pt x="39" y="22"/>
                      <a:pt x="48" y="26"/>
                    </a:cubicBezTo>
                    <a:cubicBezTo>
                      <a:pt x="58" y="29"/>
                      <a:pt x="63" y="39"/>
                      <a:pt x="60" y="49"/>
                    </a:cubicBezTo>
                    <a:cubicBezTo>
                      <a:pt x="57" y="59"/>
                      <a:pt x="46" y="64"/>
                      <a:pt x="36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7" name="Freeform 346">
                <a:extLst>
                  <a:ext uri="{FF2B5EF4-FFF2-40B4-BE49-F238E27FC236}">
                    <a16:creationId xmlns:a16="http://schemas.microsoft.com/office/drawing/2014/main" id="{D74791FC-F283-4BE6-BD15-0EF9F3A0E4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48138" y="1847850"/>
                <a:ext cx="304800" cy="303212"/>
              </a:xfrm>
              <a:custGeom>
                <a:avLst/>
                <a:gdLst>
                  <a:gd name="T0" fmla="*/ 86 w 89"/>
                  <a:gd name="T1" fmla="*/ 48 h 89"/>
                  <a:gd name="T2" fmla="*/ 88 w 89"/>
                  <a:gd name="T3" fmla="*/ 43 h 89"/>
                  <a:gd name="T4" fmla="*/ 82 w 89"/>
                  <a:gd name="T5" fmla="*/ 39 h 89"/>
                  <a:gd name="T6" fmla="*/ 77 w 89"/>
                  <a:gd name="T7" fmla="*/ 36 h 89"/>
                  <a:gd name="T8" fmla="*/ 74 w 89"/>
                  <a:gd name="T9" fmla="*/ 24 h 89"/>
                  <a:gd name="T10" fmla="*/ 77 w 89"/>
                  <a:gd name="T11" fmla="*/ 18 h 89"/>
                  <a:gd name="T12" fmla="*/ 74 w 89"/>
                  <a:gd name="T13" fmla="*/ 12 h 89"/>
                  <a:gd name="T14" fmla="*/ 67 w 89"/>
                  <a:gd name="T15" fmla="*/ 13 h 89"/>
                  <a:gd name="T16" fmla="*/ 61 w 89"/>
                  <a:gd name="T17" fmla="*/ 15 h 89"/>
                  <a:gd name="T18" fmla="*/ 51 w 89"/>
                  <a:gd name="T19" fmla="*/ 9 h 89"/>
                  <a:gd name="T20" fmla="*/ 48 w 89"/>
                  <a:gd name="T21" fmla="*/ 2 h 89"/>
                  <a:gd name="T22" fmla="*/ 43 w 89"/>
                  <a:gd name="T23" fmla="*/ 1 h 89"/>
                  <a:gd name="T24" fmla="*/ 39 w 89"/>
                  <a:gd name="T25" fmla="*/ 6 h 89"/>
                  <a:gd name="T26" fmla="*/ 36 w 89"/>
                  <a:gd name="T27" fmla="*/ 12 h 89"/>
                  <a:gd name="T28" fmla="*/ 24 w 89"/>
                  <a:gd name="T29" fmla="*/ 15 h 89"/>
                  <a:gd name="T30" fmla="*/ 18 w 89"/>
                  <a:gd name="T31" fmla="*/ 12 h 89"/>
                  <a:gd name="T32" fmla="*/ 12 w 89"/>
                  <a:gd name="T33" fmla="*/ 15 h 89"/>
                  <a:gd name="T34" fmla="*/ 13 w 89"/>
                  <a:gd name="T35" fmla="*/ 22 h 89"/>
                  <a:gd name="T36" fmla="*/ 15 w 89"/>
                  <a:gd name="T37" fmla="*/ 28 h 89"/>
                  <a:gd name="T38" fmla="*/ 9 w 89"/>
                  <a:gd name="T39" fmla="*/ 38 h 89"/>
                  <a:gd name="T40" fmla="*/ 2 w 89"/>
                  <a:gd name="T41" fmla="*/ 40 h 89"/>
                  <a:gd name="T42" fmla="*/ 0 w 89"/>
                  <a:gd name="T43" fmla="*/ 46 h 89"/>
                  <a:gd name="T44" fmla="*/ 6 w 89"/>
                  <a:gd name="T45" fmla="*/ 50 h 89"/>
                  <a:gd name="T46" fmla="*/ 11 w 89"/>
                  <a:gd name="T47" fmla="*/ 53 h 89"/>
                  <a:gd name="T48" fmla="*/ 14 w 89"/>
                  <a:gd name="T49" fmla="*/ 65 h 89"/>
                  <a:gd name="T50" fmla="*/ 12 w 89"/>
                  <a:gd name="T51" fmla="*/ 71 h 89"/>
                  <a:gd name="T52" fmla="*/ 14 w 89"/>
                  <a:gd name="T53" fmla="*/ 77 h 89"/>
                  <a:gd name="T54" fmla="*/ 22 w 89"/>
                  <a:gd name="T55" fmla="*/ 75 h 89"/>
                  <a:gd name="T56" fmla="*/ 27 w 89"/>
                  <a:gd name="T57" fmla="*/ 74 h 89"/>
                  <a:gd name="T58" fmla="*/ 38 w 89"/>
                  <a:gd name="T59" fmla="*/ 81 h 89"/>
                  <a:gd name="T60" fmla="*/ 40 w 89"/>
                  <a:gd name="T61" fmla="*/ 86 h 89"/>
                  <a:gd name="T62" fmla="*/ 46 w 89"/>
                  <a:gd name="T63" fmla="*/ 88 h 89"/>
                  <a:gd name="T64" fmla="*/ 50 w 89"/>
                  <a:gd name="T65" fmla="*/ 82 h 89"/>
                  <a:gd name="T66" fmla="*/ 53 w 89"/>
                  <a:gd name="T67" fmla="*/ 78 h 89"/>
                  <a:gd name="T68" fmla="*/ 66 w 89"/>
                  <a:gd name="T69" fmla="*/ 75 h 89"/>
                  <a:gd name="T70" fmla="*/ 71 w 89"/>
                  <a:gd name="T71" fmla="*/ 77 h 89"/>
                  <a:gd name="T72" fmla="*/ 76 w 89"/>
                  <a:gd name="T73" fmla="*/ 74 h 89"/>
                  <a:gd name="T74" fmla="*/ 75 w 89"/>
                  <a:gd name="T75" fmla="*/ 67 h 89"/>
                  <a:gd name="T76" fmla="*/ 74 w 89"/>
                  <a:gd name="T77" fmla="*/ 62 h 89"/>
                  <a:gd name="T78" fmla="*/ 81 w 89"/>
                  <a:gd name="T79" fmla="*/ 51 h 89"/>
                  <a:gd name="T80" fmla="*/ 64 w 89"/>
                  <a:gd name="T81" fmla="*/ 25 h 89"/>
                  <a:gd name="T82" fmla="*/ 54 w 89"/>
                  <a:gd name="T83" fmla="*/ 36 h 89"/>
                  <a:gd name="T84" fmla="*/ 64 w 89"/>
                  <a:gd name="T85" fmla="*/ 25 h 89"/>
                  <a:gd name="T86" fmla="*/ 49 w 89"/>
                  <a:gd name="T87" fmla="*/ 41 h 89"/>
                  <a:gd name="T88" fmla="*/ 40 w 89"/>
                  <a:gd name="T89" fmla="*/ 49 h 89"/>
                  <a:gd name="T90" fmla="*/ 36 w 89"/>
                  <a:gd name="T91" fmla="*/ 36 h 89"/>
                  <a:gd name="T92" fmla="*/ 25 w 89"/>
                  <a:gd name="T93" fmla="*/ 25 h 89"/>
                  <a:gd name="T94" fmla="*/ 36 w 89"/>
                  <a:gd name="T95" fmla="*/ 36 h 89"/>
                  <a:gd name="T96" fmla="*/ 25 w 89"/>
                  <a:gd name="T97" fmla="*/ 54 h 89"/>
                  <a:gd name="T98" fmla="*/ 36 w 89"/>
                  <a:gd name="T99" fmla="*/ 64 h 89"/>
                  <a:gd name="T100" fmla="*/ 54 w 89"/>
                  <a:gd name="T101" fmla="*/ 54 h 89"/>
                  <a:gd name="T102" fmla="*/ 64 w 89"/>
                  <a:gd name="T103" fmla="*/ 64 h 89"/>
                  <a:gd name="T104" fmla="*/ 54 w 89"/>
                  <a:gd name="T105" fmla="*/ 5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89">
                    <a:moveTo>
                      <a:pt x="82" y="51"/>
                    </a:moveTo>
                    <a:cubicBezTo>
                      <a:pt x="84" y="50"/>
                      <a:pt x="85" y="49"/>
                      <a:pt x="86" y="48"/>
                    </a:cubicBezTo>
                    <a:cubicBezTo>
                      <a:pt x="88" y="46"/>
                      <a:pt x="88" y="46"/>
                      <a:pt x="88" y="46"/>
                    </a:cubicBezTo>
                    <a:cubicBezTo>
                      <a:pt x="89" y="45"/>
                      <a:pt x="89" y="44"/>
                      <a:pt x="88" y="43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5" y="40"/>
                      <a:pt x="84" y="39"/>
                      <a:pt x="82" y="39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79" y="38"/>
                      <a:pt x="78" y="37"/>
                      <a:pt x="77" y="36"/>
                    </a:cubicBezTo>
                    <a:cubicBezTo>
                      <a:pt x="74" y="28"/>
                      <a:pt x="74" y="28"/>
                      <a:pt x="74" y="28"/>
                    </a:cubicBezTo>
                    <a:cubicBezTo>
                      <a:pt x="73" y="26"/>
                      <a:pt x="73" y="25"/>
                      <a:pt x="74" y="24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6" y="21"/>
                      <a:pt x="77" y="19"/>
                      <a:pt x="77" y="18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3"/>
                      <a:pt x="76" y="12"/>
                      <a:pt x="74" y="1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70" y="12"/>
                      <a:pt x="68" y="13"/>
                      <a:pt x="67" y="13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64" y="16"/>
                      <a:pt x="62" y="16"/>
                      <a:pt x="61" y="15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2" y="12"/>
                      <a:pt x="51" y="10"/>
                      <a:pt x="51" y="9"/>
                    </a:cubicBezTo>
                    <a:cubicBezTo>
                      <a:pt x="51" y="6"/>
                      <a:pt x="51" y="6"/>
                      <a:pt x="51" y="6"/>
                    </a:cubicBezTo>
                    <a:cubicBezTo>
                      <a:pt x="50" y="5"/>
                      <a:pt x="49" y="3"/>
                      <a:pt x="48" y="2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5" y="0"/>
                      <a:pt x="44" y="0"/>
                      <a:pt x="43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3"/>
                      <a:pt x="39" y="5"/>
                      <a:pt x="39" y="6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38" y="10"/>
                      <a:pt x="37" y="12"/>
                      <a:pt x="36" y="12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7" y="16"/>
                      <a:pt x="25" y="16"/>
                      <a:pt x="24" y="15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1" y="12"/>
                      <a:pt x="19" y="12"/>
                      <a:pt x="18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3" y="12"/>
                      <a:pt x="12" y="13"/>
                      <a:pt x="12" y="15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9"/>
                      <a:pt x="13" y="21"/>
                      <a:pt x="13" y="2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6" y="25"/>
                      <a:pt x="16" y="26"/>
                      <a:pt x="15" y="28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1" y="37"/>
                      <a:pt x="10" y="38"/>
                      <a:pt x="9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9"/>
                      <a:pt x="2" y="40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0" y="45"/>
                      <a:pt x="0" y="46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3" y="49"/>
                      <a:pt x="5" y="50"/>
                      <a:pt x="6" y="50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10" y="51"/>
                      <a:pt x="11" y="52"/>
                      <a:pt x="11" y="53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2"/>
                      <a:pt x="15" y="64"/>
                      <a:pt x="14" y="65"/>
                    </a:cubicBezTo>
                    <a:cubicBezTo>
                      <a:pt x="13" y="67"/>
                      <a:pt x="13" y="67"/>
                      <a:pt x="13" y="67"/>
                    </a:cubicBezTo>
                    <a:cubicBezTo>
                      <a:pt x="12" y="68"/>
                      <a:pt x="12" y="70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2" y="75"/>
                      <a:pt x="13" y="76"/>
                      <a:pt x="14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9" y="77"/>
                      <a:pt x="21" y="76"/>
                      <a:pt x="22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4" y="73"/>
                      <a:pt x="26" y="73"/>
                      <a:pt x="27" y="74"/>
                    </a:cubicBezTo>
                    <a:cubicBezTo>
                      <a:pt x="35" y="78"/>
                      <a:pt x="35" y="78"/>
                      <a:pt x="35" y="78"/>
                    </a:cubicBezTo>
                    <a:cubicBezTo>
                      <a:pt x="37" y="78"/>
                      <a:pt x="38" y="79"/>
                      <a:pt x="38" y="81"/>
                    </a:cubicBezTo>
                    <a:cubicBezTo>
                      <a:pt x="38" y="82"/>
                      <a:pt x="38" y="82"/>
                      <a:pt x="38" y="82"/>
                    </a:cubicBezTo>
                    <a:cubicBezTo>
                      <a:pt x="38" y="84"/>
                      <a:pt x="39" y="85"/>
                      <a:pt x="40" y="86"/>
                    </a:cubicBezTo>
                    <a:cubicBezTo>
                      <a:pt x="42" y="88"/>
                      <a:pt x="42" y="88"/>
                      <a:pt x="42" y="88"/>
                    </a:cubicBezTo>
                    <a:cubicBezTo>
                      <a:pt x="43" y="89"/>
                      <a:pt x="45" y="89"/>
                      <a:pt x="46" y="88"/>
                    </a:cubicBezTo>
                    <a:cubicBezTo>
                      <a:pt x="48" y="86"/>
                      <a:pt x="48" y="86"/>
                      <a:pt x="48" y="86"/>
                    </a:cubicBezTo>
                    <a:cubicBezTo>
                      <a:pt x="49" y="85"/>
                      <a:pt x="50" y="84"/>
                      <a:pt x="50" y="82"/>
                    </a:cubicBezTo>
                    <a:cubicBezTo>
                      <a:pt x="50" y="81"/>
                      <a:pt x="50" y="81"/>
                      <a:pt x="50" y="81"/>
                    </a:cubicBezTo>
                    <a:cubicBezTo>
                      <a:pt x="50" y="80"/>
                      <a:pt x="52" y="78"/>
                      <a:pt x="53" y="78"/>
                    </a:cubicBezTo>
                    <a:cubicBezTo>
                      <a:pt x="62" y="74"/>
                      <a:pt x="62" y="74"/>
                      <a:pt x="62" y="74"/>
                    </a:cubicBezTo>
                    <a:cubicBezTo>
                      <a:pt x="63" y="74"/>
                      <a:pt x="65" y="74"/>
                      <a:pt x="66" y="75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8" y="76"/>
                      <a:pt x="70" y="77"/>
                      <a:pt x="71" y="77"/>
                    </a:cubicBezTo>
                    <a:cubicBezTo>
                      <a:pt x="74" y="77"/>
                      <a:pt x="74" y="77"/>
                      <a:pt x="74" y="77"/>
                    </a:cubicBezTo>
                    <a:cubicBezTo>
                      <a:pt x="75" y="77"/>
                      <a:pt x="76" y="76"/>
                      <a:pt x="76" y="74"/>
                    </a:cubicBezTo>
                    <a:cubicBezTo>
                      <a:pt x="77" y="71"/>
                      <a:pt x="77" y="71"/>
                      <a:pt x="77" y="71"/>
                    </a:cubicBezTo>
                    <a:cubicBezTo>
                      <a:pt x="77" y="70"/>
                      <a:pt x="76" y="68"/>
                      <a:pt x="75" y="67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5"/>
                      <a:pt x="73" y="63"/>
                      <a:pt x="74" y="62"/>
                    </a:cubicBezTo>
                    <a:cubicBezTo>
                      <a:pt x="78" y="53"/>
                      <a:pt x="78" y="53"/>
                      <a:pt x="78" y="53"/>
                    </a:cubicBezTo>
                    <a:cubicBezTo>
                      <a:pt x="78" y="52"/>
                      <a:pt x="79" y="51"/>
                      <a:pt x="81" y="51"/>
                    </a:cubicBezTo>
                    <a:lnTo>
                      <a:pt x="82" y="51"/>
                    </a:lnTo>
                    <a:close/>
                    <a:moveTo>
                      <a:pt x="64" y="25"/>
                    </a:moveTo>
                    <a:cubicBezTo>
                      <a:pt x="67" y="28"/>
                      <a:pt x="67" y="33"/>
                      <a:pt x="64" y="36"/>
                    </a:cubicBezTo>
                    <a:cubicBezTo>
                      <a:pt x="61" y="39"/>
                      <a:pt x="57" y="39"/>
                      <a:pt x="54" y="36"/>
                    </a:cubicBezTo>
                    <a:cubicBezTo>
                      <a:pt x="51" y="33"/>
                      <a:pt x="51" y="28"/>
                      <a:pt x="54" y="25"/>
                    </a:cubicBezTo>
                    <a:cubicBezTo>
                      <a:pt x="57" y="22"/>
                      <a:pt x="61" y="22"/>
                      <a:pt x="64" y="25"/>
                    </a:cubicBezTo>
                    <a:close/>
                    <a:moveTo>
                      <a:pt x="40" y="41"/>
                    </a:moveTo>
                    <a:cubicBezTo>
                      <a:pt x="43" y="38"/>
                      <a:pt x="46" y="38"/>
                      <a:pt x="49" y="41"/>
                    </a:cubicBezTo>
                    <a:cubicBezTo>
                      <a:pt x="51" y="43"/>
                      <a:pt x="51" y="47"/>
                      <a:pt x="49" y="49"/>
                    </a:cubicBezTo>
                    <a:cubicBezTo>
                      <a:pt x="46" y="51"/>
                      <a:pt x="43" y="51"/>
                      <a:pt x="40" y="49"/>
                    </a:cubicBezTo>
                    <a:cubicBezTo>
                      <a:pt x="38" y="47"/>
                      <a:pt x="38" y="43"/>
                      <a:pt x="40" y="41"/>
                    </a:cubicBezTo>
                    <a:close/>
                    <a:moveTo>
                      <a:pt x="36" y="36"/>
                    </a:moveTo>
                    <a:cubicBezTo>
                      <a:pt x="33" y="39"/>
                      <a:pt x="28" y="39"/>
                      <a:pt x="25" y="36"/>
                    </a:cubicBezTo>
                    <a:cubicBezTo>
                      <a:pt x="22" y="33"/>
                      <a:pt x="22" y="28"/>
                      <a:pt x="25" y="25"/>
                    </a:cubicBezTo>
                    <a:cubicBezTo>
                      <a:pt x="28" y="22"/>
                      <a:pt x="33" y="22"/>
                      <a:pt x="36" y="25"/>
                    </a:cubicBezTo>
                    <a:cubicBezTo>
                      <a:pt x="39" y="28"/>
                      <a:pt x="39" y="33"/>
                      <a:pt x="36" y="36"/>
                    </a:cubicBezTo>
                    <a:close/>
                    <a:moveTo>
                      <a:pt x="25" y="64"/>
                    </a:moveTo>
                    <a:cubicBezTo>
                      <a:pt x="22" y="61"/>
                      <a:pt x="22" y="57"/>
                      <a:pt x="25" y="54"/>
                    </a:cubicBezTo>
                    <a:cubicBezTo>
                      <a:pt x="28" y="51"/>
                      <a:pt x="33" y="51"/>
                      <a:pt x="36" y="54"/>
                    </a:cubicBezTo>
                    <a:cubicBezTo>
                      <a:pt x="39" y="57"/>
                      <a:pt x="39" y="61"/>
                      <a:pt x="36" y="64"/>
                    </a:cubicBezTo>
                    <a:cubicBezTo>
                      <a:pt x="33" y="67"/>
                      <a:pt x="28" y="67"/>
                      <a:pt x="25" y="64"/>
                    </a:cubicBezTo>
                    <a:close/>
                    <a:moveTo>
                      <a:pt x="54" y="54"/>
                    </a:moveTo>
                    <a:cubicBezTo>
                      <a:pt x="57" y="51"/>
                      <a:pt x="61" y="51"/>
                      <a:pt x="64" y="54"/>
                    </a:cubicBezTo>
                    <a:cubicBezTo>
                      <a:pt x="67" y="57"/>
                      <a:pt x="67" y="61"/>
                      <a:pt x="64" y="64"/>
                    </a:cubicBezTo>
                    <a:cubicBezTo>
                      <a:pt x="61" y="67"/>
                      <a:pt x="57" y="67"/>
                      <a:pt x="54" y="64"/>
                    </a:cubicBezTo>
                    <a:cubicBezTo>
                      <a:pt x="51" y="61"/>
                      <a:pt x="51" y="57"/>
                      <a:pt x="5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8" name="Freeform 347">
                <a:extLst>
                  <a:ext uri="{FF2B5EF4-FFF2-40B4-BE49-F238E27FC236}">
                    <a16:creationId xmlns:a16="http://schemas.microsoft.com/office/drawing/2014/main" id="{E1689281-09E4-4F6D-8157-C35AE20CA6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65588" y="1833563"/>
                <a:ext cx="109538" cy="109537"/>
              </a:xfrm>
              <a:custGeom>
                <a:avLst/>
                <a:gdLst>
                  <a:gd name="T0" fmla="*/ 15 w 32"/>
                  <a:gd name="T1" fmla="*/ 1 h 32"/>
                  <a:gd name="T2" fmla="*/ 0 w 32"/>
                  <a:gd name="T3" fmla="*/ 17 h 32"/>
                  <a:gd name="T4" fmla="*/ 17 w 32"/>
                  <a:gd name="T5" fmla="*/ 32 h 32"/>
                  <a:gd name="T6" fmla="*/ 31 w 32"/>
                  <a:gd name="T7" fmla="*/ 15 h 32"/>
                  <a:gd name="T8" fmla="*/ 15 w 32"/>
                  <a:gd name="T9" fmla="*/ 1 h 32"/>
                  <a:gd name="T10" fmla="*/ 16 w 32"/>
                  <a:gd name="T11" fmla="*/ 23 h 32"/>
                  <a:gd name="T12" fmla="*/ 9 w 32"/>
                  <a:gd name="T13" fmla="*/ 17 h 32"/>
                  <a:gd name="T14" fmla="*/ 15 w 32"/>
                  <a:gd name="T15" fmla="*/ 9 h 32"/>
                  <a:gd name="T16" fmla="*/ 23 w 32"/>
                  <a:gd name="T17" fmla="*/ 16 h 32"/>
                  <a:gd name="T18" fmla="*/ 16 w 32"/>
                  <a:gd name="T19" fmla="*/ 2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5" y="1"/>
                    </a:moveTo>
                    <a:cubicBezTo>
                      <a:pt x="6" y="1"/>
                      <a:pt x="0" y="9"/>
                      <a:pt x="0" y="17"/>
                    </a:cubicBezTo>
                    <a:cubicBezTo>
                      <a:pt x="1" y="26"/>
                      <a:pt x="8" y="32"/>
                      <a:pt x="17" y="32"/>
                    </a:cubicBezTo>
                    <a:cubicBezTo>
                      <a:pt x="26" y="31"/>
                      <a:pt x="32" y="24"/>
                      <a:pt x="31" y="15"/>
                    </a:cubicBezTo>
                    <a:cubicBezTo>
                      <a:pt x="31" y="6"/>
                      <a:pt x="23" y="0"/>
                      <a:pt x="15" y="1"/>
                    </a:cubicBezTo>
                    <a:close/>
                    <a:moveTo>
                      <a:pt x="16" y="23"/>
                    </a:moveTo>
                    <a:cubicBezTo>
                      <a:pt x="13" y="23"/>
                      <a:pt x="9" y="21"/>
                      <a:pt x="9" y="17"/>
                    </a:cubicBezTo>
                    <a:cubicBezTo>
                      <a:pt x="9" y="13"/>
                      <a:pt x="11" y="10"/>
                      <a:pt x="15" y="9"/>
                    </a:cubicBezTo>
                    <a:cubicBezTo>
                      <a:pt x="19" y="9"/>
                      <a:pt x="22" y="12"/>
                      <a:pt x="23" y="16"/>
                    </a:cubicBezTo>
                    <a:cubicBezTo>
                      <a:pt x="23" y="19"/>
                      <a:pt x="20" y="23"/>
                      <a:pt x="16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9" name="Freeform 348">
                <a:extLst>
                  <a:ext uri="{FF2B5EF4-FFF2-40B4-BE49-F238E27FC236}">
                    <a16:creationId xmlns:a16="http://schemas.microsoft.com/office/drawing/2014/main" id="{3F806C39-9B6C-44C7-8C34-BE1302D6B2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0513" y="1812925"/>
                <a:ext cx="26988" cy="34925"/>
              </a:xfrm>
              <a:custGeom>
                <a:avLst/>
                <a:gdLst>
                  <a:gd name="T0" fmla="*/ 8 w 8"/>
                  <a:gd name="T1" fmla="*/ 6 h 10"/>
                  <a:gd name="T2" fmla="*/ 6 w 8"/>
                  <a:gd name="T3" fmla="*/ 10 h 10"/>
                  <a:gd name="T4" fmla="*/ 4 w 8"/>
                  <a:gd name="T5" fmla="*/ 10 h 10"/>
                  <a:gd name="T6" fmla="*/ 1 w 8"/>
                  <a:gd name="T7" fmla="*/ 7 h 10"/>
                  <a:gd name="T8" fmla="*/ 1 w 8"/>
                  <a:gd name="T9" fmla="*/ 4 h 10"/>
                  <a:gd name="T10" fmla="*/ 3 w 8"/>
                  <a:gd name="T11" fmla="*/ 0 h 10"/>
                  <a:gd name="T12" fmla="*/ 5 w 8"/>
                  <a:gd name="T13" fmla="*/ 0 h 10"/>
                  <a:gd name="T14" fmla="*/ 8 w 8"/>
                  <a:gd name="T15" fmla="*/ 3 h 10"/>
                  <a:gd name="T16" fmla="*/ 8 w 8"/>
                  <a:gd name="T17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8" y="6"/>
                    </a:moveTo>
                    <a:cubicBezTo>
                      <a:pt x="8" y="8"/>
                      <a:pt x="7" y="9"/>
                      <a:pt x="6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2" y="10"/>
                      <a:pt x="1" y="9"/>
                      <a:pt x="1" y="7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2"/>
                      <a:pt x="2" y="1"/>
                      <a:pt x="3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8" y="1"/>
                      <a:pt x="8" y="3"/>
                    </a:cubicBezTo>
                    <a:lnTo>
                      <a:pt x="8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0" name="Freeform 349">
                <a:extLst>
                  <a:ext uri="{FF2B5EF4-FFF2-40B4-BE49-F238E27FC236}">
                    <a16:creationId xmlns:a16="http://schemas.microsoft.com/office/drawing/2014/main" id="{67AF2A15-CD22-4D45-99A1-A92260D2D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763" y="1919288"/>
                <a:ext cx="34925" cy="33337"/>
              </a:xfrm>
              <a:custGeom>
                <a:avLst/>
                <a:gdLst>
                  <a:gd name="T0" fmla="*/ 7 w 10"/>
                  <a:gd name="T1" fmla="*/ 9 h 10"/>
                  <a:gd name="T2" fmla="*/ 3 w 10"/>
                  <a:gd name="T3" fmla="*/ 9 h 10"/>
                  <a:gd name="T4" fmla="*/ 2 w 10"/>
                  <a:gd name="T5" fmla="*/ 8 h 10"/>
                  <a:gd name="T6" fmla="*/ 1 w 10"/>
                  <a:gd name="T7" fmla="*/ 4 h 10"/>
                  <a:gd name="T8" fmla="*/ 3 w 10"/>
                  <a:gd name="T9" fmla="*/ 2 h 10"/>
                  <a:gd name="T10" fmla="*/ 7 w 10"/>
                  <a:gd name="T11" fmla="*/ 1 h 10"/>
                  <a:gd name="T12" fmla="*/ 8 w 10"/>
                  <a:gd name="T13" fmla="*/ 2 h 10"/>
                  <a:gd name="T14" fmla="*/ 9 w 10"/>
                  <a:gd name="T15" fmla="*/ 6 h 10"/>
                  <a:gd name="T16" fmla="*/ 7 w 10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10"/>
                      <a:pt x="4" y="10"/>
                      <a:pt x="3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10" y="3"/>
                      <a:pt x="10" y="5"/>
                      <a:pt x="9" y="6"/>
                    </a:cubicBezTo>
                    <a:lnTo>
                      <a:pt x="7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1" name="Freeform 350">
                <a:extLst>
                  <a:ext uri="{FF2B5EF4-FFF2-40B4-BE49-F238E27FC236}">
                    <a16:creationId xmlns:a16="http://schemas.microsoft.com/office/drawing/2014/main" id="{B31455DD-5F83-44F2-8FE0-AF1844139F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4963" y="1911350"/>
                <a:ext cx="33338" cy="34925"/>
              </a:xfrm>
              <a:custGeom>
                <a:avLst/>
                <a:gdLst>
                  <a:gd name="T0" fmla="*/ 9 w 10"/>
                  <a:gd name="T1" fmla="*/ 4 h 10"/>
                  <a:gd name="T2" fmla="*/ 9 w 10"/>
                  <a:gd name="T3" fmla="*/ 8 h 10"/>
                  <a:gd name="T4" fmla="*/ 8 w 10"/>
                  <a:gd name="T5" fmla="*/ 9 h 10"/>
                  <a:gd name="T6" fmla="*/ 3 w 10"/>
                  <a:gd name="T7" fmla="*/ 9 h 10"/>
                  <a:gd name="T8" fmla="*/ 1 w 10"/>
                  <a:gd name="T9" fmla="*/ 7 h 10"/>
                  <a:gd name="T10" fmla="*/ 1 w 10"/>
                  <a:gd name="T11" fmla="*/ 3 h 10"/>
                  <a:gd name="T12" fmla="*/ 2 w 10"/>
                  <a:gd name="T13" fmla="*/ 2 h 10"/>
                  <a:gd name="T14" fmla="*/ 6 w 10"/>
                  <a:gd name="T15" fmla="*/ 2 h 10"/>
                  <a:gd name="T16" fmla="*/ 9 w 10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9" y="4"/>
                    </a:moveTo>
                    <a:cubicBezTo>
                      <a:pt x="10" y="5"/>
                      <a:pt x="10" y="7"/>
                      <a:pt x="9" y="8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6" y="10"/>
                      <a:pt x="5" y="10"/>
                      <a:pt x="3" y="9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0" y="4"/>
                      <a:pt x="1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0"/>
                      <a:pt x="5" y="0"/>
                      <a:pt x="6" y="2"/>
                    </a:cubicBezTo>
                    <a:lnTo>
                      <a:pt x="9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2" name="Freeform 351">
                <a:extLst>
                  <a:ext uri="{FF2B5EF4-FFF2-40B4-BE49-F238E27FC236}">
                    <a16:creationId xmlns:a16="http://schemas.microsoft.com/office/drawing/2014/main" id="{F11F1484-2CA2-4749-BA93-335D96C91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4488" y="1843088"/>
                <a:ext cx="34925" cy="34925"/>
              </a:xfrm>
              <a:custGeom>
                <a:avLst/>
                <a:gdLst>
                  <a:gd name="T0" fmla="*/ 5 w 10"/>
                  <a:gd name="T1" fmla="*/ 1 h 10"/>
                  <a:gd name="T2" fmla="*/ 9 w 10"/>
                  <a:gd name="T3" fmla="*/ 3 h 10"/>
                  <a:gd name="T4" fmla="*/ 10 w 10"/>
                  <a:gd name="T5" fmla="*/ 4 h 10"/>
                  <a:gd name="T6" fmla="*/ 8 w 10"/>
                  <a:gd name="T7" fmla="*/ 8 h 10"/>
                  <a:gd name="T8" fmla="*/ 5 w 10"/>
                  <a:gd name="T9" fmla="*/ 9 h 10"/>
                  <a:gd name="T10" fmla="*/ 1 w 10"/>
                  <a:gd name="T11" fmla="*/ 8 h 10"/>
                  <a:gd name="T12" fmla="*/ 1 w 10"/>
                  <a:gd name="T13" fmla="*/ 7 h 10"/>
                  <a:gd name="T14" fmla="*/ 2 w 10"/>
                  <a:gd name="T15" fmla="*/ 3 h 10"/>
                  <a:gd name="T16" fmla="*/ 5 w 10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5" y="1"/>
                    </a:moveTo>
                    <a:cubicBezTo>
                      <a:pt x="6" y="0"/>
                      <a:pt x="8" y="1"/>
                      <a:pt x="9" y="3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5"/>
                      <a:pt x="10" y="7"/>
                      <a:pt x="8" y="8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10"/>
                      <a:pt x="2" y="10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2" y="3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3" name="Freeform 352">
                <a:extLst>
                  <a:ext uri="{FF2B5EF4-FFF2-40B4-BE49-F238E27FC236}">
                    <a16:creationId xmlns:a16="http://schemas.microsoft.com/office/drawing/2014/main" id="{EFD75B6E-F599-47A7-96F2-C08B555B1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4951" y="1854200"/>
                <a:ext cx="38100" cy="33337"/>
              </a:xfrm>
              <a:custGeom>
                <a:avLst/>
                <a:gdLst>
                  <a:gd name="T0" fmla="*/ 3 w 11"/>
                  <a:gd name="T1" fmla="*/ 8 h 10"/>
                  <a:gd name="T2" fmla="*/ 1 w 11"/>
                  <a:gd name="T3" fmla="*/ 4 h 10"/>
                  <a:gd name="T4" fmla="*/ 1 w 11"/>
                  <a:gd name="T5" fmla="*/ 3 h 10"/>
                  <a:gd name="T6" fmla="*/ 5 w 11"/>
                  <a:gd name="T7" fmla="*/ 1 h 10"/>
                  <a:gd name="T8" fmla="*/ 8 w 11"/>
                  <a:gd name="T9" fmla="*/ 2 h 10"/>
                  <a:gd name="T10" fmla="*/ 10 w 11"/>
                  <a:gd name="T11" fmla="*/ 6 h 10"/>
                  <a:gd name="T12" fmla="*/ 10 w 11"/>
                  <a:gd name="T13" fmla="*/ 7 h 10"/>
                  <a:gd name="T14" fmla="*/ 6 w 11"/>
                  <a:gd name="T15" fmla="*/ 9 h 10"/>
                  <a:gd name="T16" fmla="*/ 3 w 11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0">
                    <a:moveTo>
                      <a:pt x="3" y="8"/>
                    </a:moveTo>
                    <a:cubicBezTo>
                      <a:pt x="1" y="7"/>
                      <a:pt x="0" y="6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1"/>
                      <a:pt x="4" y="0"/>
                      <a:pt x="5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10" y="2"/>
                      <a:pt x="11" y="4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9"/>
                      <a:pt x="7" y="10"/>
                      <a:pt x="6" y="9"/>
                    </a:cubicBezTo>
                    <a:lnTo>
                      <a:pt x="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4" name="Freeform 353">
                <a:extLst>
                  <a:ext uri="{FF2B5EF4-FFF2-40B4-BE49-F238E27FC236}">
                    <a16:creationId xmlns:a16="http://schemas.microsoft.com/office/drawing/2014/main" id="{AFB354FB-29FF-4CC5-90FC-27C805983E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17913" y="1643063"/>
                <a:ext cx="400050" cy="398462"/>
              </a:xfrm>
              <a:custGeom>
                <a:avLst/>
                <a:gdLst>
                  <a:gd name="T0" fmla="*/ 55 w 117"/>
                  <a:gd name="T1" fmla="*/ 2 h 117"/>
                  <a:gd name="T2" fmla="*/ 2 w 117"/>
                  <a:gd name="T3" fmla="*/ 62 h 117"/>
                  <a:gd name="T4" fmla="*/ 62 w 117"/>
                  <a:gd name="T5" fmla="*/ 115 h 117"/>
                  <a:gd name="T6" fmla="*/ 115 w 117"/>
                  <a:gd name="T7" fmla="*/ 55 h 117"/>
                  <a:gd name="T8" fmla="*/ 55 w 117"/>
                  <a:gd name="T9" fmla="*/ 2 h 117"/>
                  <a:gd name="T10" fmla="*/ 60 w 117"/>
                  <a:gd name="T11" fmla="*/ 85 h 117"/>
                  <a:gd name="T12" fmla="*/ 32 w 117"/>
                  <a:gd name="T13" fmla="*/ 60 h 117"/>
                  <a:gd name="T14" fmla="*/ 57 w 117"/>
                  <a:gd name="T15" fmla="*/ 32 h 117"/>
                  <a:gd name="T16" fmla="*/ 85 w 117"/>
                  <a:gd name="T17" fmla="*/ 57 h 117"/>
                  <a:gd name="T18" fmla="*/ 60 w 117"/>
                  <a:gd name="T19" fmla="*/ 8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117">
                    <a:moveTo>
                      <a:pt x="55" y="2"/>
                    </a:moveTo>
                    <a:cubicBezTo>
                      <a:pt x="24" y="4"/>
                      <a:pt x="0" y="31"/>
                      <a:pt x="2" y="62"/>
                    </a:cubicBezTo>
                    <a:cubicBezTo>
                      <a:pt x="4" y="93"/>
                      <a:pt x="31" y="117"/>
                      <a:pt x="62" y="115"/>
                    </a:cubicBezTo>
                    <a:cubicBezTo>
                      <a:pt x="93" y="113"/>
                      <a:pt x="117" y="86"/>
                      <a:pt x="115" y="55"/>
                    </a:cubicBezTo>
                    <a:cubicBezTo>
                      <a:pt x="112" y="24"/>
                      <a:pt x="86" y="0"/>
                      <a:pt x="55" y="2"/>
                    </a:cubicBezTo>
                    <a:close/>
                    <a:moveTo>
                      <a:pt x="60" y="85"/>
                    </a:moveTo>
                    <a:cubicBezTo>
                      <a:pt x="45" y="86"/>
                      <a:pt x="33" y="75"/>
                      <a:pt x="32" y="60"/>
                    </a:cubicBezTo>
                    <a:cubicBezTo>
                      <a:pt x="31" y="46"/>
                      <a:pt x="42" y="33"/>
                      <a:pt x="57" y="32"/>
                    </a:cubicBezTo>
                    <a:cubicBezTo>
                      <a:pt x="71" y="31"/>
                      <a:pt x="84" y="42"/>
                      <a:pt x="85" y="57"/>
                    </a:cubicBezTo>
                    <a:cubicBezTo>
                      <a:pt x="86" y="71"/>
                      <a:pt x="75" y="84"/>
                      <a:pt x="60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5" name="Freeform 354">
                <a:extLst>
                  <a:ext uri="{FF2B5EF4-FFF2-40B4-BE49-F238E27FC236}">
                    <a16:creationId xmlns:a16="http://schemas.microsoft.com/office/drawing/2014/main" id="{C5A78D03-9CAB-4854-BF02-45EFF18F7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076" y="1604963"/>
                <a:ext cx="68263" cy="115887"/>
              </a:xfrm>
              <a:custGeom>
                <a:avLst/>
                <a:gdLst>
                  <a:gd name="T0" fmla="*/ 19 w 20"/>
                  <a:gd name="T1" fmla="*/ 28 h 34"/>
                  <a:gd name="T2" fmla="*/ 15 w 20"/>
                  <a:gd name="T3" fmla="*/ 33 h 34"/>
                  <a:gd name="T4" fmla="*/ 5 w 20"/>
                  <a:gd name="T5" fmla="*/ 34 h 34"/>
                  <a:gd name="T6" fmla="*/ 0 w 20"/>
                  <a:gd name="T7" fmla="*/ 29 h 34"/>
                  <a:gd name="T8" fmla="*/ 2 w 20"/>
                  <a:gd name="T9" fmla="*/ 5 h 34"/>
                  <a:gd name="T10" fmla="*/ 7 w 20"/>
                  <a:gd name="T11" fmla="*/ 0 h 34"/>
                  <a:gd name="T12" fmla="*/ 8 w 20"/>
                  <a:gd name="T13" fmla="*/ 0 h 34"/>
                  <a:gd name="T14" fmla="*/ 14 w 20"/>
                  <a:gd name="T15" fmla="*/ 5 h 34"/>
                  <a:gd name="T16" fmla="*/ 19 w 20"/>
                  <a:gd name="T17" fmla="*/ 2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34">
                    <a:moveTo>
                      <a:pt x="19" y="28"/>
                    </a:moveTo>
                    <a:cubicBezTo>
                      <a:pt x="20" y="30"/>
                      <a:pt x="18" y="33"/>
                      <a:pt x="15" y="33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2" y="34"/>
                      <a:pt x="0" y="32"/>
                      <a:pt x="0" y="29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3"/>
                      <a:pt x="4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1" y="0"/>
                      <a:pt x="14" y="2"/>
                      <a:pt x="14" y="5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6" name="Freeform 355">
                <a:extLst>
                  <a:ext uri="{FF2B5EF4-FFF2-40B4-BE49-F238E27FC236}">
                    <a16:creationId xmlns:a16="http://schemas.microsoft.com/office/drawing/2014/main" id="{EA65B892-74FE-4044-89CF-6D6B753A7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2538" y="1962150"/>
                <a:ext cx="68263" cy="115887"/>
              </a:xfrm>
              <a:custGeom>
                <a:avLst/>
                <a:gdLst>
                  <a:gd name="T0" fmla="*/ 0 w 20"/>
                  <a:gd name="T1" fmla="*/ 7 h 34"/>
                  <a:gd name="T2" fmla="*/ 5 w 20"/>
                  <a:gd name="T3" fmla="*/ 1 h 34"/>
                  <a:gd name="T4" fmla="*/ 15 w 20"/>
                  <a:gd name="T5" fmla="*/ 0 h 34"/>
                  <a:gd name="T6" fmla="*/ 20 w 20"/>
                  <a:gd name="T7" fmla="*/ 5 h 34"/>
                  <a:gd name="T8" fmla="*/ 18 w 20"/>
                  <a:gd name="T9" fmla="*/ 29 h 34"/>
                  <a:gd name="T10" fmla="*/ 12 w 20"/>
                  <a:gd name="T11" fmla="*/ 34 h 34"/>
                  <a:gd name="T12" fmla="*/ 11 w 20"/>
                  <a:gd name="T13" fmla="*/ 34 h 34"/>
                  <a:gd name="T14" fmla="*/ 5 w 20"/>
                  <a:gd name="T15" fmla="*/ 30 h 34"/>
                  <a:gd name="T16" fmla="*/ 0 w 20"/>
                  <a:gd name="T17" fmla="*/ 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34">
                    <a:moveTo>
                      <a:pt x="0" y="7"/>
                    </a:moveTo>
                    <a:cubicBezTo>
                      <a:pt x="0" y="4"/>
                      <a:pt x="2" y="1"/>
                      <a:pt x="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8" y="0"/>
                      <a:pt x="20" y="2"/>
                      <a:pt x="20" y="5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32"/>
                      <a:pt x="15" y="34"/>
                      <a:pt x="12" y="34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9" y="34"/>
                      <a:pt x="6" y="32"/>
                      <a:pt x="5" y="3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7" name="Freeform 356">
                <a:extLst>
                  <a:ext uri="{FF2B5EF4-FFF2-40B4-BE49-F238E27FC236}">
                    <a16:creationId xmlns:a16="http://schemas.microsoft.com/office/drawing/2014/main" id="{44A993C2-A8DC-4ABE-B36D-BAB3FA927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6638" y="1816100"/>
                <a:ext cx="119063" cy="68262"/>
              </a:xfrm>
              <a:custGeom>
                <a:avLst/>
                <a:gdLst>
                  <a:gd name="T0" fmla="*/ 28 w 35"/>
                  <a:gd name="T1" fmla="*/ 1 h 20"/>
                  <a:gd name="T2" fmla="*/ 34 w 35"/>
                  <a:gd name="T3" fmla="*/ 5 h 20"/>
                  <a:gd name="T4" fmla="*/ 34 w 35"/>
                  <a:gd name="T5" fmla="*/ 15 h 20"/>
                  <a:gd name="T6" fmla="*/ 30 w 35"/>
                  <a:gd name="T7" fmla="*/ 20 h 20"/>
                  <a:gd name="T8" fmla="*/ 6 w 35"/>
                  <a:gd name="T9" fmla="*/ 18 h 20"/>
                  <a:gd name="T10" fmla="*/ 1 w 35"/>
                  <a:gd name="T11" fmla="*/ 13 h 20"/>
                  <a:gd name="T12" fmla="*/ 1 w 35"/>
                  <a:gd name="T13" fmla="*/ 12 h 20"/>
                  <a:gd name="T14" fmla="*/ 5 w 35"/>
                  <a:gd name="T15" fmla="*/ 5 h 20"/>
                  <a:gd name="T16" fmla="*/ 28 w 35"/>
                  <a:gd name="T17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0">
                    <a:moveTo>
                      <a:pt x="28" y="1"/>
                    </a:moveTo>
                    <a:cubicBezTo>
                      <a:pt x="31" y="0"/>
                      <a:pt x="34" y="2"/>
                      <a:pt x="34" y="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5" y="18"/>
                      <a:pt x="32" y="20"/>
                      <a:pt x="30" y="2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3" y="18"/>
                      <a:pt x="1" y="15"/>
                      <a:pt x="1" y="13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9"/>
                      <a:pt x="3" y="6"/>
                      <a:pt x="5" y="5"/>
                    </a:cubicBezTo>
                    <a:lnTo>
                      <a:pt x="28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8" name="Freeform 357">
                <a:extLst>
                  <a:ext uri="{FF2B5EF4-FFF2-40B4-BE49-F238E27FC236}">
                    <a16:creationId xmlns:a16="http://schemas.microsoft.com/office/drawing/2014/main" id="{604A12C5-514A-4551-8FC7-C52EA98F0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8588" y="1798638"/>
                <a:ext cx="117475" cy="68262"/>
              </a:xfrm>
              <a:custGeom>
                <a:avLst/>
                <a:gdLst>
                  <a:gd name="T0" fmla="*/ 6 w 34"/>
                  <a:gd name="T1" fmla="*/ 19 h 20"/>
                  <a:gd name="T2" fmla="*/ 1 w 34"/>
                  <a:gd name="T3" fmla="*/ 15 h 20"/>
                  <a:gd name="T4" fmla="*/ 0 w 34"/>
                  <a:gd name="T5" fmla="*/ 5 h 20"/>
                  <a:gd name="T6" fmla="*/ 5 w 34"/>
                  <a:gd name="T7" fmla="*/ 0 h 20"/>
                  <a:gd name="T8" fmla="*/ 28 w 34"/>
                  <a:gd name="T9" fmla="*/ 2 h 20"/>
                  <a:gd name="T10" fmla="*/ 34 w 34"/>
                  <a:gd name="T11" fmla="*/ 7 h 20"/>
                  <a:gd name="T12" fmla="*/ 34 w 34"/>
                  <a:gd name="T13" fmla="*/ 8 h 20"/>
                  <a:gd name="T14" fmla="*/ 29 w 34"/>
                  <a:gd name="T15" fmla="*/ 15 h 20"/>
                  <a:gd name="T16" fmla="*/ 6 w 34"/>
                  <a:gd name="T17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20">
                    <a:moveTo>
                      <a:pt x="6" y="19"/>
                    </a:moveTo>
                    <a:cubicBezTo>
                      <a:pt x="3" y="20"/>
                      <a:pt x="1" y="18"/>
                      <a:pt x="1" y="1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2"/>
                      <a:pt x="34" y="5"/>
                      <a:pt x="34" y="7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4" y="11"/>
                      <a:pt x="32" y="14"/>
                      <a:pt x="29" y="15"/>
                    </a:cubicBezTo>
                    <a:lnTo>
                      <a:pt x="6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59" name="Freeform 358">
                <a:extLst>
                  <a:ext uri="{FF2B5EF4-FFF2-40B4-BE49-F238E27FC236}">
                    <a16:creationId xmlns:a16="http://schemas.microsoft.com/office/drawing/2014/main" id="{C83A850B-20C1-4ADC-80EA-F6CB6835D3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0613" y="1676400"/>
                <a:ext cx="109538" cy="106362"/>
              </a:xfrm>
              <a:custGeom>
                <a:avLst/>
                <a:gdLst>
                  <a:gd name="T0" fmla="*/ 29 w 32"/>
                  <a:gd name="T1" fmla="*/ 14 h 31"/>
                  <a:gd name="T2" fmla="*/ 30 w 32"/>
                  <a:gd name="T3" fmla="*/ 21 h 31"/>
                  <a:gd name="T4" fmla="*/ 24 w 32"/>
                  <a:gd name="T5" fmla="*/ 28 h 31"/>
                  <a:gd name="T6" fmla="*/ 17 w 32"/>
                  <a:gd name="T7" fmla="*/ 28 h 31"/>
                  <a:gd name="T8" fmla="*/ 1 w 32"/>
                  <a:gd name="T9" fmla="*/ 11 h 31"/>
                  <a:gd name="T10" fmla="*/ 1 w 32"/>
                  <a:gd name="T11" fmla="*/ 3 h 31"/>
                  <a:gd name="T12" fmla="*/ 2 w 32"/>
                  <a:gd name="T13" fmla="*/ 2 h 31"/>
                  <a:gd name="T14" fmla="*/ 10 w 32"/>
                  <a:gd name="T15" fmla="*/ 1 h 31"/>
                  <a:gd name="T16" fmla="*/ 29 w 32"/>
                  <a:gd name="T17" fmla="*/ 1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31">
                    <a:moveTo>
                      <a:pt x="29" y="14"/>
                    </a:moveTo>
                    <a:cubicBezTo>
                      <a:pt x="32" y="16"/>
                      <a:pt x="32" y="19"/>
                      <a:pt x="30" y="21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2" y="31"/>
                      <a:pt x="19" y="31"/>
                      <a:pt x="17" y="28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9"/>
                      <a:pt x="0" y="5"/>
                      <a:pt x="1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4" y="0"/>
                      <a:pt x="7" y="0"/>
                      <a:pt x="10" y="1"/>
                    </a:cubicBezTo>
                    <a:lnTo>
                      <a:pt x="2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0" name="Freeform 359">
                <a:extLst>
                  <a:ext uri="{FF2B5EF4-FFF2-40B4-BE49-F238E27FC236}">
                    <a16:creationId xmlns:a16="http://schemas.microsoft.com/office/drawing/2014/main" id="{1154F5DD-07A6-43B9-B325-EDCE53870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0963" y="1901825"/>
                <a:ext cx="112713" cy="109537"/>
              </a:xfrm>
              <a:custGeom>
                <a:avLst/>
                <a:gdLst>
                  <a:gd name="T0" fmla="*/ 3 w 33"/>
                  <a:gd name="T1" fmla="*/ 17 h 32"/>
                  <a:gd name="T2" fmla="*/ 2 w 33"/>
                  <a:gd name="T3" fmla="*/ 10 h 32"/>
                  <a:gd name="T4" fmla="*/ 9 w 33"/>
                  <a:gd name="T5" fmla="*/ 3 h 32"/>
                  <a:gd name="T6" fmla="*/ 16 w 33"/>
                  <a:gd name="T7" fmla="*/ 3 h 32"/>
                  <a:gd name="T8" fmla="*/ 31 w 33"/>
                  <a:gd name="T9" fmla="*/ 20 h 32"/>
                  <a:gd name="T10" fmla="*/ 31 w 33"/>
                  <a:gd name="T11" fmla="*/ 28 h 32"/>
                  <a:gd name="T12" fmla="*/ 30 w 33"/>
                  <a:gd name="T13" fmla="*/ 29 h 32"/>
                  <a:gd name="T14" fmla="*/ 23 w 33"/>
                  <a:gd name="T15" fmla="*/ 30 h 32"/>
                  <a:gd name="T16" fmla="*/ 3 w 33"/>
                  <a:gd name="T17" fmla="*/ 1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2">
                    <a:moveTo>
                      <a:pt x="3" y="17"/>
                    </a:moveTo>
                    <a:cubicBezTo>
                      <a:pt x="1" y="16"/>
                      <a:pt x="0" y="13"/>
                      <a:pt x="2" y="1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1" y="0"/>
                      <a:pt x="14" y="0"/>
                      <a:pt x="16" y="3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3"/>
                      <a:pt x="33" y="26"/>
                      <a:pt x="31" y="28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1"/>
                      <a:pt x="25" y="32"/>
                      <a:pt x="23" y="30"/>
                    </a:cubicBezTo>
                    <a:lnTo>
                      <a:pt x="3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1" name="Freeform 360">
                <a:extLst>
                  <a:ext uri="{FF2B5EF4-FFF2-40B4-BE49-F238E27FC236}">
                    <a16:creationId xmlns:a16="http://schemas.microsoft.com/office/drawing/2014/main" id="{B036A593-3027-443E-8E70-B83DEAFB0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8076" y="1919288"/>
                <a:ext cx="106363" cy="107950"/>
              </a:xfrm>
              <a:custGeom>
                <a:avLst/>
                <a:gdLst>
                  <a:gd name="T0" fmla="*/ 15 w 31"/>
                  <a:gd name="T1" fmla="*/ 2 h 32"/>
                  <a:gd name="T2" fmla="*/ 21 w 31"/>
                  <a:gd name="T3" fmla="*/ 1 h 32"/>
                  <a:gd name="T4" fmla="*/ 29 w 31"/>
                  <a:gd name="T5" fmla="*/ 8 h 32"/>
                  <a:gd name="T6" fmla="*/ 29 w 31"/>
                  <a:gd name="T7" fmla="*/ 15 h 32"/>
                  <a:gd name="T8" fmla="*/ 11 w 31"/>
                  <a:gd name="T9" fmla="*/ 30 h 32"/>
                  <a:gd name="T10" fmla="*/ 4 w 31"/>
                  <a:gd name="T11" fmla="*/ 30 h 32"/>
                  <a:gd name="T12" fmla="*/ 3 w 31"/>
                  <a:gd name="T13" fmla="*/ 30 h 32"/>
                  <a:gd name="T14" fmla="*/ 2 w 31"/>
                  <a:gd name="T15" fmla="*/ 22 h 32"/>
                  <a:gd name="T16" fmla="*/ 15 w 31"/>
                  <a:gd name="T17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32">
                    <a:moveTo>
                      <a:pt x="15" y="2"/>
                    </a:moveTo>
                    <a:cubicBezTo>
                      <a:pt x="16" y="0"/>
                      <a:pt x="19" y="0"/>
                      <a:pt x="21" y="1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1" y="10"/>
                      <a:pt x="31" y="13"/>
                      <a:pt x="29" y="15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9" y="32"/>
                      <a:pt x="6" y="32"/>
                      <a:pt x="4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1" y="28"/>
                      <a:pt x="0" y="24"/>
                      <a:pt x="2" y="22"/>
                    </a:cubicBezTo>
                    <a:lnTo>
                      <a:pt x="15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2" name="Freeform 361">
                <a:extLst>
                  <a:ext uri="{FF2B5EF4-FFF2-40B4-BE49-F238E27FC236}">
                    <a16:creationId xmlns:a16="http://schemas.microsoft.com/office/drawing/2014/main" id="{CAA5BAFC-93AF-4787-8314-B95A769792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6676" y="1655763"/>
                <a:ext cx="106363" cy="112712"/>
              </a:xfrm>
              <a:custGeom>
                <a:avLst/>
                <a:gdLst>
                  <a:gd name="T0" fmla="*/ 17 w 31"/>
                  <a:gd name="T1" fmla="*/ 30 h 33"/>
                  <a:gd name="T2" fmla="*/ 10 w 31"/>
                  <a:gd name="T3" fmla="*/ 31 h 33"/>
                  <a:gd name="T4" fmla="*/ 2 w 31"/>
                  <a:gd name="T5" fmla="*/ 24 h 33"/>
                  <a:gd name="T6" fmla="*/ 2 w 31"/>
                  <a:gd name="T7" fmla="*/ 17 h 33"/>
                  <a:gd name="T8" fmla="*/ 20 w 31"/>
                  <a:gd name="T9" fmla="*/ 2 h 33"/>
                  <a:gd name="T10" fmla="*/ 28 w 31"/>
                  <a:gd name="T11" fmla="*/ 2 h 33"/>
                  <a:gd name="T12" fmla="*/ 29 w 31"/>
                  <a:gd name="T13" fmla="*/ 2 h 33"/>
                  <a:gd name="T14" fmla="*/ 30 w 31"/>
                  <a:gd name="T15" fmla="*/ 10 h 33"/>
                  <a:gd name="T16" fmla="*/ 17 w 31"/>
                  <a:gd name="T17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33">
                    <a:moveTo>
                      <a:pt x="17" y="30"/>
                    </a:moveTo>
                    <a:cubicBezTo>
                      <a:pt x="15" y="32"/>
                      <a:pt x="12" y="33"/>
                      <a:pt x="10" y="31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0" y="22"/>
                      <a:pt x="0" y="19"/>
                      <a:pt x="2" y="17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2" y="0"/>
                      <a:pt x="26" y="0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1" y="4"/>
                      <a:pt x="31" y="8"/>
                      <a:pt x="30" y="10"/>
                    </a:cubicBezTo>
                    <a:lnTo>
                      <a:pt x="17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3" name="Freeform 362">
                <a:extLst>
                  <a:ext uri="{FF2B5EF4-FFF2-40B4-BE49-F238E27FC236}">
                    <a16:creationId xmlns:a16="http://schemas.microsoft.com/office/drawing/2014/main" id="{DE664C70-EAC5-4718-B3B9-34EBC3DD7B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5701" y="1625600"/>
                <a:ext cx="92075" cy="119062"/>
              </a:xfrm>
              <a:custGeom>
                <a:avLst/>
                <a:gdLst>
                  <a:gd name="T0" fmla="*/ 25 w 27"/>
                  <a:gd name="T1" fmla="*/ 22 h 35"/>
                  <a:gd name="T2" fmla="*/ 24 w 27"/>
                  <a:gd name="T3" fmla="*/ 29 h 35"/>
                  <a:gd name="T4" fmla="*/ 14 w 27"/>
                  <a:gd name="T5" fmla="*/ 33 h 35"/>
                  <a:gd name="T6" fmla="*/ 8 w 27"/>
                  <a:gd name="T7" fmla="*/ 31 h 35"/>
                  <a:gd name="T8" fmla="*/ 1 w 27"/>
                  <a:gd name="T9" fmla="*/ 9 h 35"/>
                  <a:gd name="T10" fmla="*/ 3 w 27"/>
                  <a:gd name="T11" fmla="*/ 1 h 35"/>
                  <a:gd name="T12" fmla="*/ 4 w 27"/>
                  <a:gd name="T13" fmla="*/ 1 h 35"/>
                  <a:gd name="T14" fmla="*/ 12 w 27"/>
                  <a:gd name="T15" fmla="*/ 3 h 35"/>
                  <a:gd name="T16" fmla="*/ 25 w 27"/>
                  <a:gd name="T17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35">
                    <a:moveTo>
                      <a:pt x="25" y="22"/>
                    </a:moveTo>
                    <a:cubicBezTo>
                      <a:pt x="27" y="25"/>
                      <a:pt x="26" y="27"/>
                      <a:pt x="24" y="29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2" y="35"/>
                      <a:pt x="9" y="34"/>
                      <a:pt x="8" y="31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6"/>
                      <a:pt x="1" y="3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7" y="0"/>
                      <a:pt x="10" y="1"/>
                      <a:pt x="12" y="3"/>
                    </a:cubicBezTo>
                    <a:lnTo>
                      <a:pt x="25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4" name="Freeform 363">
                <a:extLst>
                  <a:ext uri="{FF2B5EF4-FFF2-40B4-BE49-F238E27FC236}">
                    <a16:creationId xmlns:a16="http://schemas.microsoft.com/office/drawing/2014/main" id="{38D30926-6E40-4C84-8212-89BF9D092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6513" y="1938338"/>
                <a:ext cx="92075" cy="120650"/>
              </a:xfrm>
              <a:custGeom>
                <a:avLst/>
                <a:gdLst>
                  <a:gd name="T0" fmla="*/ 1 w 27"/>
                  <a:gd name="T1" fmla="*/ 13 h 35"/>
                  <a:gd name="T2" fmla="*/ 3 w 27"/>
                  <a:gd name="T3" fmla="*/ 6 h 35"/>
                  <a:gd name="T4" fmla="*/ 12 w 27"/>
                  <a:gd name="T5" fmla="*/ 2 h 35"/>
                  <a:gd name="T6" fmla="*/ 19 w 27"/>
                  <a:gd name="T7" fmla="*/ 4 h 35"/>
                  <a:gd name="T8" fmla="*/ 26 w 27"/>
                  <a:gd name="T9" fmla="*/ 26 h 35"/>
                  <a:gd name="T10" fmla="*/ 23 w 27"/>
                  <a:gd name="T11" fmla="*/ 34 h 35"/>
                  <a:gd name="T12" fmla="*/ 22 w 27"/>
                  <a:gd name="T13" fmla="*/ 34 h 35"/>
                  <a:gd name="T14" fmla="*/ 15 w 27"/>
                  <a:gd name="T15" fmla="*/ 32 h 35"/>
                  <a:gd name="T16" fmla="*/ 1 w 27"/>
                  <a:gd name="T17" fmla="*/ 1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35">
                    <a:moveTo>
                      <a:pt x="1" y="13"/>
                    </a:moveTo>
                    <a:cubicBezTo>
                      <a:pt x="0" y="11"/>
                      <a:pt x="0" y="8"/>
                      <a:pt x="3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5" y="0"/>
                      <a:pt x="18" y="2"/>
                      <a:pt x="19" y="4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9"/>
                      <a:pt x="26" y="32"/>
                      <a:pt x="23" y="34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0" y="35"/>
                      <a:pt x="16" y="35"/>
                      <a:pt x="15" y="32"/>
                    </a:cubicBezTo>
                    <a:lnTo>
                      <a:pt x="1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5" name="Freeform 364">
                <a:extLst>
                  <a:ext uri="{FF2B5EF4-FFF2-40B4-BE49-F238E27FC236}">
                    <a16:creationId xmlns:a16="http://schemas.microsoft.com/office/drawing/2014/main" id="{8E8306BE-61D9-40CF-BB45-816AE186E8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7276" y="1871663"/>
                <a:ext cx="119063" cy="90487"/>
              </a:xfrm>
              <a:custGeom>
                <a:avLst/>
                <a:gdLst>
                  <a:gd name="T0" fmla="*/ 23 w 35"/>
                  <a:gd name="T1" fmla="*/ 2 h 27"/>
                  <a:gd name="T2" fmla="*/ 30 w 35"/>
                  <a:gd name="T3" fmla="*/ 3 h 27"/>
                  <a:gd name="T4" fmla="*/ 34 w 35"/>
                  <a:gd name="T5" fmla="*/ 13 h 27"/>
                  <a:gd name="T6" fmla="*/ 32 w 35"/>
                  <a:gd name="T7" fmla="*/ 19 h 27"/>
                  <a:gd name="T8" fmla="*/ 9 w 35"/>
                  <a:gd name="T9" fmla="*/ 26 h 27"/>
                  <a:gd name="T10" fmla="*/ 2 w 35"/>
                  <a:gd name="T11" fmla="*/ 23 h 27"/>
                  <a:gd name="T12" fmla="*/ 2 w 35"/>
                  <a:gd name="T13" fmla="*/ 23 h 27"/>
                  <a:gd name="T14" fmla="*/ 4 w 35"/>
                  <a:gd name="T15" fmla="*/ 15 h 27"/>
                  <a:gd name="T16" fmla="*/ 23 w 35"/>
                  <a:gd name="T1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7">
                    <a:moveTo>
                      <a:pt x="23" y="2"/>
                    </a:moveTo>
                    <a:cubicBezTo>
                      <a:pt x="25" y="0"/>
                      <a:pt x="28" y="1"/>
                      <a:pt x="30" y="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5" y="15"/>
                      <a:pt x="34" y="18"/>
                      <a:pt x="32" y="19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7" y="27"/>
                      <a:pt x="3" y="26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0" y="20"/>
                      <a:pt x="1" y="17"/>
                      <a:pt x="4" y="15"/>
                    </a:cubicBezTo>
                    <a:lnTo>
                      <a:pt x="23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6" name="Freeform 365">
                <a:extLst>
                  <a:ext uri="{FF2B5EF4-FFF2-40B4-BE49-F238E27FC236}">
                    <a16:creationId xmlns:a16="http://schemas.microsoft.com/office/drawing/2014/main" id="{A17F44B7-AE42-497E-ABAF-8FD4FE1EC1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14776" y="1720850"/>
                <a:ext cx="120650" cy="92075"/>
              </a:xfrm>
              <a:custGeom>
                <a:avLst/>
                <a:gdLst>
                  <a:gd name="T0" fmla="*/ 13 w 35"/>
                  <a:gd name="T1" fmla="*/ 26 h 27"/>
                  <a:gd name="T2" fmla="*/ 6 w 35"/>
                  <a:gd name="T3" fmla="*/ 24 h 27"/>
                  <a:gd name="T4" fmla="*/ 1 w 35"/>
                  <a:gd name="T5" fmla="*/ 15 h 27"/>
                  <a:gd name="T6" fmla="*/ 4 w 35"/>
                  <a:gd name="T7" fmla="*/ 8 h 27"/>
                  <a:gd name="T8" fmla="*/ 26 w 35"/>
                  <a:gd name="T9" fmla="*/ 1 h 27"/>
                  <a:gd name="T10" fmla="*/ 33 w 35"/>
                  <a:gd name="T11" fmla="*/ 4 h 27"/>
                  <a:gd name="T12" fmla="*/ 34 w 35"/>
                  <a:gd name="T13" fmla="*/ 5 h 27"/>
                  <a:gd name="T14" fmla="*/ 32 w 35"/>
                  <a:gd name="T15" fmla="*/ 12 h 27"/>
                  <a:gd name="T16" fmla="*/ 13 w 35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7">
                    <a:moveTo>
                      <a:pt x="13" y="26"/>
                    </a:moveTo>
                    <a:cubicBezTo>
                      <a:pt x="10" y="27"/>
                      <a:pt x="7" y="26"/>
                      <a:pt x="6" y="2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0" y="12"/>
                      <a:pt x="1" y="9"/>
                      <a:pt x="4" y="8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9" y="0"/>
                      <a:pt x="32" y="1"/>
                      <a:pt x="33" y="4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5" y="7"/>
                      <a:pt x="34" y="11"/>
                      <a:pt x="32" y="12"/>
                    </a:cubicBezTo>
                    <a:lnTo>
                      <a:pt x="13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7" name="Freeform 366">
                <a:extLst>
                  <a:ext uri="{FF2B5EF4-FFF2-40B4-BE49-F238E27FC236}">
                    <a16:creationId xmlns:a16="http://schemas.microsoft.com/office/drawing/2014/main" id="{3116B44D-2F3A-4346-9473-DCCD29F7E6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6163" y="1751013"/>
                <a:ext cx="120650" cy="82550"/>
              </a:xfrm>
              <a:custGeom>
                <a:avLst/>
                <a:gdLst>
                  <a:gd name="T0" fmla="*/ 31 w 35"/>
                  <a:gd name="T1" fmla="*/ 4 h 24"/>
                  <a:gd name="T2" fmla="*/ 34 w 35"/>
                  <a:gd name="T3" fmla="*/ 10 h 24"/>
                  <a:gd name="T4" fmla="*/ 31 w 35"/>
                  <a:gd name="T5" fmla="*/ 20 h 24"/>
                  <a:gd name="T6" fmla="*/ 25 w 35"/>
                  <a:gd name="T7" fmla="*/ 23 h 24"/>
                  <a:gd name="T8" fmla="*/ 4 w 35"/>
                  <a:gd name="T9" fmla="*/ 12 h 24"/>
                  <a:gd name="T10" fmla="*/ 1 w 35"/>
                  <a:gd name="T11" fmla="*/ 5 h 24"/>
                  <a:gd name="T12" fmla="*/ 1 w 35"/>
                  <a:gd name="T13" fmla="*/ 4 h 24"/>
                  <a:gd name="T14" fmla="*/ 8 w 35"/>
                  <a:gd name="T15" fmla="*/ 0 h 24"/>
                  <a:gd name="T16" fmla="*/ 31 w 35"/>
                  <a:gd name="T17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4">
                    <a:moveTo>
                      <a:pt x="31" y="4"/>
                    </a:moveTo>
                    <a:cubicBezTo>
                      <a:pt x="34" y="5"/>
                      <a:pt x="35" y="8"/>
                      <a:pt x="34" y="1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0" y="23"/>
                      <a:pt x="27" y="24"/>
                      <a:pt x="25" y="2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1" y="11"/>
                      <a:pt x="0" y="8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2"/>
                      <a:pt x="5" y="0"/>
                      <a:pt x="8" y="0"/>
                    </a:cubicBezTo>
                    <a:lnTo>
                      <a:pt x="31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8" name="Freeform 367">
                <a:extLst>
                  <a:ext uri="{FF2B5EF4-FFF2-40B4-BE49-F238E27FC236}">
                    <a16:creationId xmlns:a16="http://schemas.microsoft.com/office/drawing/2014/main" id="{098957AD-1E0F-44C2-9820-6AC28BCC97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5888" y="1851025"/>
                <a:ext cx="122238" cy="80962"/>
              </a:xfrm>
              <a:custGeom>
                <a:avLst/>
                <a:gdLst>
                  <a:gd name="T0" fmla="*/ 5 w 36"/>
                  <a:gd name="T1" fmla="*/ 20 h 24"/>
                  <a:gd name="T2" fmla="*/ 1 w 36"/>
                  <a:gd name="T3" fmla="*/ 14 h 24"/>
                  <a:gd name="T4" fmla="*/ 4 w 36"/>
                  <a:gd name="T5" fmla="*/ 4 h 24"/>
                  <a:gd name="T6" fmla="*/ 11 w 36"/>
                  <a:gd name="T7" fmla="*/ 1 h 24"/>
                  <a:gd name="T8" fmla="*/ 32 w 36"/>
                  <a:gd name="T9" fmla="*/ 12 h 24"/>
                  <a:gd name="T10" fmla="*/ 35 w 36"/>
                  <a:gd name="T11" fmla="*/ 19 h 24"/>
                  <a:gd name="T12" fmla="*/ 34 w 36"/>
                  <a:gd name="T13" fmla="*/ 20 h 24"/>
                  <a:gd name="T14" fmla="*/ 28 w 36"/>
                  <a:gd name="T15" fmla="*/ 24 h 24"/>
                  <a:gd name="T16" fmla="*/ 5 w 36"/>
                  <a:gd name="T17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24">
                    <a:moveTo>
                      <a:pt x="5" y="20"/>
                    </a:moveTo>
                    <a:cubicBezTo>
                      <a:pt x="2" y="19"/>
                      <a:pt x="0" y="17"/>
                      <a:pt x="1" y="1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1"/>
                      <a:pt x="8" y="0"/>
                      <a:pt x="11" y="1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4" y="13"/>
                      <a:pt x="36" y="16"/>
                      <a:pt x="35" y="19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3"/>
                      <a:pt x="31" y="24"/>
                      <a:pt x="28" y="24"/>
                    </a:cubicBezTo>
                    <a:lnTo>
                      <a:pt x="5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69" name="Freeform 368">
                <a:extLst>
                  <a:ext uri="{FF2B5EF4-FFF2-40B4-BE49-F238E27FC236}">
                    <a16:creationId xmlns:a16="http://schemas.microsoft.com/office/drawing/2014/main" id="{5D1DEF51-1784-49AC-81F3-AF4583ABFE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2688" y="1952625"/>
                <a:ext cx="85725" cy="119062"/>
              </a:xfrm>
              <a:custGeom>
                <a:avLst/>
                <a:gdLst>
                  <a:gd name="T0" fmla="*/ 5 w 25"/>
                  <a:gd name="T1" fmla="*/ 4 h 35"/>
                  <a:gd name="T2" fmla="*/ 11 w 25"/>
                  <a:gd name="T3" fmla="*/ 0 h 35"/>
                  <a:gd name="T4" fmla="*/ 21 w 25"/>
                  <a:gd name="T5" fmla="*/ 4 h 35"/>
                  <a:gd name="T6" fmla="*/ 23 w 25"/>
                  <a:gd name="T7" fmla="*/ 10 h 35"/>
                  <a:gd name="T8" fmla="*/ 13 w 25"/>
                  <a:gd name="T9" fmla="*/ 31 h 35"/>
                  <a:gd name="T10" fmla="*/ 6 w 25"/>
                  <a:gd name="T11" fmla="*/ 34 h 35"/>
                  <a:gd name="T12" fmla="*/ 5 w 25"/>
                  <a:gd name="T13" fmla="*/ 34 h 35"/>
                  <a:gd name="T14" fmla="*/ 1 w 25"/>
                  <a:gd name="T15" fmla="*/ 27 h 35"/>
                  <a:gd name="T16" fmla="*/ 5 w 25"/>
                  <a:gd name="T17" fmla="*/ 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5">
                    <a:moveTo>
                      <a:pt x="5" y="4"/>
                    </a:moveTo>
                    <a:cubicBezTo>
                      <a:pt x="6" y="1"/>
                      <a:pt x="8" y="0"/>
                      <a:pt x="11" y="0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4" y="5"/>
                      <a:pt x="25" y="7"/>
                      <a:pt x="23" y="10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2" y="34"/>
                      <a:pt x="9" y="35"/>
                      <a:pt x="6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2" y="33"/>
                      <a:pt x="0" y="30"/>
                      <a:pt x="1" y="27"/>
                    </a:cubicBezTo>
                    <a:lnTo>
                      <a:pt x="5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70" name="Freeform 369">
                <a:extLst>
                  <a:ext uri="{FF2B5EF4-FFF2-40B4-BE49-F238E27FC236}">
                    <a16:creationId xmlns:a16="http://schemas.microsoft.com/office/drawing/2014/main" id="{E5AE83AD-E976-43CA-AD00-8CF2BDB717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5876" y="1611313"/>
                <a:ext cx="82550" cy="123825"/>
              </a:xfrm>
              <a:custGeom>
                <a:avLst/>
                <a:gdLst>
                  <a:gd name="T0" fmla="*/ 19 w 24"/>
                  <a:gd name="T1" fmla="*/ 31 h 36"/>
                  <a:gd name="T2" fmla="*/ 14 w 24"/>
                  <a:gd name="T3" fmla="*/ 35 h 36"/>
                  <a:gd name="T4" fmla="*/ 4 w 24"/>
                  <a:gd name="T5" fmla="*/ 31 h 36"/>
                  <a:gd name="T6" fmla="*/ 1 w 24"/>
                  <a:gd name="T7" fmla="*/ 25 h 36"/>
                  <a:gd name="T8" fmla="*/ 12 w 24"/>
                  <a:gd name="T9" fmla="*/ 4 h 36"/>
                  <a:gd name="T10" fmla="*/ 19 w 24"/>
                  <a:gd name="T11" fmla="*/ 1 h 36"/>
                  <a:gd name="T12" fmla="*/ 20 w 24"/>
                  <a:gd name="T13" fmla="*/ 1 h 36"/>
                  <a:gd name="T14" fmla="*/ 24 w 24"/>
                  <a:gd name="T15" fmla="*/ 8 h 36"/>
                  <a:gd name="T16" fmla="*/ 19 w 24"/>
                  <a:gd name="T17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36">
                    <a:moveTo>
                      <a:pt x="19" y="31"/>
                    </a:moveTo>
                    <a:cubicBezTo>
                      <a:pt x="19" y="34"/>
                      <a:pt x="16" y="36"/>
                      <a:pt x="14" y="35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1" y="31"/>
                      <a:pt x="0" y="28"/>
                      <a:pt x="1" y="25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2"/>
                      <a:pt x="16" y="0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2" y="2"/>
                      <a:pt x="24" y="5"/>
                      <a:pt x="24" y="8"/>
                    </a:cubicBezTo>
                    <a:lnTo>
                      <a:pt x="19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defTabSz="932536"/>
                <a:endParaRPr lang="en-US" sz="140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endParaRPr>
              </a:p>
            </p:txBody>
          </p:sp>
        </p:grpSp>
        <p:sp>
          <p:nvSpPr>
            <p:cNvPr id="116" name="Freeform 13" title="Icon of a cloud">
              <a:extLst>
                <a:ext uri="{FF2B5EF4-FFF2-40B4-BE49-F238E27FC236}">
                  <a16:creationId xmlns:a16="http://schemas.microsoft.com/office/drawing/2014/main" id="{7A1E4555-330F-4CD5-9433-6ED52E4F335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40415" y="1244594"/>
              <a:ext cx="1847253" cy="1013331"/>
            </a:xfrm>
            <a:custGeom>
              <a:avLst/>
              <a:gdLst>
                <a:gd name="T0" fmla="*/ 384 w 771"/>
                <a:gd name="T1" fmla="*/ 0 h 422"/>
                <a:gd name="T2" fmla="*/ 549 w 771"/>
                <a:gd name="T3" fmla="*/ 110 h 422"/>
                <a:gd name="T4" fmla="*/ 551 w 771"/>
                <a:gd name="T5" fmla="*/ 115 h 422"/>
                <a:gd name="T6" fmla="*/ 565 w 771"/>
                <a:gd name="T7" fmla="*/ 110 h 422"/>
                <a:gd name="T8" fmla="*/ 612 w 771"/>
                <a:gd name="T9" fmla="*/ 103 h 422"/>
                <a:gd name="T10" fmla="*/ 771 w 771"/>
                <a:gd name="T11" fmla="*/ 262 h 422"/>
                <a:gd name="T12" fmla="*/ 628 w 771"/>
                <a:gd name="T13" fmla="*/ 420 h 422"/>
                <a:gd name="T14" fmla="*/ 616 w 771"/>
                <a:gd name="T15" fmla="*/ 421 h 422"/>
                <a:gd name="T16" fmla="*/ 610 w 771"/>
                <a:gd name="T17" fmla="*/ 421 h 422"/>
                <a:gd name="T18" fmla="*/ 98 w 771"/>
                <a:gd name="T19" fmla="*/ 421 h 422"/>
                <a:gd name="T20" fmla="*/ 91 w 771"/>
                <a:gd name="T21" fmla="*/ 422 h 422"/>
                <a:gd name="T22" fmla="*/ 74 w 771"/>
                <a:gd name="T23" fmla="*/ 419 h 422"/>
                <a:gd name="T24" fmla="*/ 12 w 771"/>
                <a:gd name="T25" fmla="*/ 312 h 422"/>
                <a:gd name="T26" fmla="*/ 101 w 771"/>
                <a:gd name="T27" fmla="*/ 247 h 422"/>
                <a:gd name="T28" fmla="*/ 108 w 771"/>
                <a:gd name="T29" fmla="*/ 249 h 422"/>
                <a:gd name="T30" fmla="*/ 106 w 771"/>
                <a:gd name="T31" fmla="*/ 238 h 422"/>
                <a:gd name="T32" fmla="*/ 119 w 771"/>
                <a:gd name="T33" fmla="*/ 179 h 422"/>
                <a:gd name="T34" fmla="*/ 201 w 771"/>
                <a:gd name="T35" fmla="*/ 128 h 422"/>
                <a:gd name="T36" fmla="*/ 213 w 771"/>
                <a:gd name="T37" fmla="*/ 128 h 422"/>
                <a:gd name="T38" fmla="*/ 213 w 771"/>
                <a:gd name="T39" fmla="*/ 127 h 422"/>
                <a:gd name="T40" fmla="*/ 384 w 771"/>
                <a:gd name="T4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1" h="422">
                  <a:moveTo>
                    <a:pt x="384" y="0"/>
                  </a:moveTo>
                  <a:cubicBezTo>
                    <a:pt x="458" y="0"/>
                    <a:pt x="522" y="46"/>
                    <a:pt x="549" y="110"/>
                  </a:cubicBezTo>
                  <a:cubicBezTo>
                    <a:pt x="551" y="115"/>
                    <a:pt x="551" y="115"/>
                    <a:pt x="551" y="115"/>
                  </a:cubicBezTo>
                  <a:cubicBezTo>
                    <a:pt x="565" y="110"/>
                    <a:pt x="565" y="110"/>
                    <a:pt x="565" y="110"/>
                  </a:cubicBezTo>
                  <a:cubicBezTo>
                    <a:pt x="580" y="105"/>
                    <a:pt x="596" y="103"/>
                    <a:pt x="612" y="103"/>
                  </a:cubicBezTo>
                  <a:cubicBezTo>
                    <a:pt x="700" y="103"/>
                    <a:pt x="771" y="174"/>
                    <a:pt x="771" y="262"/>
                  </a:cubicBezTo>
                  <a:cubicBezTo>
                    <a:pt x="771" y="344"/>
                    <a:pt x="708" y="412"/>
                    <a:pt x="628" y="420"/>
                  </a:cubicBezTo>
                  <a:cubicBezTo>
                    <a:pt x="616" y="421"/>
                    <a:pt x="616" y="421"/>
                    <a:pt x="616" y="421"/>
                  </a:cubicBezTo>
                  <a:cubicBezTo>
                    <a:pt x="610" y="421"/>
                    <a:pt x="610" y="421"/>
                    <a:pt x="610" y="421"/>
                  </a:cubicBezTo>
                  <a:cubicBezTo>
                    <a:pt x="98" y="421"/>
                    <a:pt x="98" y="421"/>
                    <a:pt x="98" y="421"/>
                  </a:cubicBezTo>
                  <a:cubicBezTo>
                    <a:pt x="91" y="422"/>
                    <a:pt x="91" y="422"/>
                    <a:pt x="91" y="422"/>
                  </a:cubicBezTo>
                  <a:cubicBezTo>
                    <a:pt x="85" y="421"/>
                    <a:pt x="79" y="420"/>
                    <a:pt x="74" y="419"/>
                  </a:cubicBezTo>
                  <a:cubicBezTo>
                    <a:pt x="27" y="406"/>
                    <a:pt x="0" y="359"/>
                    <a:pt x="12" y="312"/>
                  </a:cubicBezTo>
                  <a:cubicBezTo>
                    <a:pt x="23" y="271"/>
                    <a:pt x="61" y="245"/>
                    <a:pt x="101" y="247"/>
                  </a:cubicBezTo>
                  <a:cubicBezTo>
                    <a:pt x="108" y="249"/>
                    <a:pt x="108" y="249"/>
                    <a:pt x="108" y="249"/>
                  </a:cubicBezTo>
                  <a:cubicBezTo>
                    <a:pt x="106" y="238"/>
                    <a:pt x="106" y="238"/>
                    <a:pt x="106" y="238"/>
                  </a:cubicBezTo>
                  <a:cubicBezTo>
                    <a:pt x="105" y="218"/>
                    <a:pt x="109" y="198"/>
                    <a:pt x="119" y="179"/>
                  </a:cubicBezTo>
                  <a:cubicBezTo>
                    <a:pt x="137" y="148"/>
                    <a:pt x="168" y="130"/>
                    <a:pt x="201" y="128"/>
                  </a:cubicBezTo>
                  <a:cubicBezTo>
                    <a:pt x="213" y="128"/>
                    <a:pt x="213" y="128"/>
                    <a:pt x="213" y="128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36" y="53"/>
                    <a:pt x="304" y="0"/>
                    <a:pt x="384" y="0"/>
                  </a:cubicBezTo>
                  <a:close/>
                </a:path>
              </a:pathLst>
            </a:custGeom>
            <a:noFill/>
            <a:ln w="38100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EB5EFA3C-12E2-4055-A371-0CA9E530C87F}"/>
              </a:ext>
            </a:extLst>
          </p:cNvPr>
          <p:cNvGrpSpPr/>
          <p:nvPr/>
        </p:nvGrpSpPr>
        <p:grpSpPr>
          <a:xfrm>
            <a:off x="9817541" y="1272056"/>
            <a:ext cx="2195966" cy="1044474"/>
            <a:chOff x="9817541" y="1272056"/>
            <a:chExt cx="2195966" cy="1044474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F6B6ACC7-AC7C-4527-9034-88E1A4EE9E24}"/>
                </a:ext>
              </a:extLst>
            </p:cNvPr>
            <p:cNvGrpSpPr/>
            <p:nvPr/>
          </p:nvGrpSpPr>
          <p:grpSpPr>
            <a:xfrm>
              <a:off x="9817541" y="1272056"/>
              <a:ext cx="1831429" cy="1044474"/>
              <a:chOff x="9735671" y="2061587"/>
              <a:chExt cx="1475343" cy="782552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83BDA19F-FAB3-4CBE-ACDF-6B40950D2172}"/>
                  </a:ext>
                </a:extLst>
              </p:cNvPr>
              <p:cNvGrpSpPr/>
              <p:nvPr/>
            </p:nvGrpSpPr>
            <p:grpSpPr>
              <a:xfrm>
                <a:off x="9735671" y="2114289"/>
                <a:ext cx="508286" cy="462777"/>
                <a:chOff x="9647246" y="3078168"/>
                <a:chExt cx="400051" cy="365126"/>
              </a:xfrm>
            </p:grpSpPr>
            <p:sp>
              <p:nvSpPr>
                <p:cNvPr id="102" name="Rectangle 26">
                  <a:extLst>
                    <a:ext uri="{FF2B5EF4-FFF2-40B4-BE49-F238E27FC236}">
                      <a16:creationId xmlns:a16="http://schemas.microsoft.com/office/drawing/2014/main" id="{5050D6CA-2796-4FFB-91B0-489C3101CEA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647246" y="3276606"/>
                  <a:ext cx="74613" cy="166688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3" name="Rectangle 27">
                  <a:extLst>
                    <a:ext uri="{FF2B5EF4-FFF2-40B4-BE49-F238E27FC236}">
                      <a16:creationId xmlns:a16="http://schemas.microsoft.com/office/drawing/2014/main" id="{69027F97-0309-4483-B128-013AC7AD83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863146" y="3224218"/>
                  <a:ext cx="74613" cy="219075"/>
                </a:xfrm>
                <a:prstGeom prst="rect">
                  <a:avLst/>
                </a:prstGeom>
                <a:solidFill>
                  <a:srgbClr val="40CDF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4" name="Rectangle 28">
                  <a:extLst>
                    <a:ext uri="{FF2B5EF4-FFF2-40B4-BE49-F238E27FC236}">
                      <a16:creationId xmlns:a16="http://schemas.microsoft.com/office/drawing/2014/main" id="{A6CB5EB0-7257-4D4D-ABC2-CA641296A1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972684" y="3078168"/>
                  <a:ext cx="74613" cy="365126"/>
                </a:xfrm>
                <a:prstGeom prst="rect">
                  <a:avLst/>
                </a:pr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5" name="Rectangle 29">
                  <a:extLst>
                    <a:ext uri="{FF2B5EF4-FFF2-40B4-BE49-F238E27FC236}">
                      <a16:creationId xmlns:a16="http://schemas.microsoft.com/office/drawing/2014/main" id="{31930B1A-FB3E-42D8-AD0F-E56632506F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756784" y="3197230"/>
                  <a:ext cx="74613" cy="246063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099E306-215F-4DB1-9293-F90383CAE8DF}"/>
                  </a:ext>
                </a:extLst>
              </p:cNvPr>
              <p:cNvGrpSpPr/>
              <p:nvPr/>
            </p:nvGrpSpPr>
            <p:grpSpPr>
              <a:xfrm>
                <a:off x="10300207" y="2061587"/>
                <a:ext cx="622866" cy="566734"/>
                <a:chOff x="5451693" y="3667502"/>
                <a:chExt cx="793750" cy="701675"/>
              </a:xfrm>
            </p:grpSpPr>
            <p:sp>
              <p:nvSpPr>
                <p:cNvPr id="97" name="Freeform 70">
                  <a:extLst>
                    <a:ext uri="{FF2B5EF4-FFF2-40B4-BE49-F238E27FC236}">
                      <a16:creationId xmlns:a16="http://schemas.microsoft.com/office/drawing/2014/main" id="{9CD1F317-E7C2-40E2-A298-3E79F6A5C8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6005" y="3667502"/>
                  <a:ext cx="454025" cy="350838"/>
                </a:xfrm>
                <a:custGeom>
                  <a:avLst/>
                  <a:gdLst>
                    <a:gd name="T0" fmla="*/ 212 w 424"/>
                    <a:gd name="T1" fmla="*/ 330 h 330"/>
                    <a:gd name="T2" fmla="*/ 0 w 424"/>
                    <a:gd name="T3" fmla="*/ 118 h 330"/>
                    <a:gd name="T4" fmla="*/ 424 w 424"/>
                    <a:gd name="T5" fmla="*/ 118 h 330"/>
                    <a:gd name="T6" fmla="*/ 212 w 424"/>
                    <a:gd name="T7" fmla="*/ 330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4" h="330">
                      <a:moveTo>
                        <a:pt x="212" y="330"/>
                      </a:moveTo>
                      <a:cubicBezTo>
                        <a:pt x="0" y="118"/>
                        <a:pt x="0" y="118"/>
                        <a:pt x="0" y="118"/>
                      </a:cubicBezTo>
                      <a:cubicBezTo>
                        <a:pt x="117" y="0"/>
                        <a:pt x="307" y="0"/>
                        <a:pt x="424" y="118"/>
                      </a:cubicBezTo>
                      <a:lnTo>
                        <a:pt x="212" y="330"/>
                      </a:lnTo>
                      <a:close/>
                    </a:path>
                  </a:pathLst>
                </a:custGeom>
                <a:solidFill>
                  <a:srgbClr val="FF8B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98" name="Freeform 71">
                  <a:extLst>
                    <a:ext uri="{FF2B5EF4-FFF2-40B4-BE49-F238E27FC236}">
                      <a16:creationId xmlns:a16="http://schemas.microsoft.com/office/drawing/2014/main" id="{ED681ACE-48C0-4270-A617-28EAEE8386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6005" y="4018339"/>
                  <a:ext cx="454025" cy="350838"/>
                </a:xfrm>
                <a:custGeom>
                  <a:avLst/>
                  <a:gdLst>
                    <a:gd name="T0" fmla="*/ 212 w 424"/>
                    <a:gd name="T1" fmla="*/ 0 h 329"/>
                    <a:gd name="T2" fmla="*/ 424 w 424"/>
                    <a:gd name="T3" fmla="*/ 212 h 329"/>
                    <a:gd name="T4" fmla="*/ 0 w 424"/>
                    <a:gd name="T5" fmla="*/ 212 h 329"/>
                    <a:gd name="T6" fmla="*/ 212 w 424"/>
                    <a:gd name="T7" fmla="*/ 0 h 3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4" h="329">
                      <a:moveTo>
                        <a:pt x="212" y="0"/>
                      </a:moveTo>
                      <a:cubicBezTo>
                        <a:pt x="424" y="212"/>
                        <a:pt x="424" y="212"/>
                        <a:pt x="424" y="212"/>
                      </a:cubicBezTo>
                      <a:cubicBezTo>
                        <a:pt x="307" y="329"/>
                        <a:pt x="117" y="329"/>
                        <a:pt x="0" y="212"/>
                      </a:cubicBezTo>
                      <a:lnTo>
                        <a:pt x="212" y="0"/>
                      </a:ln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99" name="Freeform 72">
                  <a:extLst>
                    <a:ext uri="{FF2B5EF4-FFF2-40B4-BE49-F238E27FC236}">
                      <a16:creationId xmlns:a16="http://schemas.microsoft.com/office/drawing/2014/main" id="{8B2BD93B-0B00-4037-A2E8-A6D7D32E1B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93018" y="3716714"/>
                  <a:ext cx="227013" cy="301625"/>
                </a:xfrm>
                <a:custGeom>
                  <a:avLst/>
                  <a:gdLst>
                    <a:gd name="T0" fmla="*/ 0 w 212"/>
                    <a:gd name="T1" fmla="*/ 284 h 284"/>
                    <a:gd name="T2" fmla="*/ 212 w 212"/>
                    <a:gd name="T3" fmla="*/ 72 h 284"/>
                    <a:gd name="T4" fmla="*/ 99 w 212"/>
                    <a:gd name="T5" fmla="*/ 0 h 284"/>
                    <a:gd name="T6" fmla="*/ 0 w 212"/>
                    <a:gd name="T7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284">
                      <a:moveTo>
                        <a:pt x="0" y="284"/>
                      </a:moveTo>
                      <a:cubicBezTo>
                        <a:pt x="212" y="72"/>
                        <a:pt x="212" y="72"/>
                        <a:pt x="212" y="72"/>
                      </a:cubicBezTo>
                      <a:cubicBezTo>
                        <a:pt x="179" y="39"/>
                        <a:pt x="140" y="15"/>
                        <a:pt x="99" y="0"/>
                      </a:cubicBezTo>
                      <a:lnTo>
                        <a:pt x="0" y="284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0" name="Freeform 82">
                  <a:extLst>
                    <a:ext uri="{FF2B5EF4-FFF2-40B4-BE49-F238E27FC236}">
                      <a16:creationId xmlns:a16="http://schemas.microsoft.com/office/drawing/2014/main" id="{3FD2835F-6451-4622-896A-E163626EA8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51693" y="3792914"/>
                  <a:ext cx="352425" cy="452438"/>
                </a:xfrm>
                <a:custGeom>
                  <a:avLst/>
                  <a:gdLst>
                    <a:gd name="T0" fmla="*/ 329 w 329"/>
                    <a:gd name="T1" fmla="*/ 212 h 424"/>
                    <a:gd name="T2" fmla="*/ 117 w 329"/>
                    <a:gd name="T3" fmla="*/ 424 h 424"/>
                    <a:gd name="T4" fmla="*/ 117 w 329"/>
                    <a:gd name="T5" fmla="*/ 0 h 424"/>
                    <a:gd name="T6" fmla="*/ 329 w 329"/>
                    <a:gd name="T7" fmla="*/ 212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9" h="424">
                      <a:moveTo>
                        <a:pt x="329" y="212"/>
                      </a:moveTo>
                      <a:cubicBezTo>
                        <a:pt x="117" y="424"/>
                        <a:pt x="117" y="424"/>
                        <a:pt x="117" y="424"/>
                      </a:cubicBezTo>
                      <a:cubicBezTo>
                        <a:pt x="0" y="306"/>
                        <a:pt x="0" y="117"/>
                        <a:pt x="117" y="0"/>
                      </a:cubicBezTo>
                      <a:cubicBezTo>
                        <a:pt x="329" y="212"/>
                        <a:pt x="329" y="212"/>
                        <a:pt x="329" y="212"/>
                      </a:cubicBezTo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  <p:sp>
              <p:nvSpPr>
                <p:cNvPr id="101" name="Freeform 86">
                  <a:extLst>
                    <a:ext uri="{FF2B5EF4-FFF2-40B4-BE49-F238E27FC236}">
                      <a16:creationId xmlns:a16="http://schemas.microsoft.com/office/drawing/2014/main" id="{B0768637-B6B1-4E1B-9125-F93BAEF247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93018" y="3792914"/>
                  <a:ext cx="352425" cy="452438"/>
                </a:xfrm>
                <a:custGeom>
                  <a:avLst/>
                  <a:gdLst>
                    <a:gd name="T0" fmla="*/ 0 w 329"/>
                    <a:gd name="T1" fmla="*/ 212 h 424"/>
                    <a:gd name="T2" fmla="*/ 212 w 329"/>
                    <a:gd name="T3" fmla="*/ 0 h 424"/>
                    <a:gd name="T4" fmla="*/ 212 w 329"/>
                    <a:gd name="T5" fmla="*/ 424 h 424"/>
                    <a:gd name="T6" fmla="*/ 0 w 329"/>
                    <a:gd name="T7" fmla="*/ 212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9" h="424">
                      <a:moveTo>
                        <a:pt x="0" y="212"/>
                      </a:moveTo>
                      <a:cubicBezTo>
                        <a:pt x="212" y="0"/>
                        <a:pt x="212" y="0"/>
                        <a:pt x="212" y="0"/>
                      </a:cubicBezTo>
                      <a:cubicBezTo>
                        <a:pt x="329" y="117"/>
                        <a:pt x="329" y="306"/>
                        <a:pt x="212" y="424"/>
                      </a:cubicBezTo>
                      <a:lnTo>
                        <a:pt x="0" y="212"/>
                      </a:lnTo>
                      <a:close/>
                    </a:path>
                  </a:pathLst>
                </a:custGeom>
                <a:solidFill>
                  <a:srgbClr val="FFB8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36"/>
                  <a:endParaRPr lang="en-US" sz="140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endParaRPr>
                </a:p>
              </p:txBody>
            </p:sp>
          </p:grp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3966964A-6BFD-458C-A443-3342AAABE0F7}"/>
                  </a:ext>
                </a:extLst>
              </p:cNvPr>
              <p:cNvSpPr txBox="1"/>
              <p:nvPr/>
            </p:nvSpPr>
            <p:spPr>
              <a:xfrm>
                <a:off x="9887093" y="2613543"/>
                <a:ext cx="1323921" cy="230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32536"/>
                <a:r>
                  <a:rPr lang="en-US" sz="1400" dirty="0">
                    <a:solidFill>
                      <a:prstClr val="black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Assessment</a:t>
                </a:r>
              </a:p>
            </p:txBody>
          </p:sp>
        </p:grpSp>
        <p:sp>
          <p:nvSpPr>
            <p:cNvPr id="118" name="money_2" title="Icon of a dollar sign with an arrow around it pointing clockwise">
              <a:extLst>
                <a:ext uri="{FF2B5EF4-FFF2-40B4-BE49-F238E27FC236}">
                  <a16:creationId xmlns:a16="http://schemas.microsoft.com/office/drawing/2014/main" id="{52B438C2-7D6E-4BED-B3B6-6436702583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1312988" y="1299755"/>
              <a:ext cx="700519" cy="738612"/>
            </a:xfrm>
            <a:custGeom>
              <a:avLst/>
              <a:gdLst>
                <a:gd name="T0" fmla="*/ 307 w 307"/>
                <a:gd name="T1" fmla="*/ 163 h 326"/>
                <a:gd name="T2" fmla="*/ 282 w 307"/>
                <a:gd name="T3" fmla="*/ 244 h 326"/>
                <a:gd name="T4" fmla="*/ 82 w 307"/>
                <a:gd name="T5" fmla="*/ 281 h 326"/>
                <a:gd name="T6" fmla="*/ 45 w 307"/>
                <a:gd name="T7" fmla="*/ 82 h 326"/>
                <a:gd name="T8" fmla="*/ 245 w 307"/>
                <a:gd name="T9" fmla="*/ 45 h 326"/>
                <a:gd name="T10" fmla="*/ 297 w 307"/>
                <a:gd name="T11" fmla="*/ 110 h 326"/>
                <a:gd name="T12" fmla="*/ 257 w 307"/>
                <a:gd name="T13" fmla="*/ 99 h 326"/>
                <a:gd name="T14" fmla="*/ 297 w 307"/>
                <a:gd name="T15" fmla="*/ 109 h 326"/>
                <a:gd name="T16" fmla="*/ 307 w 307"/>
                <a:gd name="T17" fmla="*/ 70 h 326"/>
                <a:gd name="T18" fmla="*/ 126 w 307"/>
                <a:gd name="T19" fmla="*/ 199 h 326"/>
                <a:gd name="T20" fmla="*/ 182 w 307"/>
                <a:gd name="T21" fmla="*/ 199 h 326"/>
                <a:gd name="T22" fmla="*/ 202 w 307"/>
                <a:gd name="T23" fmla="*/ 179 h 326"/>
                <a:gd name="T24" fmla="*/ 182 w 307"/>
                <a:gd name="T25" fmla="*/ 158 h 326"/>
                <a:gd name="T26" fmla="*/ 147 w 307"/>
                <a:gd name="T27" fmla="*/ 158 h 326"/>
                <a:gd name="T28" fmla="*/ 126 w 307"/>
                <a:gd name="T29" fmla="*/ 137 h 326"/>
                <a:gd name="T30" fmla="*/ 147 w 307"/>
                <a:gd name="T31" fmla="*/ 117 h 326"/>
                <a:gd name="T32" fmla="*/ 201 w 307"/>
                <a:gd name="T33" fmla="*/ 117 h 326"/>
                <a:gd name="T34" fmla="*/ 164 w 307"/>
                <a:gd name="T35" fmla="*/ 88 h 326"/>
                <a:gd name="T36" fmla="*/ 164 w 307"/>
                <a:gd name="T37" fmla="*/ 2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7" h="326">
                  <a:moveTo>
                    <a:pt x="307" y="163"/>
                  </a:moveTo>
                  <a:cubicBezTo>
                    <a:pt x="307" y="191"/>
                    <a:pt x="299" y="219"/>
                    <a:pt x="282" y="244"/>
                  </a:cubicBezTo>
                  <a:cubicBezTo>
                    <a:pt x="237" y="310"/>
                    <a:pt x="148" y="326"/>
                    <a:pt x="82" y="281"/>
                  </a:cubicBezTo>
                  <a:cubicBezTo>
                    <a:pt x="17" y="236"/>
                    <a:pt x="0" y="147"/>
                    <a:pt x="45" y="82"/>
                  </a:cubicBezTo>
                  <a:cubicBezTo>
                    <a:pt x="90" y="16"/>
                    <a:pt x="179" y="0"/>
                    <a:pt x="245" y="45"/>
                  </a:cubicBezTo>
                  <a:cubicBezTo>
                    <a:pt x="269" y="61"/>
                    <a:pt x="287" y="84"/>
                    <a:pt x="297" y="110"/>
                  </a:cubicBezTo>
                  <a:moveTo>
                    <a:pt x="257" y="99"/>
                  </a:moveTo>
                  <a:cubicBezTo>
                    <a:pt x="297" y="109"/>
                    <a:pt x="297" y="109"/>
                    <a:pt x="297" y="109"/>
                  </a:cubicBezTo>
                  <a:cubicBezTo>
                    <a:pt x="307" y="70"/>
                    <a:pt x="307" y="70"/>
                    <a:pt x="307" y="70"/>
                  </a:cubicBezTo>
                  <a:moveTo>
                    <a:pt x="126" y="199"/>
                  </a:moveTo>
                  <a:cubicBezTo>
                    <a:pt x="182" y="199"/>
                    <a:pt x="182" y="199"/>
                    <a:pt x="182" y="199"/>
                  </a:cubicBezTo>
                  <a:cubicBezTo>
                    <a:pt x="193" y="199"/>
                    <a:pt x="202" y="190"/>
                    <a:pt x="202" y="179"/>
                  </a:cubicBezTo>
                  <a:cubicBezTo>
                    <a:pt x="202" y="168"/>
                    <a:pt x="193" y="158"/>
                    <a:pt x="182" y="158"/>
                  </a:cubicBezTo>
                  <a:cubicBezTo>
                    <a:pt x="147" y="158"/>
                    <a:pt x="147" y="158"/>
                    <a:pt x="147" y="158"/>
                  </a:cubicBezTo>
                  <a:cubicBezTo>
                    <a:pt x="136" y="158"/>
                    <a:pt x="126" y="148"/>
                    <a:pt x="126" y="137"/>
                  </a:cubicBezTo>
                  <a:cubicBezTo>
                    <a:pt x="126" y="126"/>
                    <a:pt x="136" y="117"/>
                    <a:pt x="147" y="117"/>
                  </a:cubicBezTo>
                  <a:cubicBezTo>
                    <a:pt x="201" y="117"/>
                    <a:pt x="201" y="117"/>
                    <a:pt x="201" y="117"/>
                  </a:cubicBezTo>
                  <a:moveTo>
                    <a:pt x="164" y="88"/>
                  </a:moveTo>
                  <a:cubicBezTo>
                    <a:pt x="164" y="226"/>
                    <a:pt x="164" y="226"/>
                    <a:pt x="164" y="226"/>
                  </a:cubicBezTo>
                </a:path>
              </a:pathLst>
            </a:custGeom>
            <a:noFill/>
            <a:ln w="28575" cap="flat">
              <a:solidFill>
                <a:srgbClr val="00B05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C8DD2D04-914A-44AD-93E7-5D736169AA10}"/>
              </a:ext>
            </a:extLst>
          </p:cNvPr>
          <p:cNvGrpSpPr/>
          <p:nvPr/>
        </p:nvGrpSpPr>
        <p:grpSpPr>
          <a:xfrm>
            <a:off x="1086731" y="1477844"/>
            <a:ext cx="1096637" cy="926028"/>
            <a:chOff x="1086731" y="1477844"/>
            <a:chExt cx="1096637" cy="926028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6B77ABB-7209-4E2B-92BD-D79B8AFA4829}"/>
                </a:ext>
              </a:extLst>
            </p:cNvPr>
            <p:cNvSpPr txBox="1"/>
            <p:nvPr/>
          </p:nvSpPr>
          <p:spPr>
            <a:xfrm>
              <a:off x="1086731" y="2096095"/>
              <a:ext cx="1096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32536"/>
              <a:r>
                <a:rPr lang="en-US" sz="1400" b="1" dirty="0">
                  <a:solidFill>
                    <a:prstClr val="black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Appliance</a:t>
              </a:r>
            </a:p>
          </p:txBody>
        </p:sp>
        <p:sp>
          <p:nvSpPr>
            <p:cNvPr id="117" name="monitor_3" title="Icon of a monitor with a checkmark on the lower right corner">
              <a:extLst>
                <a:ext uri="{FF2B5EF4-FFF2-40B4-BE49-F238E27FC236}">
                  <a16:creationId xmlns:a16="http://schemas.microsoft.com/office/drawing/2014/main" id="{FF90D518-DF69-43FC-9D84-BE99C6263C0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210704" y="1477844"/>
              <a:ext cx="811703" cy="650970"/>
            </a:xfrm>
            <a:custGeom>
              <a:avLst/>
              <a:gdLst>
                <a:gd name="T0" fmla="*/ 404 w 404"/>
                <a:gd name="T1" fmla="*/ 223 h 324"/>
                <a:gd name="T2" fmla="*/ 304 w 404"/>
                <a:gd name="T3" fmla="*/ 324 h 324"/>
                <a:gd name="T4" fmla="*/ 256 w 404"/>
                <a:gd name="T5" fmla="*/ 276 h 324"/>
                <a:gd name="T6" fmla="*/ 386 w 404"/>
                <a:gd name="T7" fmla="*/ 171 h 324"/>
                <a:gd name="T8" fmla="*/ 386 w 404"/>
                <a:gd name="T9" fmla="*/ 0 h 324"/>
                <a:gd name="T10" fmla="*/ 0 w 404"/>
                <a:gd name="T11" fmla="*/ 0 h 324"/>
                <a:gd name="T12" fmla="*/ 0 w 404"/>
                <a:gd name="T13" fmla="*/ 223 h 324"/>
                <a:gd name="T14" fmla="*/ 330 w 404"/>
                <a:gd name="T15" fmla="*/ 223 h 324"/>
                <a:gd name="T16" fmla="*/ 117 w 404"/>
                <a:gd name="T17" fmla="*/ 285 h 324"/>
                <a:gd name="T18" fmla="*/ 190 w 404"/>
                <a:gd name="T19" fmla="*/ 285 h 324"/>
                <a:gd name="T20" fmla="*/ 190 w 404"/>
                <a:gd name="T21" fmla="*/ 223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4" h="324">
                  <a:moveTo>
                    <a:pt x="404" y="223"/>
                  </a:moveTo>
                  <a:lnTo>
                    <a:pt x="304" y="324"/>
                  </a:lnTo>
                  <a:lnTo>
                    <a:pt x="256" y="276"/>
                  </a:lnTo>
                  <a:moveTo>
                    <a:pt x="386" y="171"/>
                  </a:moveTo>
                  <a:lnTo>
                    <a:pt x="386" y="0"/>
                  </a:lnTo>
                  <a:lnTo>
                    <a:pt x="0" y="0"/>
                  </a:lnTo>
                  <a:lnTo>
                    <a:pt x="0" y="223"/>
                  </a:lnTo>
                  <a:lnTo>
                    <a:pt x="330" y="223"/>
                  </a:lnTo>
                  <a:moveTo>
                    <a:pt x="117" y="285"/>
                  </a:moveTo>
                  <a:lnTo>
                    <a:pt x="190" y="285"/>
                  </a:lnTo>
                  <a:lnTo>
                    <a:pt x="190" y="223"/>
                  </a:lnTo>
                </a:path>
              </a:pathLst>
            </a:custGeom>
            <a:noFill/>
            <a:ln w="28575" cap="sq">
              <a:solidFill>
                <a:srgbClr val="8E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0" name="Processing_E9F5" title="Icon of two interlocked gears">
              <a:extLst>
                <a:ext uri="{FF2B5EF4-FFF2-40B4-BE49-F238E27FC236}">
                  <a16:creationId xmlns:a16="http://schemas.microsoft.com/office/drawing/2014/main" id="{A452EF60-6C13-4F3F-B075-B5CF477EF33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392463" y="1528451"/>
              <a:ext cx="419963" cy="365760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noFill/>
            <a:ln w="28575" cap="flat">
              <a:solidFill>
                <a:srgbClr val="00B0F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F7E459A7-F749-49FB-B565-6AAC33C61AE6}"/>
              </a:ext>
            </a:extLst>
          </p:cNvPr>
          <p:cNvSpPr/>
          <p:nvPr/>
        </p:nvSpPr>
        <p:spPr>
          <a:xfrm>
            <a:off x="713670" y="6242249"/>
            <a:ext cx="11773262" cy="461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21746">
              <a:defRPr/>
            </a:pPr>
            <a:r>
              <a:rPr lang="en-US" sz="1199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Documentation: </a:t>
            </a:r>
            <a:r>
              <a:rPr lang="en-US" sz="1199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8"/>
              </a:rPr>
              <a:t>http://aka.ms/azuremigrate/documentation</a:t>
            </a:r>
            <a:r>
              <a:rPr lang="en-US" sz="1199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defTabSz="621746">
              <a:defRPr/>
            </a:pPr>
            <a:r>
              <a:rPr lang="en-US" sz="1199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Videos: </a:t>
            </a:r>
            <a:r>
              <a:rPr lang="en-US" sz="1199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9"/>
              </a:rPr>
              <a:t>https://aka.ms/migrate/video</a:t>
            </a:r>
            <a:r>
              <a:rPr lang="en-US" sz="1199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endParaRPr lang="en-US" sz="1199" dirty="0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11" name="Freeform 386">
            <a:extLst>
              <a:ext uri="{FF2B5EF4-FFF2-40B4-BE49-F238E27FC236}">
                <a16:creationId xmlns:a16="http://schemas.microsoft.com/office/drawing/2014/main" id="{78052ED1-5FE8-4FDA-8674-A9BFB2E1BF62}"/>
              </a:ext>
            </a:extLst>
          </p:cNvPr>
          <p:cNvSpPr>
            <a:spLocks/>
          </p:cNvSpPr>
          <p:nvPr/>
        </p:nvSpPr>
        <p:spPr bwMode="auto">
          <a:xfrm>
            <a:off x="604292" y="6260401"/>
            <a:ext cx="154757" cy="336185"/>
          </a:xfrm>
          <a:custGeom>
            <a:avLst/>
            <a:gdLst>
              <a:gd name="T0" fmla="*/ 58 w 58"/>
              <a:gd name="T1" fmla="*/ 120 h 120"/>
              <a:gd name="T2" fmla="*/ 28 w 58"/>
              <a:gd name="T3" fmla="*/ 101 h 120"/>
              <a:gd name="T4" fmla="*/ 0 w 58"/>
              <a:gd name="T5" fmla="*/ 120 h 120"/>
              <a:gd name="T6" fmla="*/ 0 w 58"/>
              <a:gd name="T7" fmla="*/ 0 h 120"/>
              <a:gd name="T8" fmla="*/ 58 w 58"/>
              <a:gd name="T9" fmla="*/ 0 h 120"/>
              <a:gd name="T10" fmla="*/ 58 w 58"/>
              <a:gd name="T11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" h="120">
                <a:moveTo>
                  <a:pt x="58" y="120"/>
                </a:moveTo>
                <a:lnTo>
                  <a:pt x="28" y="101"/>
                </a:lnTo>
                <a:lnTo>
                  <a:pt x="0" y="120"/>
                </a:lnTo>
                <a:lnTo>
                  <a:pt x="0" y="0"/>
                </a:lnTo>
                <a:lnTo>
                  <a:pt x="58" y="0"/>
                </a:lnTo>
                <a:lnTo>
                  <a:pt x="58" y="120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rgbClr val="000000"/>
            </a:solidFill>
            <a:round/>
            <a:headEnd/>
            <a:tailEnd/>
          </a:ln>
          <a:extLst/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/>
          <a:p>
            <a:pPr defTabSz="621746">
              <a:defRPr/>
            </a:pPr>
            <a:endParaRPr lang="en-US" sz="1801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1137066-C4F0-4030-ACB1-2A44FD8AF890}"/>
              </a:ext>
            </a:extLst>
          </p:cNvPr>
          <p:cNvSpPr txBox="1"/>
          <p:nvPr/>
        </p:nvSpPr>
        <p:spPr>
          <a:xfrm rot="16200000">
            <a:off x="1217730" y="3047656"/>
            <a:ext cx="1483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36"/>
            <a:r>
              <a:rPr lang="en-US" sz="1400" i="1" dirty="0">
                <a:solidFill>
                  <a:schemeClr val="bg2">
                    <a:lumMod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443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25BB39AD-BBAC-4AC7-9CD1-2710CB194712}"/>
              </a:ext>
            </a:extLst>
          </p:cNvPr>
          <p:cNvSpPr txBox="1"/>
          <p:nvPr/>
        </p:nvSpPr>
        <p:spPr>
          <a:xfrm>
            <a:off x="2270771" y="1960641"/>
            <a:ext cx="1483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36"/>
            <a:r>
              <a:rPr lang="en-US" sz="1400" i="1" dirty="0">
                <a:solidFill>
                  <a:prstClr val="black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HTTPS, 443</a:t>
            </a:r>
          </a:p>
        </p:txBody>
      </p:sp>
    </p:spTree>
    <p:extLst>
      <p:ext uri="{BB962C8B-B14F-4D97-AF65-F5344CB8AC3E}">
        <p14:creationId xmlns:p14="http://schemas.microsoft.com/office/powerpoint/2010/main" val="26398437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EB273-D65C-48DF-8F5B-248A7897A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855" y="3130192"/>
            <a:ext cx="3585699" cy="1325375"/>
          </a:xfrm>
        </p:spPr>
        <p:txBody>
          <a:bodyPr/>
          <a:lstStyle/>
          <a:p>
            <a:r>
              <a:rPr lang="en-US" dirty="0"/>
              <a:t>Light discovery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43097-B9E3-4EB4-9A06-53EF6ED8F4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6855" y="4207641"/>
            <a:ext cx="3838220" cy="218491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No agents to install and no firewall ports to open</a:t>
            </a:r>
          </a:p>
          <a:p>
            <a:endParaRPr lang="en-US" dirty="0"/>
          </a:p>
          <a:p>
            <a:r>
              <a:rPr lang="en-US" dirty="0"/>
              <a:t>No machine creds (host or guest)</a:t>
            </a:r>
          </a:p>
          <a:p>
            <a:endParaRPr lang="en-US" dirty="0"/>
          </a:p>
          <a:p>
            <a:r>
              <a:rPr lang="en-US" dirty="0"/>
              <a:t>No privileged creds (virtualization manager)</a:t>
            </a:r>
          </a:p>
          <a:p>
            <a:endParaRPr lang="en-US" dirty="0"/>
          </a:p>
          <a:p>
            <a:r>
              <a:rPr lang="en-US" dirty="0"/>
              <a:t>No waiting to gather performance history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792177C-AC20-4095-9F7E-BF28191A9D9E}"/>
              </a:ext>
            </a:extLst>
          </p:cNvPr>
          <p:cNvSpPr txBox="1">
            <a:spLocks/>
          </p:cNvSpPr>
          <p:nvPr/>
        </p:nvSpPr>
        <p:spPr>
          <a:xfrm>
            <a:off x="7739446" y="4176021"/>
            <a:ext cx="4332656" cy="1680576"/>
          </a:xfrm>
          <a:prstGeom prst="rect">
            <a:avLst/>
          </a:prstGeom>
        </p:spPr>
        <p:txBody>
          <a:bodyPr vert="horz" lIns="89642" tIns="44821" rIns="89642" bIns="44821" rtlCol="0" anchor="ctr"/>
          <a:lstStyle>
            <a:defPPr>
              <a:defRPr lang="en-US"/>
            </a:defPPr>
            <a:lvl1pPr marL="0" algn="l" defTabSz="932742" rtl="0" eaLnBrk="1" latinLnBrk="0" hangingPunct="1">
              <a:defRPr sz="122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Agent-based</a:t>
            </a: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No guesswork anymore</a:t>
            </a: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No need to remember which machine belongs to which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EFFC90-6195-4D4C-A81F-5F9C9D36E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531" y="3130192"/>
            <a:ext cx="4165748" cy="1326823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817DA9B-8756-4783-8A58-181633D12741}"/>
              </a:ext>
            </a:extLst>
          </p:cNvPr>
          <p:cNvSpPr txBox="1">
            <a:spLocks/>
          </p:cNvSpPr>
          <p:nvPr/>
        </p:nvSpPr>
        <p:spPr>
          <a:xfrm>
            <a:off x="4541615" y="705712"/>
            <a:ext cx="2988019" cy="1938800"/>
          </a:xfrm>
          <a:prstGeom prst="rect">
            <a:avLst/>
          </a:prstGeom>
        </p:spPr>
        <p:txBody>
          <a:bodyPr vert="horz" lIns="89642" tIns="44821" rIns="89642" bIns="44821" rtlCol="0" anchor="ctr"/>
          <a:lstStyle>
            <a:defPPr>
              <a:defRPr lang="en-US"/>
            </a:defPPr>
            <a:lvl1pPr marL="0" algn="l" defTabSz="932742" rtl="0" eaLnBrk="1" latinLnBrk="0" hangingPunct="1">
              <a:defRPr sz="122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No pre-setting or pre-configuring a machine</a:t>
            </a: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  <a:p>
            <a:pPr defTabSz="914367"/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No installation of pre-requisite software</a:t>
            </a:r>
          </a:p>
          <a:p>
            <a:pPr defTabSz="914367"/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ED2599-E5CF-4A2F-95A5-2C105ADA0258}"/>
              </a:ext>
            </a:extLst>
          </p:cNvPr>
          <p:cNvSpPr txBox="1">
            <a:spLocks/>
          </p:cNvSpPr>
          <p:nvPr/>
        </p:nvSpPr>
        <p:spPr>
          <a:xfrm>
            <a:off x="4004343" y="249151"/>
            <a:ext cx="4062566" cy="1325375"/>
          </a:xfrm>
          <a:prstGeom prst="rect">
            <a:avLst/>
          </a:prstGeom>
        </p:spPr>
        <p:txBody>
          <a:bodyPr vert="horz" lIns="89642" tIns="44821" rIns="89642" bIns="44821" rtlCol="0" anchor="ctr">
            <a:normAutofit/>
          </a:bodyPr>
          <a:lstStyle>
            <a:lvl1pPr algn="l" defTabSz="93259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225"/>
            <a:r>
              <a:rPr lang="en-US" sz="4400" dirty="0">
                <a:solidFill>
                  <a:prstClr val="black"/>
                </a:solidFill>
                <a:latin typeface="Calibri Light" panose="020F0302020204030204"/>
              </a:rPr>
              <a:t>Appliance-based</a:t>
            </a: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8FED6B10-23BC-4401-B52A-8E887180730A}"/>
              </a:ext>
            </a:extLst>
          </p:cNvPr>
          <p:cNvSpPr/>
          <p:nvPr/>
        </p:nvSpPr>
        <p:spPr>
          <a:xfrm>
            <a:off x="4705076" y="2332306"/>
            <a:ext cx="2537973" cy="163249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6485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6="http://schemas.microsoft.com/office/drawing/2014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build="p"/>
      <p:bldP spid="6" grpId="0" build="p"/>
    </p:bldLst>
  </p:timing>
</p:sld>
</file>

<file path=ppt/theme/theme1.xml><?xml version="1.0" encoding="utf-8"?>
<a:theme xmlns:a="http://schemas.openxmlformats.org/drawingml/2006/main" name="5-50201_Microsoft_Ready_Template">
  <a:themeElements>
    <a:clrScheme name="Microsoft Ready + Microsoft Inspir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737373"/>
      </a:accent3>
      <a:accent4>
        <a:srgbClr val="5C2D91"/>
      </a:accent4>
      <a:accent5>
        <a:srgbClr val="BAD80A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Ready_Breakout_Template_CONFIDENTIAL.potx" id="{F1420D30-492E-40F3-986D-43082B8AE099}" vid="{5EC74E89-855D-4AD3-A4B7-DB708AB8706B}"/>
    </a:ext>
  </a:extLst>
</a:theme>
</file>

<file path=ppt/theme/theme2.xml><?xml version="1.0" encoding="utf-8"?>
<a:theme xmlns:a="http://schemas.openxmlformats.org/drawingml/2006/main" name="1_5-50201_Microsoft_Ready_Template">
  <a:themeElements>
    <a:clrScheme name="Microsoft Ready + Microsoft Inspir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737373"/>
      </a:accent3>
      <a:accent4>
        <a:srgbClr val="5C2D91"/>
      </a:accent4>
      <a:accent5>
        <a:srgbClr val="BAD80A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Ready_Breakout_Template_CONFIDENTIAL" id="{074D74E6-059F-4B18-967E-8BFCF2D0F8AF}" vid="{23826911-C614-41BB-8225-780535B0FDA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xternal_x0020_Speaker xmlns="5a4b3278-325d-441a-b38f-6f1926bc734e">Agrawal Sneha; Hemrajani Abhishek</External_x0020_Speaker>
    <j478fa01fff54a9d85f93cc1f742caa8 xmlns="5a4b3278-325d-441a-b38f-6f1926bc734e">
      <Terms xmlns="http://schemas.microsoft.com/office/infopath/2007/PartnerControls"/>
    </j478fa01fff54a9d85f93cc1f742caa8>
    <Event_x0020_End_x0020_Date xmlns="5a4b3278-325d-441a-b38f-6f1926bc734e">2018-07-21T07:00:00+00:00</Event_x0020_End_x0020_Date>
    <LikesCount xmlns="http://schemas.microsoft.com/sharepoint/v3" xsi:nil="true"/>
    <MS_x0020_Speaker xmlns="5a4b3278-325d-441a-b38f-6f1926bc734e">
      <UserInfo>
        <DisplayName/>
        <AccountId xsi:nil="true"/>
        <AccountType/>
      </UserInfo>
    </MS_x0020_Speaker>
    <o33121adfc264c7dbcad13be7db3ea4b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Ready - The Venetian</TermName>
          <TermId xmlns="http://schemas.microsoft.com/office/infopath/2007/PartnerControls">3ca26e5f-dc1b-4496-bbb3-9dc6901a235f</TermId>
        </TermInfo>
      </Terms>
    </o33121adfc264c7dbcad13be7db3ea4b>
    <Session_x0020_Code xmlns="5a4b3278-325d-441a-b38f-6f1926bc734e">AIP-CI302</Session_x0020_Code>
    <Presentation_x0020_Date xmlns="5a4b3278-325d-441a-b38f-6f1926bc734e" xsi:nil="true"/>
    <ba5aa7e3a41a404e868a451481761228 xmlns="5a4b3278-325d-441a-b38f-6f1926bc734e">
      <Terms xmlns="http://schemas.microsoft.com/office/infopath/2007/PartnerControls"/>
    </ba5aa7e3a41a404e868a451481761228>
    <n26c0b7259a14f82a9880173edc4cb73 xmlns="5a4b3278-325d-441a-b38f-6f1926bc734e">
      <Terms xmlns="http://schemas.microsoft.com/office/infopath/2007/PartnerControls"/>
    </n26c0b7259a14f82a9880173edc4cb73>
    <c4b02e5b2c48420dbed84c0f2f02e9a3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Las Vegas</TermName>
          <TermId xmlns="http://schemas.microsoft.com/office/infopath/2007/PartnerControls">e731b1e0-234c-4781-a780-e65aa36c0b98</TermId>
        </TermInfo>
      </Terms>
    </c4b02e5b2c48420dbed84c0f2f02e9a3>
    <Event_x0020_Start_x0020_Date xmlns="5a4b3278-325d-441a-b38f-6f1926bc734e">2018-07-14T07:00:00+00:00</Event_x0020_Start_x0020_Date>
    <MS_x0020_Content_x0020_Owner xmlns="5a4b3278-325d-441a-b38f-6f1926bc734e">
      <UserInfo>
        <DisplayName/>
        <AccountId xsi:nil="true"/>
        <AccountType/>
      </UserInfo>
    </MS_x0020_Content_x0020_Own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Ready</TermName>
          <TermId xmlns="http://schemas.microsoft.com/office/infopath/2007/PartnerControls">3ca26e5f-dc1b-4496-bbb3-9dc6901a235f</TermId>
        </TermInfo>
      </Terms>
    </TaxKeywordTaxHTField>
    <j129f3114929433a812312450a84994c xmlns="5a4b3278-325d-441a-b38f-6f1926bc734e">
      <Terms xmlns="http://schemas.microsoft.com/office/infopath/2007/PartnerControls"/>
    </j129f3114929433a812312450a84994c>
    <TaxCatchAll xmlns="230e9df3-be65-4c73-a93b-d1236ebd677e">
      <Value>62</Value>
      <Value>16</Value>
      <Value>21</Value>
    </TaxCatchAll>
    <e1750f71052543bd8c4d7217e9f56da0 xmlns="5a4b3278-325d-441a-b38f-6f1926bc734e">
      <Terms xmlns="http://schemas.microsoft.com/office/infopath/2007/PartnerControls"/>
    </e1750f71052543bd8c4d7217e9f56da0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606EF5350B4AC34299E527B9221D6B5E001A2DF7EB5935C14F830206357EC2322C" ma:contentTypeVersion="26" ma:contentTypeDescription="" ma:contentTypeScope="" ma:versionID="c8759e92857812bc9b3f43044e235f59">
  <xsd:schema xmlns:xsd="http://www.w3.org/2001/XMLSchema" xmlns:xs="http://www.w3.org/2001/XMLSchema" xmlns:p="http://schemas.microsoft.com/office/2006/metadata/properties" xmlns:ns1="http://schemas.microsoft.com/sharepoint/v3" xmlns:ns2="5a4b3278-325d-441a-b38f-6f1926bc734e" xmlns:ns3="230e9df3-be65-4c73-a93b-d1236ebd677e" xmlns:ns5="9d1f81f6-e953-47ea-988e-33ed651c58e6" targetNamespace="http://schemas.microsoft.com/office/2006/metadata/properties" ma:root="true" ma:fieldsID="11717c46bd241e05dcfc96b6b635e9e1" ns1:_="" ns2:_="" ns3:_="" ns5:_="">
    <xsd:import namespace="http://schemas.microsoft.com/sharepoint/v3"/>
    <xsd:import namespace="5a4b3278-325d-441a-b38f-6f1926bc734e"/>
    <xsd:import namespace="230e9df3-be65-4c73-a93b-d1236ebd677e"/>
    <xsd:import namespace="9d1f81f6-e953-47ea-988e-33ed651c58e6"/>
    <xsd:element name="properties">
      <xsd:complexType>
        <xsd:sequence>
          <xsd:element name="documentManagement">
            <xsd:complexType>
              <xsd:all>
                <xsd:element ref="ns2:o33121adfc264c7dbcad13be7db3ea4b" minOccurs="0"/>
                <xsd:element ref="ns3:TaxCatchAll" minOccurs="0"/>
                <xsd:element ref="ns3:TaxCatchAllLabel" minOccurs="0"/>
                <xsd:element ref="ns2:c4b02e5b2c48420dbed84c0f2f02e9a3" minOccurs="0"/>
                <xsd:element ref="ns2:ba5aa7e3a41a404e868a451481761228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j129f3114929433a812312450a84994c" minOccurs="0"/>
                <xsd:element ref="ns2:e1750f71052543bd8c4d7217e9f56da0" minOccurs="0"/>
                <xsd:element ref="ns2:Session_x0020_Code" minOccurs="0"/>
                <xsd:element ref="ns2:MS_x0020_Content_x0020_Owner" minOccurs="0"/>
                <xsd:element ref="ns2:j478fa01fff54a9d85f93cc1f742caa8" minOccurs="0"/>
                <xsd:element ref="ns2:n26c0b7259a14f82a9880173edc4cb73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5:MediaServiceMetadata" minOccurs="0"/>
                <xsd:element ref="ns5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4b3278-325d-441a-b38f-6f1926bc734e" elementFormDefault="qualified">
    <xsd:import namespace="http://schemas.microsoft.com/office/2006/documentManagement/types"/>
    <xsd:import namespace="http://schemas.microsoft.com/office/infopath/2007/PartnerControls"/>
    <xsd:element name="o33121adfc264c7dbcad13be7db3ea4b" ma:index="8" nillable="true" ma:taxonomy="true" ma:internalName="o33121adfc264c7dbcad13be7db3ea4b" ma:taxonomyFieldName="Event_x0020_Name" ma:displayName="Event Name" ma:default="" ma:fieldId="{833121ad-fc26-4c7d-bcad-13be7db3ea4b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c4b02e5b2c48420dbed84c0f2f02e9a3" ma:index="12" nillable="true" ma:taxonomy="true" ma:internalName="c4b02e5b2c48420dbed84c0f2f02e9a3" ma:taxonomyFieldName="Event_x0020_Location" ma:displayName="Event Location" ma:default="" ma:fieldId="{c4b02e5b-2c48-420d-bed8-4c0f2f02e9a3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a5aa7e3a41a404e868a451481761228" ma:index="14" nillable="true" ma:taxonomy="true" ma:internalName="ba5aa7e3a41a404e868a451481761228" ma:taxonomyFieldName="Event_x0020_Venue" ma:displayName="Event Venue" ma:default="" ma:fieldId="{ba5aa7e3-a41a-404e-868a-451481761228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j129f3114929433a812312450a84994c" ma:index="21" nillable="true" ma:taxonomy="true" ma:internalName="j129f3114929433a812312450a84994c" ma:taxonomyFieldName="Product" ma:displayName="Product" ma:default="" ma:fieldId="{3129f311-4929-433a-8123-12450a84994c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1750f71052543bd8c4d7217e9f56da0" ma:index="23" nillable="true" ma:taxonomy="true" ma:internalName="e1750f71052543bd8c4d7217e9f56da0" ma:taxonomyFieldName="Campaign" ma:displayName="Campaign" ma:default="" ma:fieldId="{e1750f71-0525-43bd-8c4d-7217e9f56da0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j478fa01fff54a9d85f93cc1f742caa8" ma:index="27" nillable="true" ma:taxonomy="true" ma:internalName="j478fa01fff54a9d85f93cc1f742caa8" ma:taxonomyFieldName="Track" ma:displayName="Track" ma:default="" ma:fieldId="{3478fa01-fff5-4a9d-85f9-3cc1f742caa8}" ma:sspId="e385fb40-52d4-4fae-9c5b-3e8ff8a5878e" ma:termSetId="3d852f0a-ed69-4ada-86bc-dbe628c826af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n26c0b7259a14f82a9880173edc4cb73" ma:index="29" nillable="true" ma:taxonomy="true" ma:internalName="n26c0b7259a14f82a9880173edc4cb73" ma:taxonomyFieldName="Audience1" ma:displayName="Audience" ma:default="" ma:fieldId="{726c0b72-59a1-4f82-a988-0173edc4cb73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7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8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39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40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8a521885-91de-4219-9471-899125a19f6f}" ma:internalName="TaxCatchAll" ma:showField="CatchAllData" ma:web="5a4b3278-325d-441a-b38f-6f1926bc734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8a521885-91de-4219-9471-899125a19f6f}" ma:internalName="TaxCatchAllLabel" ma:readOnly="true" ma:showField="CatchAllDataLabel" ma:web="5a4b3278-325d-441a-b38f-6f1926bc734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1f81f6-e953-47ea-988e-33ed651c58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4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4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90F116-B58F-4255-B05B-DA3808E0E5C6}">
  <ds:schemaRefs>
    <ds:schemaRef ds:uri="230e9df3-be65-4c73-a93b-d1236ebd677e"/>
    <ds:schemaRef ds:uri="http://www.w3.org/XML/1998/namespace"/>
    <ds:schemaRef ds:uri="9d1f81f6-e953-47ea-988e-33ed651c58e6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5a4b3278-325d-441a-b38f-6f1926bc734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1165CD0-DDCE-4AB1-8C2E-2709D5363B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a4b3278-325d-441a-b38f-6f1926bc734e"/>
    <ds:schemaRef ds:uri="230e9df3-be65-4c73-a93b-d1236ebd677e"/>
    <ds:schemaRef ds:uri="9d1f81f6-e953-47ea-988e-33ed651c58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Microsoft_Ready_Breakout_Template_CONFIDENTIAL</Template>
  <TotalTime>1082</TotalTime>
  <Words>2341</Words>
  <Application>Microsoft Office PowerPoint</Application>
  <PresentationFormat>Widescreen</PresentationFormat>
  <Paragraphs>425</Paragraphs>
  <Slides>34</Slides>
  <Notes>27</Notes>
  <HiddenSlides>2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34</vt:i4>
      </vt:variant>
    </vt:vector>
  </HeadingPairs>
  <TitlesOfParts>
    <vt:vector size="50" baseType="lpstr">
      <vt:lpstr>Arial</vt:lpstr>
      <vt:lpstr>Arial Black</vt:lpstr>
      <vt:lpstr>Calibri</vt:lpstr>
      <vt:lpstr>Calibri Light</vt:lpstr>
      <vt:lpstr>Consolas</vt:lpstr>
      <vt:lpstr>Graphik</vt:lpstr>
      <vt:lpstr>Open Sans Light</vt:lpstr>
      <vt:lpstr>Segoe UI</vt:lpstr>
      <vt:lpstr>Segoe UI Light</vt:lpstr>
      <vt:lpstr>Segoe UI Semibold</vt:lpstr>
      <vt:lpstr>Segoe UI Semilight</vt:lpstr>
      <vt:lpstr>Times New Roman</vt:lpstr>
      <vt:lpstr>Wingdings</vt:lpstr>
      <vt:lpstr>5-50201_Microsoft_Ready_Template</vt:lpstr>
      <vt:lpstr>1_5-50201_Microsoft_Ready_Template</vt:lpstr>
      <vt:lpstr>Office Theme</vt:lpstr>
      <vt:lpstr>Azure Migration Tools Deep-Dive and Roadmap </vt:lpstr>
      <vt:lpstr>What’s Driving Migrations?</vt:lpstr>
      <vt:lpstr>Azure Continues to Innovate</vt:lpstr>
      <vt:lpstr>Azure Migration Journey</vt:lpstr>
      <vt:lpstr>Tools for Every Stage</vt:lpstr>
      <vt:lpstr>PowerPoint Presentation</vt:lpstr>
      <vt:lpstr>Azure Migrate for Discovery and Assessment </vt:lpstr>
      <vt:lpstr>How Azure Migrate Works</vt:lpstr>
      <vt:lpstr>Light discovery</vt:lpstr>
      <vt:lpstr>Migration to Azure with Cloudamize</vt:lpstr>
      <vt:lpstr>Migration to Azure with BitTitan</vt:lpstr>
      <vt:lpstr>PowerPoint Presentation</vt:lpstr>
      <vt:lpstr>Recent Enhancements </vt:lpstr>
      <vt:lpstr>Customer Considerations for Assessment Tools </vt:lpstr>
      <vt:lpstr>Customer Considerations for Assessment Tools </vt:lpstr>
      <vt:lpstr>Choosing Between Microsoft and ISV Tools</vt:lpstr>
      <vt:lpstr>Assessment Tools Comparison</vt:lpstr>
      <vt:lpstr>PowerPoint Presentation</vt:lpstr>
      <vt:lpstr>Azure Site Recovery for Server Migration</vt:lpstr>
      <vt:lpstr>How Hyper-V Migration Works</vt:lpstr>
      <vt:lpstr>How VMware Migration Works</vt:lpstr>
      <vt:lpstr>Comprehensive Coverage for VMware</vt:lpstr>
      <vt:lpstr>Zero Application Data Loss</vt:lpstr>
      <vt:lpstr>Customer Considerations for Migration Tools </vt:lpstr>
      <vt:lpstr>Customer Considerations for Migration Tools </vt:lpstr>
      <vt:lpstr>Choosing Between Microsoft and ISV Tools</vt:lpstr>
      <vt:lpstr>Migration Tools Comparison</vt:lpstr>
      <vt:lpstr>ASR deployment Planner for Hyper-v</vt:lpstr>
      <vt:lpstr>ASR Deployment Planner</vt:lpstr>
      <vt:lpstr>ASR Deployment Planner</vt:lpstr>
      <vt:lpstr>ASR Deployment Planner</vt:lpstr>
      <vt:lpstr>ASR Deployment Planner</vt:lpstr>
      <vt:lpstr>Microsoft Assessment and planning tool kit https://www.microsoft.com/en-us/download/details.aspx?id=7826 </vt:lpstr>
      <vt:lpstr>PowerPoint Presentation</vt:lpstr>
    </vt:vector>
  </TitlesOfParts>
  <Manager>&lt;Comms manager name here&gt;</Manager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migration tools deep dive and roadmap</dc:title>
  <dc:subject>Microsoft Ready</dc:subject>
  <dc:creator>Shows</dc:creator>
  <cp:keywords>Microsoft Ready</cp:keywords>
  <dc:description/>
  <cp:lastModifiedBy>Mohamed Garrana</cp:lastModifiedBy>
  <cp:revision>31</cp:revision>
  <dcterms:created xsi:type="dcterms:W3CDTF">2018-07-16T20:34:59Z</dcterms:created>
  <dcterms:modified xsi:type="dcterms:W3CDTF">2018-09-06T06:36:44Z</dcterms:modified>
  <cp:category>Microsoft Ready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0x010100606EF5350B4AC34299E527B9221D6B5E001A2DF7EB5935C14F830206357EC2322C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>62;#Las Vegas|e731b1e0-234c-4781-a780-e65aa36c0b98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  <property fmtid="{D5CDD505-2E9C-101B-9397-08002B2CF9AE}" pid="20" name="TaxKeyword">
    <vt:lpwstr>16;#Microsoft Ready|3ca26e5f-dc1b-4496-bbb3-9dc6901a235f</vt:lpwstr>
  </property>
  <property fmtid="{D5CDD505-2E9C-101B-9397-08002B2CF9AE}" pid="21" name="Event Name">
    <vt:lpwstr>21;#Microsoft Ready|3ca26e5f-dc1b-4496-bbb3-9dc6901a235f</vt:lpwstr>
  </property>
  <property fmtid="{D5CDD505-2E9C-101B-9397-08002B2CF9AE}" pid="22" name="Audience1">
    <vt:lpwstr/>
  </property>
</Properties>
</file>

<file path=docProps/thumbnail.jpeg>
</file>